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3" r:id="rId1"/>
  </p:sldMasterIdLst>
  <p:notesMasterIdLst>
    <p:notesMasterId r:id="rId82"/>
  </p:notesMasterIdLst>
  <p:handoutMasterIdLst>
    <p:handoutMasterId r:id="rId83"/>
  </p:handoutMasterIdLst>
  <p:sldIdLst>
    <p:sldId id="1290" r:id="rId2"/>
    <p:sldId id="1153" r:id="rId3"/>
    <p:sldId id="1117" r:id="rId4"/>
    <p:sldId id="1008" r:id="rId5"/>
    <p:sldId id="1228" r:id="rId6"/>
    <p:sldId id="1199" r:id="rId7"/>
    <p:sldId id="1114" r:id="rId8"/>
    <p:sldId id="1254" r:id="rId9"/>
    <p:sldId id="1232" r:id="rId10"/>
    <p:sldId id="1219" r:id="rId11"/>
    <p:sldId id="1241" r:id="rId12"/>
    <p:sldId id="1255" r:id="rId13"/>
    <p:sldId id="1111" r:id="rId14"/>
    <p:sldId id="1010" r:id="rId15"/>
    <p:sldId id="1003" r:id="rId16"/>
    <p:sldId id="1016" r:id="rId17"/>
    <p:sldId id="1015" r:id="rId18"/>
    <p:sldId id="1017" r:id="rId19"/>
    <p:sldId id="1018" r:id="rId20"/>
    <p:sldId id="1024" r:id="rId21"/>
    <p:sldId id="1288" r:id="rId22"/>
    <p:sldId id="1066" r:id="rId23"/>
    <p:sldId id="1077" r:id="rId24"/>
    <p:sldId id="1112" r:id="rId25"/>
    <p:sldId id="1019" r:id="rId26"/>
    <p:sldId id="1181" r:id="rId27"/>
    <p:sldId id="1256" r:id="rId28"/>
    <p:sldId id="1147" r:id="rId29"/>
    <p:sldId id="1242" r:id="rId30"/>
    <p:sldId id="1229" r:id="rId31"/>
    <p:sldId id="1294" r:id="rId32"/>
    <p:sldId id="1043" r:id="rId33"/>
    <p:sldId id="1148" r:id="rId34"/>
    <p:sldId id="1078" r:id="rId35"/>
    <p:sldId id="1118" r:id="rId36"/>
    <p:sldId id="1119" r:id="rId37"/>
    <p:sldId id="1214" r:id="rId38"/>
    <p:sldId id="1172" r:id="rId39"/>
    <p:sldId id="1173" r:id="rId40"/>
    <p:sldId id="1246" r:id="rId41"/>
    <p:sldId id="1233" r:id="rId42"/>
    <p:sldId id="1234" r:id="rId43"/>
    <p:sldId id="1235" r:id="rId44"/>
    <p:sldId id="1247" r:id="rId45"/>
    <p:sldId id="1261" r:id="rId46"/>
    <p:sldId id="1263" r:id="rId47"/>
    <p:sldId id="1221" r:id="rId48"/>
    <p:sldId id="1280" r:id="rId49"/>
    <p:sldId id="1175" r:id="rId50"/>
    <p:sldId id="1249" r:id="rId51"/>
    <p:sldId id="1204" r:id="rId52"/>
    <p:sldId id="1281" r:id="rId53"/>
    <p:sldId id="1205" r:id="rId54"/>
    <p:sldId id="1293" r:id="rId55"/>
    <p:sldId id="1209" r:id="rId56"/>
    <p:sldId id="1208" r:id="rId57"/>
    <p:sldId id="1289" r:id="rId58"/>
    <p:sldId id="1210" r:id="rId59"/>
    <p:sldId id="1286" r:id="rId60"/>
    <p:sldId id="1212" r:id="rId61"/>
    <p:sldId id="1213" r:id="rId62"/>
    <p:sldId id="1211" r:id="rId63"/>
    <p:sldId id="1215" r:id="rId64"/>
    <p:sldId id="1282" r:id="rId65"/>
    <p:sldId id="1283" r:id="rId66"/>
    <p:sldId id="1284" r:id="rId67"/>
    <p:sldId id="1266" r:id="rId68"/>
    <p:sldId id="1267" r:id="rId69"/>
    <p:sldId id="1269" r:id="rId70"/>
    <p:sldId id="1272" r:id="rId71"/>
    <p:sldId id="1274" r:id="rId72"/>
    <p:sldId id="1258" r:id="rId73"/>
    <p:sldId id="1259" r:id="rId74"/>
    <p:sldId id="1260" r:id="rId75"/>
    <p:sldId id="1273" r:id="rId76"/>
    <p:sldId id="1276" r:id="rId77"/>
    <p:sldId id="1245" r:id="rId78"/>
    <p:sldId id="1278" r:id="rId79"/>
    <p:sldId id="1279" r:id="rId80"/>
    <p:sldId id="1275" r:id="rId81"/>
  </p:sldIdLst>
  <p:sldSz cx="12192000" cy="6858000"/>
  <p:notesSz cx="6794500" cy="9931400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rt" id="{446BE14E-935D-4A51-A97A-1A12FA87DBC9}">
          <p14:sldIdLst>
            <p14:sldId id="1290"/>
            <p14:sldId id="1153"/>
            <p14:sldId id="1117"/>
            <p14:sldId id="1008"/>
            <p14:sldId id="1228"/>
            <p14:sldId id="1199"/>
            <p14:sldId id="1114"/>
            <p14:sldId id="1254"/>
            <p14:sldId id="1232"/>
            <p14:sldId id="1219"/>
            <p14:sldId id="1241"/>
            <p14:sldId id="1255"/>
            <p14:sldId id="1111"/>
            <p14:sldId id="1010"/>
            <p14:sldId id="1003"/>
            <p14:sldId id="1016"/>
            <p14:sldId id="1015"/>
            <p14:sldId id="1017"/>
            <p14:sldId id="1018"/>
            <p14:sldId id="1024"/>
            <p14:sldId id="1288"/>
            <p14:sldId id="1066"/>
            <p14:sldId id="1077"/>
            <p14:sldId id="1112"/>
            <p14:sldId id="1019"/>
            <p14:sldId id="1181"/>
            <p14:sldId id="1256"/>
            <p14:sldId id="1147"/>
            <p14:sldId id="1242"/>
            <p14:sldId id="1229"/>
            <p14:sldId id="1294"/>
            <p14:sldId id="1043"/>
            <p14:sldId id="1148"/>
            <p14:sldId id="1078"/>
            <p14:sldId id="1118"/>
            <p14:sldId id="1119"/>
            <p14:sldId id="1214"/>
            <p14:sldId id="1172"/>
            <p14:sldId id="1173"/>
            <p14:sldId id="1246"/>
            <p14:sldId id="1233"/>
            <p14:sldId id="1234"/>
            <p14:sldId id="1235"/>
            <p14:sldId id="1247"/>
            <p14:sldId id="1261"/>
            <p14:sldId id="1263"/>
            <p14:sldId id="1221"/>
            <p14:sldId id="1280"/>
            <p14:sldId id="1175"/>
            <p14:sldId id="1249"/>
            <p14:sldId id="1204"/>
            <p14:sldId id="1281"/>
            <p14:sldId id="1205"/>
            <p14:sldId id="1293"/>
            <p14:sldId id="1209"/>
            <p14:sldId id="1208"/>
            <p14:sldId id="1289"/>
            <p14:sldId id="1210"/>
            <p14:sldId id="1286"/>
            <p14:sldId id="1212"/>
            <p14:sldId id="1213"/>
            <p14:sldId id="1211"/>
            <p14:sldId id="1215"/>
            <p14:sldId id="1282"/>
            <p14:sldId id="1283"/>
            <p14:sldId id="1284"/>
            <p14:sldId id="1266"/>
            <p14:sldId id="1267"/>
            <p14:sldId id="1269"/>
            <p14:sldId id="1272"/>
            <p14:sldId id="1274"/>
            <p14:sldId id="1258"/>
            <p14:sldId id="1259"/>
            <p14:sldId id="1260"/>
            <p14:sldId id="1273"/>
            <p14:sldId id="1276"/>
            <p14:sldId id="1245"/>
            <p14:sldId id="1278"/>
            <p14:sldId id="1279"/>
            <p14:sldId id="1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680" userDrawn="1">
          <p15:clr>
            <a:srgbClr val="A4A3A4"/>
          </p15:clr>
        </p15:guide>
        <p15:guide id="2" pos="28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433D58"/>
    <a:srgbClr val="0060A8"/>
    <a:srgbClr val="CF112D"/>
    <a:srgbClr val="050505"/>
    <a:srgbClr val="00AEEF"/>
    <a:srgbClr val="00B050"/>
    <a:srgbClr val="DE9AC3"/>
    <a:srgbClr val="7DA8DA"/>
    <a:srgbClr val="B4D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1" autoAdjust="0"/>
    <p:restoredTop sz="74849" autoAdjust="0"/>
  </p:normalViewPr>
  <p:slideViewPr>
    <p:cSldViewPr snapToGrid="0" snapToObjects="1">
      <p:cViewPr varScale="1">
        <p:scale>
          <a:sx n="63" d="100"/>
          <a:sy n="63" d="100"/>
        </p:scale>
        <p:origin x="322" y="62"/>
      </p:cViewPr>
      <p:guideLst>
        <p:guide orient="horz" pos="3680"/>
        <p:guide pos="28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64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17" y="0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830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17" y="9434830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0AA69939-C094-4A89-88B4-34D779076CE3}" type="slidenum">
              <a:rPr lang="en-GB">
                <a:ea typeface="Arial Unicode MS" panose="020B0604020202020204" pitchFamily="34" charset="-128"/>
              </a:rPr>
              <a:pPr>
                <a:defRPr/>
              </a:pPr>
              <a:t>‹#›</a:t>
            </a:fld>
            <a:endParaRPr lang="en-GB" dirty="0"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7561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latin typeface="Times New Roman" pitchFamily="18" charset="0"/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645" y="0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itchFamily="18" charset="0"/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3106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smtClean="0">
                <a:latin typeface="Times New Roman" pitchFamily="18" charset="0"/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645" y="9433106"/>
            <a:ext cx="2944283" cy="49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imes New Roman" pitchFamily="18" charset="0"/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43849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bipm.org/cc/CCEM/Allowed/29/CCEM-15-06-electrical-units-in-new-SI.pdf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bipm.org/cc/CCEM/Allowed/29/CCEM-15-06-electrical-units-in-new-SI.pdf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fld id="{E428E99D-8D2B-4C65-94A2-17FA697A914F}" type="slidenum">
              <a:rPr lang="en-GB" altLang="en-US" sz="1300" smtClean="0">
                <a:ea typeface="Arial Unicode MS" panose="020B0604020202020204" pitchFamily="34" charset="-128"/>
              </a:rPr>
              <a:pPr/>
              <a:t>1</a:t>
            </a:fld>
            <a:endParaRPr lang="en-GB" altLang="en-US" sz="1300" dirty="0" smtClean="0">
              <a:ea typeface="Arial Unicode MS" panose="020B0604020202020204" pitchFamily="34" charset="-128"/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4875" y="4718050"/>
            <a:ext cx="4983163" cy="4468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endParaRPr lang="en-GB" altLang="en-US" dirty="0" smtClean="0"/>
          </a:p>
        </p:txBody>
      </p:sp>
      <p:sp>
        <p:nvSpPr>
          <p:cNvPr id="2048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50888"/>
            <a:ext cx="6594475" cy="3709987"/>
          </a:xfrm>
          <a:noFill/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521813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nice big picture</a:t>
            </a:r>
            <a:r>
              <a:rPr lang="en-GB" baseline="0" dirty="0" smtClean="0"/>
              <a:t> of the SI roundel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470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11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3506030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E8F6D9D1-8911-4469-9410-B7EDF705BCD4}" type="slidenum">
              <a:rPr lang="en-GB" sz="1200">
                <a:latin typeface="Times New Roman" pitchFamily="18" charset="0"/>
              </a:rPr>
              <a:pPr/>
              <a:t>12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15715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1EEC6282-B5D5-4851-97CB-5432906EABA1}" type="slidenum">
              <a:rPr lang="en-GB" sz="1200"/>
              <a:pPr algn="r" eaLnBrk="1" hangingPunct="1"/>
              <a:t>12</a:t>
            </a:fld>
            <a:endParaRPr lang="en-GB" sz="1200"/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6295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167631D1-C6AA-4748-BD02-F52B2174F80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13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30125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14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14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4736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15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1894027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16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2725919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17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3875384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167631D1-C6AA-4748-BD02-F52B2174F80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18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8623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167631D1-C6AA-4748-BD02-F52B2174F80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19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7061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E8F6D9D1-8911-4469-9410-B7EDF705BCD4}" type="slidenum">
              <a:rPr lang="en-GB" sz="1200">
                <a:latin typeface="Times New Roman" pitchFamily="18" charset="0"/>
              </a:rPr>
              <a:pPr/>
              <a:t>2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15715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1EEC6282-B5D5-4851-97CB-5432906EABA1}" type="slidenum">
              <a:rPr lang="en-GB" sz="1200"/>
              <a:pPr algn="r" eaLnBrk="1" hangingPunct="1"/>
              <a:t>2</a:t>
            </a:fld>
            <a:endParaRPr lang="en-GB" sz="1200"/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34593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20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1577641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21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Xiao means "morning" and Juan means "graceful" or "beautiful".</a:t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/>
            </a:r>
            <a:b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en-GB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Xiao is 晓 and Juan is 娟。</a:t>
            </a:r>
            <a:endParaRPr lang="en-GB" sz="9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0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22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2939822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23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528114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24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37791209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25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dirty="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4122818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26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18746208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E8F6D9D1-8911-4469-9410-B7EDF705BCD4}" type="slidenum">
              <a:rPr lang="en-GB" sz="1200">
                <a:latin typeface="Times New Roman" pitchFamily="18" charset="0"/>
              </a:rPr>
              <a:pPr/>
              <a:t>27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15715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1EEC6282-B5D5-4851-97CB-5432906EABA1}" type="slidenum">
              <a:rPr lang="en-GB" sz="1200"/>
              <a:pPr algn="r" eaLnBrk="1" hangingPunct="1"/>
              <a:t>27</a:t>
            </a:fld>
            <a:endParaRPr lang="en-GB" sz="1200"/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68863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nice big picture</a:t>
            </a:r>
            <a:r>
              <a:rPr lang="en-GB" baseline="0" dirty="0" smtClean="0"/>
              <a:t> of the SI roundel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7357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nice big picture</a:t>
            </a:r>
            <a:r>
              <a:rPr lang="en-GB" baseline="0" dirty="0" smtClean="0"/>
              <a:t> of the SI roundel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635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413" y="788988"/>
            <a:ext cx="6848475" cy="38528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7263" y="4878388"/>
            <a:ext cx="5186362" cy="4564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234" tIns="47617" rIns="95234" bIns="47617"/>
          <a:lstStyle/>
          <a:p>
            <a:r>
              <a:rPr lang="en-GB" smtClean="0"/>
              <a:t>The perceptible and the imperceptible</a:t>
            </a:r>
          </a:p>
          <a:p>
            <a:pPr lvl="1"/>
            <a:r>
              <a:rPr lang="en-GB" smtClean="0"/>
              <a:t>A feather falls onto the shoulder of a man as he gets into a train. Does the train use up more fuel to carry him than if he left the feather at home?</a:t>
            </a:r>
          </a:p>
          <a:p>
            <a:pPr lvl="1"/>
            <a:endParaRPr lang="en-GB" smtClean="0"/>
          </a:p>
          <a:p>
            <a:pPr lvl="1"/>
            <a:r>
              <a:rPr lang="en-GB" smtClean="0"/>
              <a:t>The tides are affected by the motion of the Moon around the Earth. Are the tides affected by the motion of Jupiter? </a:t>
            </a:r>
          </a:p>
          <a:p>
            <a:pPr lvl="1"/>
            <a:endParaRPr lang="en-GB" smtClean="0"/>
          </a:p>
          <a:p>
            <a:pPr lvl="1"/>
            <a:r>
              <a:rPr lang="en-GB" smtClean="0"/>
              <a:t>When you jump, does the Earth move?</a:t>
            </a:r>
          </a:p>
          <a:p>
            <a:pPr lvl="1"/>
            <a:endParaRPr lang="en-GB" smtClean="0"/>
          </a:p>
          <a:p>
            <a:pPr lvl="1"/>
            <a:r>
              <a:rPr lang="en-GB" smtClean="0"/>
              <a:t>Does driving your car to work (or choosing not to) affect the CO</a:t>
            </a:r>
            <a:r>
              <a:rPr lang="en-GB" baseline="-25000" smtClean="0"/>
              <a:t>2</a:t>
            </a:r>
            <a:r>
              <a:rPr lang="en-GB" smtClean="0"/>
              <a:t> concentration in the atmosphere?</a:t>
            </a:r>
          </a:p>
          <a:p>
            <a:pPr lvl="1"/>
            <a:endParaRPr lang="en-GB" smtClean="0"/>
          </a:p>
          <a:p>
            <a:pPr lvl="1"/>
            <a:r>
              <a:rPr lang="en-GB" smtClean="0"/>
              <a:t>Does a fan really cool a room, or heat it up?</a:t>
            </a:r>
          </a:p>
        </p:txBody>
      </p:sp>
    </p:spTree>
    <p:extLst>
      <p:ext uri="{BB962C8B-B14F-4D97-AF65-F5344CB8AC3E}">
        <p14:creationId xmlns:p14="http://schemas.microsoft.com/office/powerpoint/2010/main" val="3266352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30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289743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31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392725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32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3835665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nice big picture</a:t>
            </a:r>
            <a:r>
              <a:rPr lang="en-GB" baseline="0" dirty="0" smtClean="0"/>
              <a:t> of the SI roundel	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817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34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34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02262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35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35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r>
              <a:rPr lang="en-US" dirty="0" smtClean="0"/>
              <a:t>This is the question behind</a:t>
            </a:r>
            <a:r>
              <a:rPr lang="en-US" baseline="0" dirty="0" smtClean="0"/>
              <a:t> the re-definition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21921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36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36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r>
              <a:rPr lang="en-US" dirty="0" smtClean="0"/>
              <a:t>Using the human based standards of the SI, we have measured natural features of the universe that appear to be constant:</a:t>
            </a:r>
            <a:r>
              <a:rPr lang="en-US" baseline="0" dirty="0" smtClean="0"/>
              <a:t> Natural Constants 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Note: The phrase ‘natural constants’ has been carefully chosen. Avoid the use of ‘fundamental’ constants – they are not all fundamental.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Natural Constants appear to be more stable than ANYTHING human made – more later – they appear to be at least one million times more stable than the most stable human artefact – the kilogram.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The idea of the unit re-definitions is to base our system of units on these natural constants.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60789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the story of the way in which the metre was re-defined in terms</a:t>
            </a:r>
            <a:r>
              <a:rPr lang="en-GB" baseline="0" dirty="0" smtClean="0"/>
              <a:t> of the speed of light in vacuum.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is the same kind of switch we wish to carry out with the ampere and kilogram.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2993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38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38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r>
              <a:rPr lang="en-US" dirty="0" smtClean="0"/>
              <a:t>Using the human based standards of the SI, we have measured natural features of the universe that appear to be constant:</a:t>
            </a:r>
            <a:r>
              <a:rPr lang="en-US" baseline="0" dirty="0" smtClean="0"/>
              <a:t> Natural Constants 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Note: The phrase ‘natural constants’ has been carefully chosen. Avoid the use of ‘fundamental’ constants – they are not all fundamental.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Natural Constants appear to be more stable than ANYTHING human made – more later – they appear to be at least one million times more stable than the most stable human artefact – the kilogram.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The idea of the unit re-definitions is to base our system of units on these natural constants.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156251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39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39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r>
              <a:rPr lang="en-US" dirty="0" smtClean="0"/>
              <a:t>CGPM 13</a:t>
            </a:r>
            <a:r>
              <a:rPr lang="en-US" baseline="30000" dirty="0" smtClean="0"/>
              <a:t>th</a:t>
            </a:r>
            <a:r>
              <a:rPr lang="en-US" dirty="0" smtClean="0"/>
              <a:t> November to 16</a:t>
            </a:r>
            <a:r>
              <a:rPr lang="en-US" baseline="30000" dirty="0" smtClean="0"/>
              <a:t>th</a:t>
            </a:r>
            <a:r>
              <a:rPr lang="en-US" dirty="0" smtClean="0"/>
              <a:t> November 2018</a:t>
            </a:r>
          </a:p>
        </p:txBody>
      </p:sp>
    </p:spTree>
    <p:extLst>
      <p:ext uri="{BB962C8B-B14F-4D97-AF65-F5344CB8AC3E}">
        <p14:creationId xmlns:p14="http://schemas.microsoft.com/office/powerpoint/2010/main" val="3312529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5AC9DA58-518E-46BF-B6F5-37592C68079F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4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2800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0F82BFE-BE88-4257-BB1B-A878102C45E2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4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1280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1280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35902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40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40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r>
              <a:rPr lang="en-US" dirty="0" smtClean="0"/>
              <a:t>This is the question behind</a:t>
            </a:r>
            <a:r>
              <a:rPr lang="en-US" baseline="0" dirty="0" smtClean="0"/>
              <a:t> the re-definition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96857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41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41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23561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42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42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07325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43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43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r>
              <a:rPr lang="en-US" dirty="0" smtClean="0"/>
              <a:t>This harks back to the earlier diagram showing how the</a:t>
            </a:r>
            <a:r>
              <a:rPr lang="en-US" baseline="0" dirty="0" smtClean="0"/>
              <a:t> constants are ‘abstracted’ and should never change.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97973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44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6810504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E8F6D9D1-8911-4469-9410-B7EDF705BCD4}" type="slidenum">
              <a:rPr lang="en-GB" sz="1200">
                <a:latin typeface="Times New Roman" pitchFamily="18" charset="0"/>
              </a:rPr>
              <a:pPr/>
              <a:t>45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15715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1EEC6282-B5D5-4851-97CB-5432906EABA1}" type="slidenum">
              <a:rPr lang="en-GB" sz="1200"/>
              <a:pPr algn="r" eaLnBrk="1" hangingPunct="1"/>
              <a:t>45</a:t>
            </a:fld>
            <a:endParaRPr lang="en-GB" sz="1200"/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864305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46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46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67346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47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47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97063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https://www.youtube.com/watch?v=VlJSwb4i_uQ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6271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713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3825" y="787400"/>
            <a:ext cx="6853238" cy="3856038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7263" y="4878388"/>
            <a:ext cx="5186362" cy="4564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4953" tIns="47477" rIns="94953" bIns="47477"/>
          <a:lstStyle/>
          <a:p>
            <a:endParaRPr lang="en-GB" dirty="0" smtClean="0"/>
          </a:p>
          <a:p>
            <a:r>
              <a:rPr lang="en-GB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76210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https://www.youtube.com/watch?v=VlJSwb4i_uQ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8776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401BD2F-A880-4BF6-A7AB-515804C660DD}" type="slidenum">
              <a:rPr lang="en-GB" sz="1300" smtClean="0">
                <a:latin typeface="Times New Roman" pitchFamily="18" charset="0"/>
              </a:rPr>
              <a:pPr/>
              <a:t>51</a:t>
            </a:fld>
            <a:endParaRPr lang="en-GB" sz="13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8257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fld id="{8401BD2F-A880-4BF6-A7AB-515804C660DD}" type="slidenum">
              <a:rPr lang="en-GB" sz="1300" smtClean="0">
                <a:latin typeface="Times New Roman" pitchFamily="18" charset="0"/>
              </a:rPr>
              <a:pPr/>
              <a:t>52</a:t>
            </a:fld>
            <a:endParaRPr lang="en-GB" sz="13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369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53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53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43098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167631D1-C6AA-4748-BD02-F52B2174F80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54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98198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167631D1-C6AA-4748-BD02-F52B2174F80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55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169599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167631D1-C6AA-4748-BD02-F52B2174F80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56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279070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167631D1-C6AA-4748-BD02-F52B2174F80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57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568961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167631D1-C6AA-4748-BD02-F52B2174F80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58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553759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167631D1-C6AA-4748-BD02-F52B2174F80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59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27775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6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6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3234518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62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62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r>
              <a:rPr lang="en-US" dirty="0" smtClean="0"/>
              <a:t>Playing this idea</a:t>
            </a:r>
            <a:r>
              <a:rPr lang="en-US" baseline="0" dirty="0" smtClean="0"/>
              <a:t> out for traceability of mass measurement before and after the redefinition</a:t>
            </a:r>
          </a:p>
        </p:txBody>
      </p:sp>
    </p:spTree>
    <p:extLst>
      <p:ext uri="{BB962C8B-B14F-4D97-AF65-F5344CB8AC3E}">
        <p14:creationId xmlns:p14="http://schemas.microsoft.com/office/powerpoint/2010/main" val="2716864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the story of the way in which the metre was re-defined in terms</a:t>
            </a:r>
            <a:r>
              <a:rPr lang="en-GB" baseline="0" dirty="0" smtClean="0"/>
              <a:t> of the speed of light in vacuum.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is the same kind of switch we wish to carry out with the ampere and kilogram.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789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64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64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93061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Improved Limit on a Temporal Variation of </a:t>
            </a:r>
            <a:r>
              <a:rPr lang="en-GB" sz="1200" b="0" i="0" u="none" strike="noStrike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mp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/me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from Comparisons of </a:t>
            </a:r>
            <a:r>
              <a:rPr lang="en-GB" sz="1200" b="0" i="0" u="none" strike="noStrike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Yb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+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 Cs Atomic Clocks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N.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Huntemann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B.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Lipphardt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Chr. Tamm, V.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Gerginov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S. Weyers, and E.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Peik</a:t>
            </a:r>
            <a:endParaRPr lang="en-GB" sz="1200" b="0" i="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Phys. Rev. Lett. </a:t>
            </a: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113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210802 – Published 17 November 2014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Frequency Ratio of Two Optical Clock Transitions in </a:t>
            </a:r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Yb+171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and Constraints on the Time Variation of Fundamental Constants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R. M. Godun, P. B. R. Nisbet-Jones, J. M. Jones, S. A. King, L. A. M. Johnson, H. S. Margolis, K. Szymaniec, S. N. Lea, K. Bongs, and P. Gill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Phys. Rev. Lett. </a:t>
            </a: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113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210801 – Published 17 November 2014</a:t>
            </a:r>
          </a:p>
          <a:p>
            <a:endParaRPr lang="en-GB" sz="1200" b="1" i="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8815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E8F6D9D1-8911-4469-9410-B7EDF705BCD4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66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5715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1EEC6282-B5D5-4851-97CB-5432906EABA1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66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algn="l"/>
            <a:r>
              <a:rPr lang="en-GB" sz="1200" dirty="0" smtClean="0">
                <a:ea typeface="Arial Unicode MS" panose="020B0604020202020204" pitchFamily="34" charset="-128"/>
              </a:rPr>
              <a:t>In contrast the kilogram has copies (e.g. copy 7) that have changed by:</a:t>
            </a:r>
          </a:p>
          <a:p>
            <a:pPr algn="l"/>
            <a:endParaRPr lang="en-GB" sz="1200" dirty="0" smtClean="0">
              <a:ea typeface="Arial Unicode MS" panose="020B0604020202020204" pitchFamily="34" charset="-128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200" dirty="0" smtClean="0">
                <a:ea typeface="Arial Unicode MS" panose="020B0604020202020204" pitchFamily="34" charset="-128"/>
              </a:rPr>
              <a:t>~ 50 micrograms in 125 years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200" dirty="0" smtClean="0">
                <a:ea typeface="Arial Unicode MS" panose="020B0604020202020204" pitchFamily="34" charset="-128"/>
              </a:rPr>
              <a:t>4×10</a:t>
            </a:r>
            <a:r>
              <a:rPr lang="en-GB" sz="1200" baseline="30000" dirty="0" smtClean="0">
                <a:ea typeface="Arial Unicode MS" panose="020B0604020202020204" pitchFamily="34" charset="-128"/>
              </a:rPr>
              <a:t>−10 </a:t>
            </a:r>
            <a:r>
              <a:rPr lang="en-GB" sz="1200" dirty="0" smtClean="0">
                <a:ea typeface="Arial Unicode MS" panose="020B0604020202020204" pitchFamily="34" charset="-128"/>
              </a:rPr>
              <a:t>per year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81458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67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67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27317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68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13557853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https://www.youtube.com/watch?v=VlJSwb4i_uQ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21212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70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sz="900" smtClean="0">
                <a:solidFill>
                  <a:schemeClr val="accent2"/>
                </a:solidFill>
              </a:rPr>
              <a:t>Measurement is the quantitative comparison of an unknown object with a standard object</a:t>
            </a:r>
          </a:p>
        </p:txBody>
      </p:sp>
    </p:spTree>
    <p:extLst>
      <p:ext uri="{BB962C8B-B14F-4D97-AF65-F5344CB8AC3E}">
        <p14:creationId xmlns:p14="http://schemas.microsoft.com/office/powerpoint/2010/main" val="83173515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E8F6D9D1-8911-4469-9410-B7EDF705BCD4}" type="slidenum">
              <a:rPr lang="en-GB" sz="1200">
                <a:latin typeface="Times New Roman" pitchFamily="18" charset="0"/>
              </a:rPr>
              <a:pPr/>
              <a:t>71</a:t>
            </a:fld>
            <a:endParaRPr lang="en-GB" sz="1200">
              <a:latin typeface="Times New Roman" pitchFamily="18" charset="0"/>
            </a:endParaRPr>
          </a:p>
        </p:txBody>
      </p:sp>
      <p:sp>
        <p:nvSpPr>
          <p:cNvPr id="115715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1EEC6282-B5D5-4851-97CB-5432906EABA1}" type="slidenum">
              <a:rPr lang="en-GB" sz="1200"/>
              <a:pPr algn="r" eaLnBrk="1" hangingPunct="1"/>
              <a:t>71</a:t>
            </a:fld>
            <a:endParaRPr lang="en-GB" sz="1200"/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9788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7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7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r>
              <a:rPr lang="en-US" dirty="0" smtClean="0"/>
              <a:t>The key point here is that the perfection of a standard quantity represents a limit to how well anything can be measured.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SI represents that limit</a:t>
            </a:r>
          </a:p>
        </p:txBody>
      </p:sp>
    </p:spTree>
    <p:extLst>
      <p:ext uri="{BB962C8B-B14F-4D97-AF65-F5344CB8AC3E}">
        <p14:creationId xmlns:p14="http://schemas.microsoft.com/office/powerpoint/2010/main" val="309962947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Graphical illustration of the</a:t>
            </a:r>
            <a:r>
              <a:rPr lang="en-GB" baseline="0" dirty="0" smtClean="0"/>
              <a:t> way the constants are represented along with the units in the logo.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9320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32EF02-C0AF-436E-85B3-4B3CE9C6E002}" type="slidenum">
              <a:rPr lang="en-GB" smtClean="0"/>
              <a:pPr>
                <a:defRPr/>
              </a:pPr>
              <a:t>73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92043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75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75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389641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76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76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91527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78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Since 1984, an array of 20,208 junctions has been used to make 1 Volt.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hlinkClick r:id="rId3"/>
              </a:rPr>
              <a:t>https://www1.bipm.org/cc/CCEM/Allowed/29/CCEM-15-06-electrical-units-in-new-SI.pdf</a:t>
            </a:r>
            <a:endParaRPr lang="en-GB" dirty="0" smtClean="0"/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endParaRPr lang="en-GB" i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377486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20B05C40-7A4A-46B0-A993-C02AFF723882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79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Since 1984, an array of 20,208 junctions has been used to make 1 Volt.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hlinkClick r:id="rId3"/>
              </a:rPr>
              <a:t>https://www1.bipm.org/cc/CCEM/Allowed/29/CCEM-15-06-electrical-units-in-new-SI.pdf</a:t>
            </a:r>
            <a:endParaRPr lang="en-GB" dirty="0" smtClean="0"/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endParaRPr lang="en-GB" i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74643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80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80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2075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B83BD011-BB53-45E9-9F69-CEFFD6AB892A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8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232E5552-7678-4849-8013-3651AC553417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8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r>
              <a:rPr lang="en-US" dirty="0" smtClean="0"/>
              <a:t>The key point here is that the perfection of a standard quantity represents a limit to how well anything can be measured.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SI represents that limit</a:t>
            </a:r>
          </a:p>
        </p:txBody>
      </p:sp>
    </p:spTree>
    <p:extLst>
      <p:ext uri="{BB962C8B-B14F-4D97-AF65-F5344CB8AC3E}">
        <p14:creationId xmlns:p14="http://schemas.microsoft.com/office/powerpoint/2010/main" val="1594282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fld id="{E8F6D9D1-8911-4469-9410-B7EDF705BCD4}" type="slidenum">
              <a:rPr lang="en-GB" sz="1200">
                <a:latin typeface="Times New Roman" pitchFamily="18" charset="0"/>
                <a:ea typeface="Arial Unicode MS" panose="020B0604020202020204" pitchFamily="34" charset="-128"/>
              </a:rPr>
              <a:pPr/>
              <a:t>9</a:t>
            </a:fld>
            <a:endParaRPr lang="en-GB" sz="1200" dirty="0">
              <a:latin typeface="Times New Roman" pitchFamily="18" charset="0"/>
              <a:ea typeface="Arial Unicode MS" panose="020B0604020202020204" pitchFamily="34" charset="-128"/>
            </a:endParaRPr>
          </a:p>
        </p:txBody>
      </p:sp>
      <p:sp>
        <p:nvSpPr>
          <p:cNvPr id="115715" name="Rectangle 7"/>
          <p:cNvSpPr txBox="1">
            <a:spLocks noGrp="1" noChangeArrowheads="1"/>
          </p:cNvSpPr>
          <p:nvPr/>
        </p:nvSpPr>
        <p:spPr bwMode="auto">
          <a:xfrm>
            <a:off x="5515814" y="9433106"/>
            <a:ext cx="1277114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6" rIns="91433" bIns="45716"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r" eaLnBrk="1" hangingPunct="1"/>
            <a:fld id="{1EEC6282-B5D5-4851-97CB-5432906EABA1}" type="slidenum">
              <a:rPr lang="en-GB" sz="1200">
                <a:ea typeface="Arial Unicode MS" panose="020B0604020202020204" pitchFamily="34" charset="-128"/>
              </a:rPr>
              <a:pPr algn="r" eaLnBrk="1" hangingPunct="1"/>
              <a:t>9</a:t>
            </a:fld>
            <a:endParaRPr lang="en-GB" sz="1200" dirty="0">
              <a:ea typeface="Arial Unicode MS" panose="020B0604020202020204" pitchFamily="34" charset="-128"/>
            </a:endParaRPr>
          </a:p>
        </p:txBody>
      </p:sp>
      <p:sp>
        <p:nvSpPr>
          <p:cNvPr id="115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3" tIns="45716" rIns="91433" bIns="45716"/>
          <a:lstStyle/>
          <a:p>
            <a:pPr eaLnBrk="1" hangingPunct="1"/>
            <a:r>
              <a:rPr lang="en-US" dirty="0" smtClean="0"/>
              <a:t>X</a:t>
            </a:r>
            <a:r>
              <a:rPr lang="en-US" baseline="0" dirty="0" smtClean="0"/>
              <a:t> is some quantity which we wish to compare – perhaps the size of a component.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If the measurements of X in Australia and Nigeria are both traceable to the SI standard, then they can be meaningfully  compared with each other.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87734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873250"/>
            <a:ext cx="12192000" cy="419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  <a:cs typeface="+mn-cs"/>
              </a:defRPr>
            </a:lvl9pPr>
          </a:lstStyle>
          <a:p>
            <a:pPr algn="ctr">
              <a:defRPr/>
            </a:pPr>
            <a:endParaRPr lang="en-US" altLang="en-US" sz="2400" dirty="0">
              <a:ea typeface="Arial Unicode MS" panose="020B0604020202020204" pitchFamily="34" charset="-128"/>
            </a:endParaRPr>
          </a:p>
        </p:txBody>
      </p:sp>
      <p:pic>
        <p:nvPicPr>
          <p:cNvPr id="5" name="Picture 12" descr="NPL Logo 294 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84" y="620713"/>
            <a:ext cx="2641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11424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4D72B5-D667-4CA6-B298-7ED40789B1D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1" name="hc"/>
          <p:cNvSpPr txBox="1"/>
          <p:nvPr userDrawn="1"/>
        </p:nvSpPr>
        <p:spPr>
          <a:xfrm>
            <a:off x="0" y="0"/>
            <a:ext cx="12192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 dirty="0">
              <a:solidFill>
                <a:srgbClr val="7F7F7F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2" name="fc"/>
          <p:cNvSpPr txBox="1"/>
          <p:nvPr userDrawn="1"/>
        </p:nvSpPr>
        <p:spPr>
          <a:xfrm>
            <a:off x="0" y="6491289"/>
            <a:ext cx="12192000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endParaRPr kumimoji="0" lang="en-GB" sz="1000" b="0" i="0" u="none" baseline="0" dirty="0">
              <a:solidFill>
                <a:srgbClr val="7F7F7F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06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42BA64-F7AF-4668-B67F-1E42A2342F8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3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213C55-BA0C-4704-A8C0-40CE3FA389D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C1219E-79B5-4E4A-80CA-526187687EF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82000" y="304800"/>
            <a:ext cx="25908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75692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A8680F-D774-4DD8-83F6-CC7BD18A1481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18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057400"/>
            <a:ext cx="103632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886A62-77CE-4A29-AED1-8DD613987EC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9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online image</a:t>
            </a:r>
            <a:endParaRPr lang="en-GB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886A62-77CE-4A29-AED1-8DD613987EC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42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04800"/>
            <a:ext cx="8521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86A62-77CE-4A29-AED1-8DD613987EC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12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485900"/>
            <a:ext cx="508781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884985" y="1485900"/>
            <a:ext cx="508781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884985" y="3619500"/>
            <a:ext cx="5087815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781237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82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911424" y="3886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6" name="Rectangle 1026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10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0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886A62-77CE-4A29-AED1-8DD613987EC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0" y="1600200"/>
            <a:ext cx="12192000" cy="4191000"/>
          </a:xfrm>
          <a:prstGeom prst="rect">
            <a:avLst/>
          </a:prstGeom>
          <a:solidFill>
            <a:srgbClr val="009E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8" charset="-128"/>
              </a:defRPr>
            </a:lvl9pPr>
          </a:lstStyle>
          <a:p>
            <a:pPr algn="ctr"/>
            <a:endParaRPr lang="en-US" altLang="en-US" sz="2400" dirty="0">
              <a:ea typeface="Arial Unicode MS" panose="020B0604020202020204" pitchFamily="34" charset="-128"/>
            </a:endParaRPr>
          </a:p>
        </p:txBody>
      </p:sp>
      <p:pic>
        <p:nvPicPr>
          <p:cNvPr id="12" name="Picture 6" descr="C:\Documents and Settings\apg\Desktop\NEW Branding Templates\NPL POWERPOINT t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97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487" y="260648"/>
            <a:ext cx="906488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487" y="1646536"/>
            <a:ext cx="11386656" cy="452566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371F92-9893-4D8E-A248-8A49C36E0126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5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0BB539-E471-4039-B281-BF987EA75DF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13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0648"/>
            <a:ext cx="8942784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62A8DC-44AB-4E43-9F18-48ABC7FEC8F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4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DFB99E-593B-43B7-904B-555547DE5EDA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6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1791A0-5E74-4B08-92C1-E8180B805B1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15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AB6512-D082-487C-B040-464E3056CBA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49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ea typeface="Arial Unicode MS" panose="020B0604020202020204" pitchFamily="34" charset="-128"/>
              </a:defRPr>
            </a:lvl1pPr>
          </a:lstStyle>
          <a:p>
            <a:pPr>
              <a:defRPr/>
            </a:pPr>
            <a:fld id="{69886A62-77CE-4A29-AED1-8DD613987EC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357718" y="260350"/>
            <a:ext cx="909954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717" y="1646238"/>
            <a:ext cx="1140248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0"/>
            <a:r>
              <a:rPr lang="en-GB" altLang="en-US" smtClean="0"/>
              <a:t>Second level</a:t>
            </a:r>
          </a:p>
          <a:p>
            <a:pPr lvl="0"/>
            <a:r>
              <a:rPr lang="en-GB" altLang="en-US" smtClean="0"/>
              <a:t>Third level</a:t>
            </a:r>
          </a:p>
          <a:p>
            <a:pPr lvl="0"/>
            <a:r>
              <a:rPr lang="en-GB" altLang="en-US" smtClean="0"/>
              <a:t>Fourth level</a:t>
            </a:r>
          </a:p>
          <a:p>
            <a:pPr lvl="0"/>
            <a:r>
              <a:rPr lang="en-GB" altLang="en-US" smtClean="0"/>
              <a:t>	- bullet point one</a:t>
            </a:r>
          </a:p>
        </p:txBody>
      </p:sp>
      <p:sp>
        <p:nvSpPr>
          <p:cNvPr id="1032" name="hc"/>
          <p:cNvSpPr txBox="1">
            <a:spLocks noChangeArrowheads="1"/>
          </p:cNvSpPr>
          <p:nvPr/>
        </p:nvSpPr>
        <p:spPr bwMode="auto">
          <a:xfrm>
            <a:off x="0" y="0"/>
            <a:ext cx="12192000" cy="2460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endParaRPr kumimoji="0" lang="en-US" sz="1000" b="0" i="0" u="none" baseline="0" dirty="0">
              <a:solidFill>
                <a:srgbClr val="7F7F7F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033" name="fc"/>
          <p:cNvSpPr txBox="1">
            <a:spLocks noChangeArrowheads="1"/>
          </p:cNvSpPr>
          <p:nvPr/>
        </p:nvSpPr>
        <p:spPr bwMode="auto">
          <a:xfrm>
            <a:off x="0" y="6491289"/>
            <a:ext cx="12192000" cy="2444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>
            <a:spAutoFit/>
          </a:bodyPr>
          <a:lstStyle/>
          <a:p>
            <a:pPr algn="ctr">
              <a:defRPr/>
            </a:pPr>
            <a:endParaRPr kumimoji="0" lang="en-GB" sz="1000" b="0" i="0" u="none" baseline="0" dirty="0">
              <a:solidFill>
                <a:srgbClr val="7F7F7F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3" name="Picture 13" descr="NPL Logo 294 C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260350"/>
            <a:ext cx="19304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c"/>
          <p:cNvSpPr txBox="1">
            <a:spLocks noChangeArrowheads="1"/>
          </p:cNvSpPr>
          <p:nvPr/>
        </p:nvSpPr>
        <p:spPr bwMode="auto">
          <a:xfrm>
            <a:off x="0" y="0"/>
            <a:ext cx="12192000" cy="246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algn="ctr">
              <a:defRPr/>
            </a:pPr>
            <a:endParaRPr lang="en-GB" altLang="en-US" sz="1000" dirty="0" smtClean="0">
              <a:solidFill>
                <a:srgbClr val="7F7F7F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11" name="fc"/>
          <p:cNvSpPr txBox="1">
            <a:spLocks noChangeArrowheads="1"/>
          </p:cNvSpPr>
          <p:nvPr/>
        </p:nvSpPr>
        <p:spPr bwMode="auto">
          <a:xfrm>
            <a:off x="0" y="6491288"/>
            <a:ext cx="12192000" cy="2460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28" charset="-128"/>
              </a:defRPr>
            </a:lvl9pPr>
          </a:lstStyle>
          <a:p>
            <a:pPr algn="ctr">
              <a:defRPr/>
            </a:pPr>
            <a:endParaRPr lang="en-GB" altLang="en-US" sz="1000" dirty="0" smtClean="0">
              <a:solidFill>
                <a:srgbClr val="7F7F7F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508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99"/>
          </a:solidFill>
          <a:latin typeface="Arial" pitchFamily="34" charset="0"/>
          <a:ea typeface="ヒラギノ角ゴ Pro W3" pitchFamily="2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Font typeface="Wingdings" panose="05000000000000000000" pitchFamily="2" charset="2"/>
        <a:buChar char="§"/>
        <a:defRPr sz="2400">
          <a:solidFill>
            <a:srgbClr val="0033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Font typeface="Wingdings" pitchFamily="2" charset="2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7.png"/><Relationship Id="rId21" Type="http://schemas.openxmlformats.org/officeDocument/2006/relationships/image" Target="../media/image46.png"/><Relationship Id="rId7" Type="http://schemas.openxmlformats.org/officeDocument/2006/relationships/image" Target="../media/image26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36.png"/><Relationship Id="rId5" Type="http://schemas.openxmlformats.org/officeDocument/2006/relationships/image" Target="../media/image28.png"/><Relationship Id="rId15" Type="http://schemas.openxmlformats.org/officeDocument/2006/relationships/image" Target="../media/image32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00.png"/><Relationship Id="rId2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hyperlink" Target="https://www.bipm.org/utils/common/pdf/monographies-misc/Monographie1990-1-FR.pdf" TargetMode="External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slide" Target="slide62.xml"/><Relationship Id="rId4" Type="http://schemas.openxmlformats.org/officeDocument/2006/relationships/slide" Target="slide5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17.jpeg"/><Relationship Id="rId7" Type="http://schemas.openxmlformats.org/officeDocument/2006/relationships/image" Target="../media/image34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Relationship Id="rId9" Type="http://schemas.openxmlformats.org/officeDocument/2006/relationships/image" Target="../media/image36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17.jpeg"/><Relationship Id="rId7" Type="http://schemas.openxmlformats.org/officeDocument/2006/relationships/image" Target="../media/image34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10.png"/><Relationship Id="rId9" Type="http://schemas.openxmlformats.org/officeDocument/2006/relationships/image" Target="../media/image36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50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0.png"/><Relationship Id="rId11" Type="http://schemas.openxmlformats.org/officeDocument/2006/relationships/image" Target="../media/image77.png"/><Relationship Id="rId5" Type="http://schemas.openxmlformats.org/officeDocument/2006/relationships/image" Target="../media/image470.png"/><Relationship Id="rId10" Type="http://schemas.openxmlformats.org/officeDocument/2006/relationships/image" Target="../media/image520.png"/><Relationship Id="rId4" Type="http://schemas.openxmlformats.org/officeDocument/2006/relationships/image" Target="../media/image460.png"/><Relationship Id="rId9" Type="http://schemas.openxmlformats.org/officeDocument/2006/relationships/image" Target="../media/image51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50.png"/><Relationship Id="rId7" Type="http://schemas.openxmlformats.org/officeDocument/2006/relationships/image" Target="../media/image490.png"/><Relationship Id="rId12" Type="http://schemas.openxmlformats.org/officeDocument/2006/relationships/image" Target="../media/image3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0.png"/><Relationship Id="rId11" Type="http://schemas.openxmlformats.org/officeDocument/2006/relationships/image" Target="../media/image77.png"/><Relationship Id="rId5" Type="http://schemas.openxmlformats.org/officeDocument/2006/relationships/image" Target="../media/image470.png"/><Relationship Id="rId10" Type="http://schemas.openxmlformats.org/officeDocument/2006/relationships/image" Target="../media/image520.png"/><Relationship Id="rId4" Type="http://schemas.openxmlformats.org/officeDocument/2006/relationships/image" Target="../media/image460.png"/><Relationship Id="rId9" Type="http://schemas.openxmlformats.org/officeDocument/2006/relationships/image" Target="../media/image5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0.png"/><Relationship Id="rId5" Type="http://schemas.openxmlformats.org/officeDocument/2006/relationships/image" Target="../media/image68.emf"/><Relationship Id="rId4" Type="http://schemas.openxmlformats.org/officeDocument/2006/relationships/image" Target="../media/image18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0.png"/><Relationship Id="rId5" Type="http://schemas.openxmlformats.org/officeDocument/2006/relationships/image" Target="../media/image180.png"/><Relationship Id="rId4" Type="http://schemas.openxmlformats.org/officeDocument/2006/relationships/image" Target="../media/image70.e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7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0.png"/><Relationship Id="rId4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2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41.png"/><Relationship Id="rId20" Type="http://schemas.openxmlformats.org/officeDocument/2006/relationships/image" Target="../media/image75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0.png"/><Relationship Id="rId5" Type="http://schemas.openxmlformats.org/officeDocument/2006/relationships/image" Target="../media/image28.png"/><Relationship Id="rId15" Type="http://schemas.openxmlformats.org/officeDocument/2006/relationships/image" Target="../media/image32.png"/><Relationship Id="rId19" Type="http://schemas.openxmlformats.org/officeDocument/2006/relationships/image" Target="../media/image44.png"/><Relationship Id="rId4" Type="http://schemas.openxmlformats.org/officeDocument/2006/relationships/image" Target="../media/image31.png"/><Relationship Id="rId14" Type="http://schemas.openxmlformats.org/officeDocument/2006/relationships/image" Target="../media/image3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1029"/>
          <p:cNvSpPr>
            <a:spLocks noGrp="1" noChangeArrowheads="1"/>
          </p:cNvSpPr>
          <p:nvPr>
            <p:ph type="ctrTitle"/>
          </p:nvPr>
        </p:nvSpPr>
        <p:spPr>
          <a:xfrm>
            <a:off x="912540" y="2492896"/>
            <a:ext cx="10363200" cy="2664296"/>
          </a:xfrm>
          <a:noFill/>
        </p:spPr>
        <p:txBody>
          <a:bodyPr/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How do we know anything?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And how can we know things better?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b="0" i="1" dirty="0"/>
              <a:t>A talk about why measurement matters &amp;</a:t>
            </a:r>
            <a:br>
              <a:rPr lang="en-GB" b="0" i="1" dirty="0"/>
            </a:br>
            <a:r>
              <a:rPr lang="en-GB" b="0" i="1" dirty="0"/>
              <a:t>the </a:t>
            </a:r>
            <a:r>
              <a:rPr lang="en-GB" b="0" i="1" dirty="0" smtClean="0"/>
              <a:t>recent redefinition </a:t>
            </a:r>
            <a:r>
              <a:rPr lang="en-GB" b="0" i="1" dirty="0"/>
              <a:t>of four SI </a:t>
            </a:r>
            <a:r>
              <a:rPr lang="en-GB" b="0" i="1" dirty="0" smtClean="0"/>
              <a:t>units</a:t>
            </a:r>
            <a:br>
              <a:rPr lang="en-GB" b="0" i="1" dirty="0" smtClean="0"/>
            </a:br>
            <a:r>
              <a:rPr lang="en-GB" b="0" i="1" dirty="0" smtClean="0"/>
              <a:t/>
            </a:r>
            <a:br>
              <a:rPr lang="en-GB" b="0" i="1" dirty="0" smtClean="0"/>
            </a:br>
            <a:r>
              <a:rPr lang="en-GB" b="0" i="1" dirty="0" smtClean="0"/>
              <a:t>Michael de Podesta </a:t>
            </a:r>
            <a:endParaRPr lang="en-GB" dirty="0">
              <a:solidFill>
                <a:srgbClr val="FFFF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6027003"/>
            <a:ext cx="47880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96" charset="-128"/>
              </a:defRPr>
            </a:lvl9pPr>
          </a:lstStyle>
          <a:p>
            <a:pPr algn="l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King’s College, London 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pPr algn="l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13</a:t>
            </a:r>
            <a:r>
              <a:rPr lang="en-GB" baseline="300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th</a:t>
            </a: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 November 2019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439816" y="1340768"/>
            <a:ext cx="3960440" cy="17992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153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549000"/>
            <a:ext cx="5760000" cy="5760000"/>
          </a:xfrm>
          <a:prstGeom prst="rect">
            <a:avLst/>
          </a:prstGeom>
        </p:spPr>
      </p:pic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58696" y="-29894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The Base Units of the SI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526" y="3704879"/>
            <a:ext cx="1672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second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04799" y="1233727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metre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43593" y="225835"/>
            <a:ext cx="1928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kilogram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6639" y="1233727"/>
            <a:ext cx="1800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candela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30255" y="3700654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mole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30200" y="5985833"/>
            <a:ext cx="174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ampere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35321" y="5985834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kelvin</a:t>
            </a:r>
          </a:p>
        </p:txBody>
      </p:sp>
    </p:spTree>
    <p:extLst>
      <p:ext uri="{BB962C8B-B14F-4D97-AF65-F5344CB8AC3E}">
        <p14:creationId xmlns:p14="http://schemas.microsoft.com/office/powerpoint/2010/main" val="67061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914558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Summary of Introduction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624210" y="1121574"/>
            <a:ext cx="11369235" cy="372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Measurement </a:t>
            </a:r>
            <a:r>
              <a:rPr lang="en-GB" sz="32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is at the heart of all science &amp; engineering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sz="2800" i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If we can measure something then we can begin to: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sz="2800" i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Understand it (science)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sz="2800" i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Improve it (engineering)</a:t>
            </a:r>
          </a:p>
          <a:p>
            <a:pPr lvl="2" algn="l" eaLnBrk="1" hangingPunct="1"/>
            <a:endParaRPr lang="en-GB" sz="3200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algn="l" eaLnBrk="1" hangingPunct="1"/>
            <a:r>
              <a:rPr lang="en-GB" sz="3200" dirty="0">
                <a:solidFill>
                  <a:srgbClr val="0000FF"/>
                </a:solidFill>
                <a:ea typeface="Arial Unicode MS" panose="020B0604020202020204" pitchFamily="34" charset="-128"/>
              </a:rPr>
              <a:t>Every culture has a system of </a:t>
            </a:r>
            <a:r>
              <a:rPr lang="en-GB" sz="32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measurement</a:t>
            </a:r>
            <a:endParaRPr lang="en-GB" sz="2800" i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sz="2800" i="1" dirty="0">
                <a:solidFill>
                  <a:srgbClr val="FF0000"/>
                </a:solidFill>
                <a:ea typeface="Arial Unicode MS" panose="020B0604020202020204" pitchFamily="34" charset="-128"/>
              </a:rPr>
              <a:t>On Earth, the International System of Units – the SI </a:t>
            </a:r>
            <a:r>
              <a:rPr lang="en-GB" sz="2800" i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– is </a:t>
            </a:r>
            <a:r>
              <a:rPr lang="en-GB" sz="2800" i="1" dirty="0">
                <a:solidFill>
                  <a:srgbClr val="FF0000"/>
                </a:solidFill>
                <a:ea typeface="Arial Unicode MS" panose="020B0604020202020204" pitchFamily="34" charset="-128"/>
              </a:rPr>
              <a:t>the only coherent system of units in use.</a:t>
            </a:r>
          </a:p>
        </p:txBody>
      </p:sp>
    </p:spTree>
    <p:extLst>
      <p:ext uri="{BB962C8B-B14F-4D97-AF65-F5344CB8AC3E}">
        <p14:creationId xmlns:p14="http://schemas.microsoft.com/office/powerpoint/2010/main" val="410811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88241"/>
            <a:ext cx="12887606" cy="1080120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charset="0"/>
              <a:ea typeface="ＭＳ Ｐゴシック" pitchFamily="96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865757"/>
            <a:ext cx="12887606" cy="1080120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charset="0"/>
              <a:ea typeface="ＭＳ Ｐゴシック" pitchFamily="96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05744" y="865757"/>
            <a:ext cx="9162256" cy="463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00">
                <a:solidFill>
                  <a:srgbClr val="003A6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3A6E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3A6E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A6E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9pPr>
          </a:lstStyle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Introduction 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An Alternative System of Units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The International System of Units: the SI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Details, Details, Details.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Summary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4256318"/>
            <a:ext cx="2160000" cy="216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34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3600" b="1" dirty="0">
                <a:solidFill>
                  <a:srgbClr val="003399"/>
                </a:solidFill>
                <a:ea typeface="Arial Unicode MS" panose="020B0604020202020204" pitchFamily="34" charset="-128"/>
              </a:rPr>
              <a:t>How do we get to know </a:t>
            </a:r>
            <a:r>
              <a:rPr lang="en-GB" sz="3600" b="1" i="1" dirty="0">
                <a:solidFill>
                  <a:srgbClr val="003399"/>
                </a:solidFill>
                <a:ea typeface="Arial Unicode MS" panose="020B0604020202020204" pitchFamily="34" charset="-128"/>
              </a:rPr>
              <a:t>anything</a:t>
            </a:r>
            <a:r>
              <a:rPr lang="en-GB" sz="3600" b="1" dirty="0">
                <a:solidFill>
                  <a:srgbClr val="003399"/>
                </a:solidFill>
                <a:ea typeface="Arial Unicode MS" panose="020B0604020202020204" pitchFamily="34" charset="-128"/>
              </a:rPr>
              <a:t>?</a:t>
            </a:r>
          </a:p>
          <a:p>
            <a:pPr algn="l"/>
            <a:endParaRPr lang="en-GB" sz="3600" b="1" dirty="0">
              <a:solidFill>
                <a:srgbClr val="003399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8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478" y="106044"/>
            <a:ext cx="6192688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My System of Units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6478" y="895716"/>
            <a:ext cx="3068097" cy="49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GB" sz="2200" dirty="0" smtClean="0"/>
              <a:t>A standard length</a:t>
            </a:r>
            <a:endParaRPr lang="en-GB" sz="2200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57695" y="1778863"/>
            <a:ext cx="3066880" cy="49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GB" sz="2200" dirty="0" smtClean="0"/>
              <a:t>A standard mass</a:t>
            </a:r>
            <a:endParaRPr lang="en-GB" sz="22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56479" y="2569189"/>
            <a:ext cx="2848848" cy="49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buClrTx/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GB" sz="2200" dirty="0" smtClean="0"/>
              <a:t>A standard time</a:t>
            </a:r>
            <a:endParaRPr lang="en-GB" sz="2200" dirty="0"/>
          </a:p>
        </p:txBody>
      </p:sp>
      <p:sp>
        <p:nvSpPr>
          <p:cNvPr id="2" name="Cube 1"/>
          <p:cNvSpPr/>
          <p:nvPr/>
        </p:nvSpPr>
        <p:spPr bwMode="auto">
          <a:xfrm>
            <a:off x="3960914" y="796992"/>
            <a:ext cx="4536504" cy="420785"/>
          </a:xfrm>
          <a:prstGeom prst="cube">
            <a:avLst>
              <a:gd name="adj" fmla="val 47875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" name="Can 3"/>
          <p:cNvSpPr/>
          <p:nvPr/>
        </p:nvSpPr>
        <p:spPr bwMode="auto">
          <a:xfrm>
            <a:off x="5392531" y="1729763"/>
            <a:ext cx="936104" cy="483399"/>
          </a:xfrm>
          <a:prstGeom prst="can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082042" y="796992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Michael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919339" y="1611895"/>
            <a:ext cx="1572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Stephanie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9030746" y="2736072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Maxwell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4573280" y="2878938"/>
            <a:ext cx="3096344" cy="175935"/>
          </a:xfrm>
          <a:prstGeom prst="rect">
            <a:avLst/>
          </a:pr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 rot="-300000">
            <a:off x="5880917" y="-160712"/>
            <a:ext cx="431750" cy="6431171"/>
            <a:chOff x="4442313" y="-842081"/>
            <a:chExt cx="431750" cy="6431172"/>
          </a:xfrm>
        </p:grpSpPr>
        <p:grpSp>
          <p:nvGrpSpPr>
            <p:cNvPr id="15" name="Group 14"/>
            <p:cNvGrpSpPr/>
            <p:nvPr/>
          </p:nvGrpSpPr>
          <p:grpSpPr>
            <a:xfrm>
              <a:off x="4442313" y="2390504"/>
              <a:ext cx="431750" cy="3198587"/>
              <a:chOff x="4442313" y="2390504"/>
              <a:chExt cx="431750" cy="3198587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4654651" y="2390504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Oval 13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10800000">
              <a:off x="4442313" y="-842081"/>
              <a:ext cx="431750" cy="3215586"/>
              <a:chOff x="4442313" y="2373505"/>
              <a:chExt cx="431750" cy="3215586"/>
            </a:xfrm>
          </p:grpSpPr>
          <p:cxnSp>
            <p:nvCxnSpPr>
              <p:cNvPr id="17" name="Straight Connector 16"/>
              <p:cNvCxnSpPr/>
              <p:nvPr/>
            </p:nvCxnSpPr>
            <p:spPr bwMode="auto">
              <a:xfrm>
                <a:off x="4656138" y="2373505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Oval 17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cxnSp>
        <p:nvCxnSpPr>
          <p:cNvPr id="21" name="Straight Connector 20"/>
          <p:cNvCxnSpPr/>
          <p:nvPr/>
        </p:nvCxnSpPr>
        <p:spPr bwMode="auto">
          <a:xfrm>
            <a:off x="4573280" y="3059392"/>
            <a:ext cx="309634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392144" y="4109092"/>
            <a:ext cx="4557658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smtClean="0"/>
              <a:t>1 Maxwell is the period of a pendulum </a:t>
            </a:r>
          </a:p>
          <a:p>
            <a:r>
              <a:rPr lang="en-GB" sz="2000" dirty="0" smtClean="0"/>
              <a:t>with length of 1 Michael </a:t>
            </a:r>
          </a:p>
          <a:p>
            <a:r>
              <a:rPr lang="en-GB" sz="2000" dirty="0" smtClean="0"/>
              <a:t>and a spherical mass of 1 Stephanie</a:t>
            </a:r>
          </a:p>
          <a:p>
            <a:r>
              <a:rPr lang="en-GB" sz="2000" dirty="0" smtClean="0"/>
              <a:t>measured in Teddington</a:t>
            </a:r>
            <a:endParaRPr lang="en-GB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4911420" y="388902"/>
            <a:ext cx="2834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at 20 degrees Christian</a:t>
            </a:r>
            <a:endParaRPr lang="en-GB" sz="2000" dirty="0"/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8843867" y="0"/>
            <a:ext cx="3393998" cy="5762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/>
          <a:p>
            <a:pPr marL="269875" indent="-269875" eaLnBrk="1" hangingPunct="1">
              <a:lnSpc>
                <a:spcPct val="80000"/>
              </a:lnSpc>
              <a:spcBef>
                <a:spcPts val="0"/>
              </a:spcBef>
            </a:pPr>
            <a:r>
              <a:rPr lang="en-GB" sz="3200" b="1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Base Units</a:t>
            </a:r>
            <a:endParaRPr lang="en-GB" sz="3200" b="1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814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8" presetClass="emp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9" grpId="0"/>
      <p:bldP spid="11" grpId="0"/>
      <p:bldP spid="6" grpId="0" animBg="1"/>
      <p:bldP spid="22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3204" y="2853705"/>
            <a:ext cx="8785225" cy="2232025"/>
          </a:xfrm>
        </p:spPr>
        <p:txBody>
          <a:bodyPr/>
          <a:lstStyle/>
          <a:p>
            <a:pPr marL="893763" indent="635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3200" b="1" dirty="0">
                <a:solidFill>
                  <a:srgbClr val="FF0000"/>
                </a:solidFill>
              </a:rPr>
              <a:t>…of an unknown quantity </a:t>
            </a:r>
          </a:p>
          <a:p>
            <a:pPr marL="893763" indent="635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3200" b="1" dirty="0">
                <a:solidFill>
                  <a:srgbClr val="FF0000"/>
                </a:solidFill>
              </a:rPr>
              <a:t>with a standard quantity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>
                <a:solidFill>
                  <a:srgbClr val="FF0000"/>
                </a:solidFill>
                <a:ea typeface="Arial Unicode MS" panose="020B0604020202020204" pitchFamily="34" charset="-128"/>
              </a:rPr>
              <a:t>Measurement is…</a:t>
            </a:r>
          </a:p>
        </p:txBody>
      </p:sp>
      <p:sp>
        <p:nvSpPr>
          <p:cNvPr id="685061" name="Rectangle 3"/>
          <p:cNvSpPr>
            <a:spLocks noChangeArrowheads="1"/>
          </p:cNvSpPr>
          <p:nvPr/>
        </p:nvSpPr>
        <p:spPr bwMode="auto">
          <a:xfrm>
            <a:off x="3692851" y="1628218"/>
            <a:ext cx="551636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6350" eaLnBrk="1" hangingPunct="1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</a:pPr>
            <a:r>
              <a:rPr lang="en-GB" sz="3200" b="1" i="1" dirty="0">
                <a:solidFill>
                  <a:srgbClr val="0000FF"/>
                </a:solidFill>
                <a:ea typeface="Arial Unicode MS" panose="020B0604020202020204" pitchFamily="34" charset="-128"/>
              </a:rPr>
              <a:t>Quantitative </a:t>
            </a:r>
            <a:r>
              <a:rPr lang="en-GB" sz="3200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Comparison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" name="Can 1"/>
          <p:cNvSpPr/>
          <p:nvPr/>
        </p:nvSpPr>
        <p:spPr bwMode="auto">
          <a:xfrm>
            <a:off x="1124077" y="3284984"/>
            <a:ext cx="504056" cy="2088232"/>
          </a:xfrm>
          <a:prstGeom prst="can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Standard</a:t>
            </a:r>
          </a:p>
        </p:txBody>
      </p:sp>
      <p:sp>
        <p:nvSpPr>
          <p:cNvPr id="7" name="Can 6"/>
          <p:cNvSpPr/>
          <p:nvPr/>
        </p:nvSpPr>
        <p:spPr bwMode="auto">
          <a:xfrm>
            <a:off x="479376" y="2492896"/>
            <a:ext cx="504056" cy="2880320"/>
          </a:xfrm>
          <a:prstGeom prst="can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        Unknown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55849" y="3356992"/>
            <a:ext cx="14722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-4738" y="2564904"/>
            <a:ext cx="170825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1008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914558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Multiples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191394" y="782638"/>
            <a:ext cx="12000606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We can create multiples and 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sub multiples-of </a:t>
            </a:r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these ‘units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’.</a:t>
            </a:r>
            <a:endParaRPr lang="en-GB" sz="2200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Create </a:t>
            </a:r>
            <a:r>
              <a:rPr lang="en-GB" sz="2200" dirty="0">
                <a:solidFill>
                  <a:srgbClr val="0000FF"/>
                </a:solidFill>
                <a:ea typeface="Arial Unicode MS" panose="020B0604020202020204" pitchFamily="34" charset="-128"/>
              </a:rPr>
              <a:t>copies of the standard Michael </a:t>
            </a:r>
            <a:endParaRPr lang="en-GB" sz="2200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Re-assemble to make </a:t>
            </a:r>
            <a:r>
              <a:rPr lang="en-GB" sz="2200" dirty="0">
                <a:solidFill>
                  <a:srgbClr val="0000FF"/>
                </a:solidFill>
                <a:ea typeface="Arial Unicode MS" panose="020B0604020202020204" pitchFamily="34" charset="-128"/>
              </a:rPr>
              <a:t>multi-Michaels e.g. a </a:t>
            </a:r>
            <a:r>
              <a:rPr lang="en-GB" sz="2200" dirty="0" err="1" smtClean="0">
                <a:solidFill>
                  <a:srgbClr val="0000FF"/>
                </a:solidFill>
                <a:ea typeface="Arial Unicode MS" panose="020B0604020202020204" pitchFamily="34" charset="-128"/>
              </a:rPr>
              <a:t>pentaMichael</a:t>
            </a:r>
            <a:endParaRPr lang="en-GB" sz="2200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1991544" y="2692680"/>
            <a:ext cx="1584000" cy="50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991544" y="3208444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1991544" y="3724208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1991544" y="4239972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1991544" y="4755736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359520" y="2363986"/>
            <a:ext cx="432048" cy="321014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1775520" y="2363986"/>
            <a:ext cx="432048" cy="321014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3575544" y="2692680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5159544" y="2692680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6743544" y="2692680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8327544" y="2692680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98706" y="4048713"/>
            <a:ext cx="8561015" cy="1938992"/>
            <a:chOff x="4151784" y="5538378"/>
            <a:chExt cx="7776864" cy="1938992"/>
          </a:xfrm>
        </p:grpSpPr>
        <p:sp>
          <p:nvSpPr>
            <p:cNvPr id="16" name="Rectangle 4"/>
            <p:cNvSpPr>
              <a:spLocks noChangeArrowheads="1"/>
            </p:cNvSpPr>
            <p:nvPr/>
          </p:nvSpPr>
          <p:spPr bwMode="auto">
            <a:xfrm>
              <a:off x="7215232" y="5592137"/>
              <a:ext cx="1215128" cy="38029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endParaRPr lang="en-GB" b="1" dirty="0">
                <a:ea typeface="Arial Unicode MS" panose="020B0604020202020204" pitchFamily="34" charset="-128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4151784" y="5538378"/>
              <a:ext cx="7776864" cy="193899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l" eaLnBrk="1" hangingPunct="1"/>
              <a:r>
                <a:rPr lang="en-GB" dirty="0" smtClean="0">
                  <a:solidFill>
                    <a:srgbClr val="0000FF"/>
                  </a:solidFill>
                  <a:ea typeface="Arial Unicode MS" panose="020B0604020202020204" pitchFamily="34" charset="-128"/>
                </a:rPr>
                <a:t>Notice that the standard  </a:t>
              </a:r>
              <a:r>
                <a:rPr lang="en-GB" dirty="0">
                  <a:solidFill>
                    <a:srgbClr val="0000FF"/>
                  </a:solidFill>
                  <a:ea typeface="Arial Unicode MS" panose="020B0604020202020204" pitchFamily="34" charset="-128"/>
                </a:rPr>
                <a:t>Michael</a:t>
              </a:r>
              <a:r>
                <a:rPr lang="en-GB" dirty="0"/>
                <a:t> </a:t>
              </a:r>
              <a:r>
                <a:rPr lang="en-GB" dirty="0" smtClean="0"/>
                <a:t> </a:t>
              </a:r>
              <a:r>
                <a:rPr lang="en-GB" dirty="0" smtClean="0">
                  <a:solidFill>
                    <a:srgbClr val="0000FF"/>
                  </a:solidFill>
                  <a:ea typeface="Arial Unicode MS" panose="020B0604020202020204" pitchFamily="34" charset="-128"/>
                </a:rPr>
                <a:t>does two jobs</a:t>
              </a:r>
            </a:p>
            <a:p>
              <a:pPr algn="l" eaLnBrk="1" hangingPunct="1"/>
              <a:endParaRPr lang="en-GB" dirty="0" smtClean="0">
                <a:solidFill>
                  <a:srgbClr val="0000FF"/>
                </a:solidFill>
                <a:ea typeface="Arial Unicode MS" panose="020B0604020202020204" pitchFamily="34" charset="-128"/>
              </a:endParaRPr>
            </a:p>
            <a:p>
              <a:pPr marL="342900" indent="-342900" algn="l" eaLnBrk="1" hangingPunct="1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0000FF"/>
                  </a:solidFill>
                  <a:ea typeface="Arial Unicode MS" panose="020B0604020202020204" pitchFamily="34" charset="-128"/>
                </a:rPr>
                <a:t>It defines what we mean by a Michael – </a:t>
              </a:r>
              <a:r>
                <a:rPr lang="en-GB" dirty="0" smtClean="0">
                  <a:solidFill>
                    <a:srgbClr val="FF0000"/>
                  </a:solidFill>
                  <a:ea typeface="Arial Unicode MS" panose="020B0604020202020204" pitchFamily="34" charset="-128"/>
                </a:rPr>
                <a:t>definition</a:t>
              </a:r>
            </a:p>
            <a:p>
              <a:pPr marL="342900" indent="-342900" algn="l" eaLnBrk="1" hangingPunct="1">
                <a:buFont typeface="Arial" panose="020B0604020202020204" pitchFamily="34" charset="0"/>
                <a:buChar char="•"/>
              </a:pPr>
              <a:endParaRPr lang="en-GB" dirty="0" smtClean="0">
                <a:solidFill>
                  <a:srgbClr val="FF0000"/>
                </a:solidFill>
                <a:ea typeface="Arial Unicode MS" panose="020B0604020202020204" pitchFamily="34" charset="-128"/>
              </a:endParaRPr>
            </a:p>
            <a:p>
              <a:pPr marL="342900" indent="-342900" algn="l" eaLnBrk="1" hangingPunct="1"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0000FF"/>
                  </a:solidFill>
                  <a:ea typeface="Arial Unicode MS" panose="020B0604020202020204" pitchFamily="34" charset="-128"/>
                </a:rPr>
                <a:t>It forms the seed for dissemination of the unit - </a:t>
              </a:r>
              <a:r>
                <a:rPr lang="en-GB" dirty="0" smtClean="0">
                  <a:solidFill>
                    <a:srgbClr val="FF0000"/>
                  </a:solidFill>
                  <a:ea typeface="Arial Unicode MS" panose="020B0604020202020204" pitchFamily="34" charset="-128"/>
                </a:rPr>
                <a:t>realisation</a:t>
              </a:r>
            </a:p>
          </p:txBody>
        </p:sp>
      </p:grp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8843867" y="0"/>
            <a:ext cx="3393998" cy="5762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/>
          <a:p>
            <a:pPr marL="269875" indent="-269875" eaLnBrk="1" hangingPunct="1">
              <a:lnSpc>
                <a:spcPct val="80000"/>
              </a:lnSpc>
              <a:spcBef>
                <a:spcPts val="0"/>
              </a:spcBef>
            </a:pPr>
            <a:r>
              <a:rPr lang="en-GB" sz="3200" b="1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Base Units</a:t>
            </a:r>
            <a:endParaRPr lang="en-GB" sz="3200" b="1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546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3" grpId="0" animBg="1"/>
      <p:bldP spid="33" grpId="1" animBg="1"/>
      <p:bldP spid="37" grpId="0" animBg="1"/>
      <p:bldP spid="37" grpId="1" animBg="1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914558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Multiples and Sub-Multiples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191394" y="782638"/>
            <a:ext cx="12000606" cy="42165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We can create multiples and 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sub-multiples of </a:t>
            </a:r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these ‘units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’.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FF"/>
                </a:solidFill>
                <a:ea typeface="Arial Unicode MS" panose="020B0604020202020204" pitchFamily="34" charset="-128"/>
              </a:rPr>
              <a:t>Create copies of the standard Michael to make multi-Michaels e.g. a </a:t>
            </a:r>
            <a:r>
              <a:rPr lang="en-GB" sz="2200" dirty="0" err="1" smtClean="0">
                <a:solidFill>
                  <a:srgbClr val="0000FF"/>
                </a:solidFill>
                <a:ea typeface="Arial Unicode MS" panose="020B0604020202020204" pitchFamily="34" charset="-128"/>
              </a:rPr>
              <a:t>pentaMichael</a:t>
            </a:r>
            <a:endParaRPr lang="en-GB" sz="2200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algn="l" eaLnBrk="1" hangingPunct="1"/>
            <a:endParaRPr lang="en-GB" sz="2200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algn="l" eaLnBrk="1" hangingPunct="1"/>
            <a:endParaRPr lang="en-GB" sz="2200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algn="l" eaLnBrk="1" hangingPunct="1"/>
            <a:endParaRPr lang="en-GB" sz="2200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algn="l" eaLnBrk="1" hangingPunct="1"/>
            <a:endParaRPr lang="en-GB" sz="2200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algn="l" eaLnBrk="1" hangingPunct="1"/>
            <a:endParaRPr lang="en-GB" sz="2200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algn="l" eaLnBrk="1" hangingPunct="1"/>
            <a:endParaRPr lang="en-GB" sz="2200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00FF"/>
                </a:solidFill>
                <a:ea typeface="Arial Unicode MS" panose="020B0604020202020204" pitchFamily="34" charset="-128"/>
              </a:rPr>
              <a:t>Create </a:t>
            </a:r>
            <a:r>
              <a:rPr lang="en-GB" sz="2200" dirty="0" err="1" smtClean="0">
                <a:solidFill>
                  <a:srgbClr val="0000FF"/>
                </a:solidFill>
                <a:ea typeface="Arial Unicode MS" panose="020B0604020202020204" pitchFamily="34" charset="-128"/>
              </a:rPr>
              <a:t>demiMichaels</a:t>
            </a:r>
            <a:r>
              <a:rPr lang="en-GB" sz="22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 and check</a:t>
            </a:r>
          </a:p>
          <a:p>
            <a:pPr marL="914400" lvl="1" indent="-457200" algn="l" eaLnBrk="1" hangingPunct="1">
              <a:buFont typeface="Arial" panose="020B0604020202020204" pitchFamily="34" charset="0"/>
              <a:buChar char="•"/>
            </a:pPr>
            <a:r>
              <a:rPr lang="en-GB" sz="2200" dirty="0" err="1" smtClean="0">
                <a:solidFill>
                  <a:srgbClr val="0000FF"/>
                </a:solidFill>
                <a:ea typeface="Arial Unicode MS" panose="020B0604020202020204" pitchFamily="34" charset="-128"/>
              </a:rPr>
              <a:t>DemiMichaels</a:t>
            </a:r>
            <a:r>
              <a:rPr lang="en-GB" sz="22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 are equal to each other</a:t>
            </a:r>
          </a:p>
          <a:p>
            <a:pPr marL="914400" lvl="1" indent="-457200" algn="l" eaLnBrk="1" hangingPunct="1">
              <a:buFont typeface="Arial" panose="020B0604020202020204" pitchFamily="34" charset="0"/>
              <a:buChar char="•"/>
            </a:pPr>
            <a:r>
              <a:rPr lang="en-GB" sz="22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Add up to one Michael</a:t>
            </a:r>
          </a:p>
          <a:p>
            <a:pPr algn="l" eaLnBrk="1" hangingPunct="1"/>
            <a:endParaRPr lang="en-GB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7928048" y="4438120"/>
            <a:ext cx="792163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err="1" smtClean="0">
                <a:ea typeface="Arial Unicode MS" panose="020B0604020202020204" pitchFamily="34" charset="-128"/>
              </a:rPr>
              <a:t>Mich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928048" y="4960489"/>
            <a:ext cx="792163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err="1" smtClean="0">
                <a:ea typeface="Arial Unicode MS" panose="020B0604020202020204" pitchFamily="34" charset="-128"/>
              </a:rPr>
              <a:t>Mich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7928048" y="3933056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8500377" y="4187056"/>
            <a:ext cx="432048" cy="14991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958430" y="2113408"/>
            <a:ext cx="1584000" cy="50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3542430" y="2113408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5126430" y="2113408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6710430" y="2113408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8294430" y="2113408"/>
            <a:ext cx="15840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7608168" y="3658766"/>
            <a:ext cx="539714" cy="221850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595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06524 -0.075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37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06524 -0.0648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2" grpId="0" animBg="1"/>
      <p:bldP spid="2" grpId="1" animBg="1"/>
      <p:bldP spid="2" grpId="2" animBg="1"/>
      <p:bldP spid="29" grpId="0" animBg="1"/>
      <p:bldP spid="2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914558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Now we can make measurements!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648196" name="Rectangle 4"/>
          <p:cNvSpPr>
            <a:spLocks noChangeArrowheads="1"/>
          </p:cNvSpPr>
          <p:nvPr/>
        </p:nvSpPr>
        <p:spPr bwMode="auto">
          <a:xfrm>
            <a:off x="3013869" y="2603724"/>
            <a:ext cx="161925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197" name="Line 5"/>
          <p:cNvSpPr>
            <a:spLocks noChangeShapeType="1"/>
          </p:cNvSpPr>
          <p:nvPr/>
        </p:nvSpPr>
        <p:spPr bwMode="auto">
          <a:xfrm>
            <a:off x="3001168" y="2314800"/>
            <a:ext cx="0" cy="254793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648200" name="Line 8"/>
          <p:cNvSpPr>
            <a:spLocks noChangeShapeType="1"/>
          </p:cNvSpPr>
          <p:nvPr/>
        </p:nvSpPr>
        <p:spPr bwMode="auto">
          <a:xfrm>
            <a:off x="7622381" y="2243361"/>
            <a:ext cx="0" cy="254793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648201" name="Rectangle 9"/>
          <p:cNvSpPr>
            <a:spLocks noChangeArrowheads="1"/>
          </p:cNvSpPr>
          <p:nvPr/>
        </p:nvSpPr>
        <p:spPr bwMode="auto">
          <a:xfrm>
            <a:off x="4596606" y="2603724"/>
            <a:ext cx="161925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2" name="Rectangle 10"/>
          <p:cNvSpPr>
            <a:spLocks noChangeArrowheads="1"/>
          </p:cNvSpPr>
          <p:nvPr/>
        </p:nvSpPr>
        <p:spPr bwMode="auto">
          <a:xfrm>
            <a:off x="6194102" y="2603724"/>
            <a:ext cx="161925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3" name="Rectangle 11"/>
          <p:cNvSpPr>
            <a:spLocks noChangeArrowheads="1"/>
          </p:cNvSpPr>
          <p:nvPr/>
        </p:nvSpPr>
        <p:spPr bwMode="auto">
          <a:xfrm>
            <a:off x="6180932" y="2603724"/>
            <a:ext cx="792163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err="1" smtClean="0">
                <a:ea typeface="Arial Unicode MS" panose="020B0604020202020204" pitchFamily="34" charset="-128"/>
              </a:rPr>
              <a:t>Mich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4" name="Rectangle 12"/>
          <p:cNvSpPr>
            <a:spLocks noChangeArrowheads="1"/>
          </p:cNvSpPr>
          <p:nvPr/>
        </p:nvSpPr>
        <p:spPr bwMode="auto">
          <a:xfrm>
            <a:off x="6973094" y="2603724"/>
            <a:ext cx="4318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a	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5" name="Rectangle 13"/>
          <p:cNvSpPr>
            <a:spLocks noChangeArrowheads="1"/>
          </p:cNvSpPr>
          <p:nvPr/>
        </p:nvSpPr>
        <p:spPr bwMode="auto">
          <a:xfrm>
            <a:off x="7404894" y="2603724"/>
            <a:ext cx="2159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e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7" name="Rectangle 15"/>
          <p:cNvSpPr>
            <a:spLocks noChangeArrowheads="1"/>
          </p:cNvSpPr>
          <p:nvPr/>
        </p:nvSpPr>
        <p:spPr bwMode="auto">
          <a:xfrm>
            <a:off x="3013869" y="4259486"/>
            <a:ext cx="4608512" cy="5080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Unknown Length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3001168" y="3717032"/>
            <a:ext cx="462121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4298523" y="3472087"/>
            <a:ext cx="225734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2.875 Michaels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8843867" y="0"/>
            <a:ext cx="3393998" cy="5762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/>
          <a:p>
            <a:pPr marL="269875" indent="-269875" eaLnBrk="1" hangingPunct="1">
              <a:lnSpc>
                <a:spcPct val="80000"/>
              </a:lnSpc>
              <a:spcBef>
                <a:spcPts val="0"/>
              </a:spcBef>
            </a:pPr>
            <a:r>
              <a:rPr lang="en-GB" sz="3200" b="1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Base Units</a:t>
            </a:r>
            <a:endParaRPr lang="en-GB" sz="3200" b="1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689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4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4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196" grpId="0" animBg="1"/>
      <p:bldP spid="648197" grpId="0" animBg="1"/>
      <p:bldP spid="648200" grpId="0" animBg="1"/>
      <p:bldP spid="648201" grpId="0" animBg="1"/>
      <p:bldP spid="648202" grpId="0" animBg="1"/>
      <p:bldP spid="648202" grpId="1" animBg="1"/>
      <p:bldP spid="648203" grpId="0" animBg="1"/>
      <p:bldP spid="648204" grpId="0" animBg="1"/>
      <p:bldP spid="648205" grpId="0" animBg="1"/>
      <p:bldP spid="648207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478" y="106044"/>
            <a:ext cx="6192688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Time Multiples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59794" y="1445559"/>
            <a:ext cx="3096344" cy="175935"/>
          </a:xfrm>
          <a:prstGeom prst="rect">
            <a:avLst/>
          </a:pr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 rot="-300000">
            <a:off x="2894141" y="-1594093"/>
            <a:ext cx="431750" cy="6431171"/>
            <a:chOff x="4442313" y="-842081"/>
            <a:chExt cx="431750" cy="6431172"/>
          </a:xfrm>
        </p:grpSpPr>
        <p:grpSp>
          <p:nvGrpSpPr>
            <p:cNvPr id="15" name="Group 14"/>
            <p:cNvGrpSpPr/>
            <p:nvPr/>
          </p:nvGrpSpPr>
          <p:grpSpPr>
            <a:xfrm>
              <a:off x="4442313" y="2390504"/>
              <a:ext cx="431750" cy="3198587"/>
              <a:chOff x="4442313" y="2390504"/>
              <a:chExt cx="431750" cy="3198587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4654651" y="2390504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Oval 13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10800000">
              <a:off x="4442313" y="-842081"/>
              <a:ext cx="431750" cy="3215586"/>
              <a:chOff x="4442313" y="2373505"/>
              <a:chExt cx="431750" cy="3215586"/>
            </a:xfrm>
          </p:grpSpPr>
          <p:cxnSp>
            <p:nvCxnSpPr>
              <p:cNvPr id="17" name="Straight Connector 16"/>
              <p:cNvCxnSpPr/>
              <p:nvPr/>
            </p:nvCxnSpPr>
            <p:spPr bwMode="auto">
              <a:xfrm>
                <a:off x="4656138" y="2373505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Oval 17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cxnSp>
        <p:nvCxnSpPr>
          <p:cNvPr id="21" name="Straight Connector 20"/>
          <p:cNvCxnSpPr/>
          <p:nvPr/>
        </p:nvCxnSpPr>
        <p:spPr bwMode="auto">
          <a:xfrm>
            <a:off x="1559794" y="1626013"/>
            <a:ext cx="309634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156490" y="1302693"/>
            <a:ext cx="2940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Just count </a:t>
            </a:r>
            <a:r>
              <a:rPr lang="en-GB" dirty="0" err="1" smtClean="0"/>
              <a:t>Maxwells</a:t>
            </a:r>
            <a:endParaRPr lang="en-GB" dirty="0" smtClean="0"/>
          </a:p>
        </p:txBody>
      </p:sp>
      <p:sp>
        <p:nvSpPr>
          <p:cNvPr id="8" name="Oval 7"/>
          <p:cNvSpPr/>
          <p:nvPr/>
        </p:nvSpPr>
        <p:spPr bwMode="auto">
          <a:xfrm>
            <a:off x="335360" y="5877272"/>
            <a:ext cx="576064" cy="57606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4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25606" y="51905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2699228" y="51905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3172850" y="51905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3646472" y="51905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	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4120095" y="51905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43872" y="4955786"/>
            <a:ext cx="37561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It took 5 </a:t>
            </a:r>
            <a:r>
              <a:rPr lang="en-GB" dirty="0" err="1" smtClean="0">
                <a:solidFill>
                  <a:srgbClr val="FF0000"/>
                </a:solidFill>
                <a:ea typeface="Arial Unicode MS" panose="020B0604020202020204" pitchFamily="34" charset="-128"/>
              </a:rPr>
              <a:t>Maxwells</a:t>
            </a: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 for the ball to go up and down</a:t>
            </a:r>
          </a:p>
        </p:txBody>
      </p:sp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8843867" y="0"/>
            <a:ext cx="3393998" cy="5762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/>
          <a:p>
            <a:pPr marL="269875" indent="-269875" eaLnBrk="1" hangingPunct="1">
              <a:lnSpc>
                <a:spcPct val="80000"/>
              </a:lnSpc>
              <a:spcBef>
                <a:spcPts val="0"/>
              </a:spcBef>
            </a:pPr>
            <a:r>
              <a:rPr lang="en-GB" sz="3200" b="1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Base Units</a:t>
            </a:r>
            <a:endParaRPr lang="en-GB" sz="3200" b="1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08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500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-0.64166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8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6478" y="106044"/>
            <a:ext cx="6192688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Time Sub Multiples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559794" y="1445559"/>
            <a:ext cx="3096344" cy="175935"/>
          </a:xfrm>
          <a:prstGeom prst="rect">
            <a:avLst/>
          </a:pr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9" name="Group 18"/>
          <p:cNvGrpSpPr/>
          <p:nvPr/>
        </p:nvGrpSpPr>
        <p:grpSpPr>
          <a:xfrm rot="-300000">
            <a:off x="2863283" y="1055388"/>
            <a:ext cx="108000" cy="1080000"/>
            <a:chOff x="4442313" y="-842081"/>
            <a:chExt cx="431750" cy="6431172"/>
          </a:xfrm>
        </p:grpSpPr>
        <p:grpSp>
          <p:nvGrpSpPr>
            <p:cNvPr id="15" name="Group 14"/>
            <p:cNvGrpSpPr/>
            <p:nvPr/>
          </p:nvGrpSpPr>
          <p:grpSpPr>
            <a:xfrm>
              <a:off x="4442313" y="2390504"/>
              <a:ext cx="431750" cy="3198587"/>
              <a:chOff x="4442313" y="2390504"/>
              <a:chExt cx="431750" cy="3198587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4654651" y="2390504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Oval 13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10800000">
              <a:off x="4442313" y="-842081"/>
              <a:ext cx="431750" cy="3215586"/>
              <a:chOff x="4442313" y="2373505"/>
              <a:chExt cx="431750" cy="3215586"/>
            </a:xfrm>
          </p:grpSpPr>
          <p:cxnSp>
            <p:nvCxnSpPr>
              <p:cNvPr id="17" name="Straight Connector 16"/>
              <p:cNvCxnSpPr/>
              <p:nvPr/>
            </p:nvCxnSpPr>
            <p:spPr bwMode="auto">
              <a:xfrm>
                <a:off x="4656138" y="2373505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Oval 17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cxnSp>
        <p:nvCxnSpPr>
          <p:cNvPr id="21" name="Straight Connector 20"/>
          <p:cNvCxnSpPr/>
          <p:nvPr/>
        </p:nvCxnSpPr>
        <p:spPr bwMode="auto">
          <a:xfrm>
            <a:off x="1559794" y="1626013"/>
            <a:ext cx="309634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155869" y="1302693"/>
            <a:ext cx="328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Or count </a:t>
            </a:r>
            <a:r>
              <a:rPr lang="en-GB" dirty="0" err="1" smtClean="0"/>
              <a:t>deciMaxwells</a:t>
            </a:r>
            <a:endParaRPr lang="en-GB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2225606" y="51905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2699228" y="51905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3172850" y="51905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3646472" y="51905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	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4120095" y="519052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739394" y="5009788"/>
            <a:ext cx="41162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It took 52 </a:t>
            </a:r>
            <a:r>
              <a:rPr lang="en-GB" dirty="0" err="1" smtClean="0">
                <a:solidFill>
                  <a:srgbClr val="FF0000"/>
                </a:solidFill>
                <a:ea typeface="Arial Unicode MS" panose="020B0604020202020204" pitchFamily="34" charset="-128"/>
              </a:rPr>
              <a:t>deciMaxwells</a:t>
            </a: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 for the ball to go up and down</a:t>
            </a:r>
          </a:p>
        </p:txBody>
      </p:sp>
      <p:grpSp>
        <p:nvGrpSpPr>
          <p:cNvPr id="28" name="Group 27"/>
          <p:cNvGrpSpPr/>
          <p:nvPr/>
        </p:nvGrpSpPr>
        <p:grpSpPr>
          <a:xfrm rot="-300000">
            <a:off x="2894141" y="-1594093"/>
            <a:ext cx="431750" cy="6431171"/>
            <a:chOff x="4442313" y="-842081"/>
            <a:chExt cx="431750" cy="6431172"/>
          </a:xfrm>
        </p:grpSpPr>
        <p:grpSp>
          <p:nvGrpSpPr>
            <p:cNvPr id="29" name="Group 28"/>
            <p:cNvGrpSpPr/>
            <p:nvPr/>
          </p:nvGrpSpPr>
          <p:grpSpPr>
            <a:xfrm>
              <a:off x="4442313" y="2390504"/>
              <a:ext cx="431750" cy="3198587"/>
              <a:chOff x="4442313" y="2390504"/>
              <a:chExt cx="431750" cy="3198587"/>
            </a:xfrm>
          </p:grpSpPr>
          <p:cxnSp>
            <p:nvCxnSpPr>
              <p:cNvPr id="33" name="Straight Connector 32"/>
              <p:cNvCxnSpPr/>
              <p:nvPr/>
            </p:nvCxnSpPr>
            <p:spPr bwMode="auto">
              <a:xfrm>
                <a:off x="4654651" y="2390504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4" name="Oval 33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 rot="10800000">
              <a:off x="4442313" y="-842081"/>
              <a:ext cx="431750" cy="3215586"/>
              <a:chOff x="4442313" y="2373505"/>
              <a:chExt cx="431750" cy="3215586"/>
            </a:xfrm>
          </p:grpSpPr>
          <p:cxnSp>
            <p:nvCxnSpPr>
              <p:cNvPr id="31" name="Straight Connector 30"/>
              <p:cNvCxnSpPr/>
              <p:nvPr/>
            </p:nvCxnSpPr>
            <p:spPr bwMode="auto">
              <a:xfrm>
                <a:off x="4656138" y="2373505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" name="Oval 31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sp>
        <p:nvSpPr>
          <p:cNvPr id="35" name="Rectangle 34"/>
          <p:cNvSpPr/>
          <p:nvPr/>
        </p:nvSpPr>
        <p:spPr bwMode="auto">
          <a:xfrm>
            <a:off x="0" y="6453336"/>
            <a:ext cx="12192000" cy="40466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335360" y="5877272"/>
            <a:ext cx="576064" cy="57606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4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7" name="Rectangle 3"/>
          <p:cNvSpPr>
            <a:spLocks noChangeArrowheads="1"/>
          </p:cNvSpPr>
          <p:nvPr/>
        </p:nvSpPr>
        <p:spPr bwMode="auto">
          <a:xfrm>
            <a:off x="8843867" y="0"/>
            <a:ext cx="3393998" cy="5762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/>
          <a:p>
            <a:pPr marL="269875" indent="-269875" eaLnBrk="1" hangingPunct="1">
              <a:lnSpc>
                <a:spcPct val="80000"/>
              </a:lnSpc>
              <a:spcBef>
                <a:spcPts val="0"/>
              </a:spcBef>
            </a:pPr>
            <a:r>
              <a:rPr lang="en-GB" sz="3200" b="1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Base Units</a:t>
            </a:r>
            <a:endParaRPr lang="en-GB" sz="3200" b="1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329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10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1.66667E-6 -0.64166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52000" accel="60000" decel="4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5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/>
      <p:bldP spid="26" grpId="0"/>
      <p:bldP spid="27" grpId="0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865757"/>
            <a:ext cx="12887606" cy="1080120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charset="0"/>
              <a:ea typeface="ＭＳ Ｐゴシック" pitchFamily="96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05744" y="865757"/>
            <a:ext cx="9162256" cy="463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00">
                <a:solidFill>
                  <a:srgbClr val="003A6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3A6E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3A6E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A6E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9pPr>
          </a:lstStyle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 smtClean="0">
                <a:solidFill>
                  <a:srgbClr val="FF0000"/>
                </a:solidFill>
              </a:rPr>
              <a:t>Introduction 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 smtClean="0">
                <a:solidFill>
                  <a:srgbClr val="FF0000"/>
                </a:solidFill>
              </a:rPr>
              <a:t>An Alternative System of Units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 smtClean="0">
                <a:solidFill>
                  <a:srgbClr val="FF0000"/>
                </a:solidFill>
              </a:rPr>
              <a:t>The International System of Units: the SI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 smtClean="0">
                <a:solidFill>
                  <a:srgbClr val="FF0000"/>
                </a:solidFill>
              </a:rPr>
              <a:t>Details, Details, Details.</a:t>
            </a:r>
            <a:endParaRPr lang="en-GB" sz="2800" b="1" dirty="0">
              <a:solidFill>
                <a:srgbClr val="FF0000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 smtClean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34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3600" b="1" dirty="0">
                <a:solidFill>
                  <a:srgbClr val="003399"/>
                </a:solidFill>
                <a:ea typeface="Arial Unicode MS" panose="020B0604020202020204" pitchFamily="34" charset="-128"/>
              </a:rPr>
              <a:t>How do we get to know </a:t>
            </a:r>
            <a:r>
              <a:rPr lang="en-GB" sz="3600" b="1" i="1" dirty="0">
                <a:solidFill>
                  <a:srgbClr val="003399"/>
                </a:solidFill>
                <a:ea typeface="Arial Unicode MS" panose="020B0604020202020204" pitchFamily="34" charset="-128"/>
              </a:rPr>
              <a:t>anything</a:t>
            </a:r>
            <a:r>
              <a:rPr lang="en-GB" sz="3600" b="1" dirty="0">
                <a:solidFill>
                  <a:srgbClr val="003399"/>
                </a:solidFill>
                <a:ea typeface="Arial Unicode MS" panose="020B0604020202020204" pitchFamily="34" charset="-128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4256318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7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6154692" y="3986378"/>
            <a:ext cx="1740045" cy="516423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914558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Speed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648196" name="Rectangle 4"/>
          <p:cNvSpPr>
            <a:spLocks noChangeArrowheads="1"/>
          </p:cNvSpPr>
          <p:nvPr/>
        </p:nvSpPr>
        <p:spPr bwMode="auto">
          <a:xfrm>
            <a:off x="3503712" y="751261"/>
            <a:ext cx="161925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197" name="Line 5"/>
          <p:cNvSpPr>
            <a:spLocks noChangeShapeType="1"/>
          </p:cNvSpPr>
          <p:nvPr/>
        </p:nvSpPr>
        <p:spPr bwMode="auto">
          <a:xfrm>
            <a:off x="3491011" y="-1270461"/>
            <a:ext cx="0" cy="664367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648200" name="Line 8"/>
          <p:cNvSpPr>
            <a:spLocks noChangeShapeType="1"/>
          </p:cNvSpPr>
          <p:nvPr/>
        </p:nvSpPr>
        <p:spPr bwMode="auto">
          <a:xfrm>
            <a:off x="8112224" y="-1270461"/>
            <a:ext cx="0" cy="664367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648201" name="Rectangle 9"/>
          <p:cNvSpPr>
            <a:spLocks noChangeArrowheads="1"/>
          </p:cNvSpPr>
          <p:nvPr/>
        </p:nvSpPr>
        <p:spPr bwMode="auto">
          <a:xfrm>
            <a:off x="5086449" y="751261"/>
            <a:ext cx="161925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3" name="Rectangle 11"/>
          <p:cNvSpPr>
            <a:spLocks noChangeArrowheads="1"/>
          </p:cNvSpPr>
          <p:nvPr/>
        </p:nvSpPr>
        <p:spPr bwMode="auto">
          <a:xfrm>
            <a:off x="6670775" y="751261"/>
            <a:ext cx="792163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err="1" smtClean="0">
                <a:ea typeface="Arial Unicode MS" panose="020B0604020202020204" pitchFamily="34" charset="-128"/>
              </a:rPr>
              <a:t>Mich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4" name="Rectangle 12"/>
          <p:cNvSpPr>
            <a:spLocks noChangeArrowheads="1"/>
          </p:cNvSpPr>
          <p:nvPr/>
        </p:nvSpPr>
        <p:spPr bwMode="auto">
          <a:xfrm>
            <a:off x="7462937" y="751261"/>
            <a:ext cx="4318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a	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5" name="Rectangle 13"/>
          <p:cNvSpPr>
            <a:spLocks noChangeArrowheads="1"/>
          </p:cNvSpPr>
          <p:nvPr/>
        </p:nvSpPr>
        <p:spPr bwMode="auto">
          <a:xfrm>
            <a:off x="7894737" y="751261"/>
            <a:ext cx="2159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e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7" name="Rectangle 15"/>
          <p:cNvSpPr>
            <a:spLocks noChangeArrowheads="1"/>
          </p:cNvSpPr>
          <p:nvPr/>
        </p:nvSpPr>
        <p:spPr bwMode="auto">
          <a:xfrm>
            <a:off x="3503712" y="1772816"/>
            <a:ext cx="4608512" cy="558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Length = 2.875 Mic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8400" y="2969278"/>
            <a:ext cx="576064" cy="57606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4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325418" y="5720600"/>
            <a:ext cx="3096344" cy="175935"/>
          </a:xfrm>
          <a:prstGeom prst="rect">
            <a:avLst/>
          </a:pr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 rot="-300000">
            <a:off x="5628907" y="5330429"/>
            <a:ext cx="108000" cy="1080000"/>
            <a:chOff x="4442313" y="-842081"/>
            <a:chExt cx="431750" cy="6431172"/>
          </a:xfrm>
        </p:grpSpPr>
        <p:grpSp>
          <p:nvGrpSpPr>
            <p:cNvPr id="16" name="Group 15"/>
            <p:cNvGrpSpPr/>
            <p:nvPr/>
          </p:nvGrpSpPr>
          <p:grpSpPr>
            <a:xfrm>
              <a:off x="4442313" y="2390504"/>
              <a:ext cx="431750" cy="3198587"/>
              <a:chOff x="4442313" y="2390504"/>
              <a:chExt cx="431750" cy="3198587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>
                <a:off x="4654651" y="2390504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Oval 21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10800000">
              <a:off x="4442313" y="-842081"/>
              <a:ext cx="431750" cy="3215586"/>
              <a:chOff x="4442313" y="2373505"/>
              <a:chExt cx="431750" cy="3215586"/>
            </a:xfrm>
          </p:grpSpPr>
          <p:cxnSp>
            <p:nvCxnSpPr>
              <p:cNvPr id="18" name="Straight Connector 17"/>
              <p:cNvCxnSpPr/>
              <p:nvPr/>
            </p:nvCxnSpPr>
            <p:spPr bwMode="auto">
              <a:xfrm>
                <a:off x="4656138" y="2373505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Oval 18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cxnSp>
        <p:nvCxnSpPr>
          <p:cNvPr id="23" name="Straight Connector 22"/>
          <p:cNvCxnSpPr/>
          <p:nvPr/>
        </p:nvCxnSpPr>
        <p:spPr bwMode="auto">
          <a:xfrm>
            <a:off x="4325418" y="5901054"/>
            <a:ext cx="309634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4250787" y="5117332"/>
            <a:ext cx="3073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Time = 1.1  </a:t>
            </a:r>
            <a:r>
              <a:rPr lang="en-GB" dirty="0" err="1" smtClean="0">
                <a:solidFill>
                  <a:srgbClr val="FF0000"/>
                </a:solidFill>
                <a:ea typeface="Arial Unicode MS" panose="020B0604020202020204" pitchFamily="34" charset="-128"/>
              </a:rPr>
              <a:t>Maxwells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870949" y="3430446"/>
            <a:ext cx="5825634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Speed = 2.875/1.1  Michaels per Maxwell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006386" y="3988885"/>
            <a:ext cx="382027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>
                <a:solidFill>
                  <a:srgbClr val="FF0000"/>
                </a:solidFill>
                <a:ea typeface="Arial Unicode MS" panose="020B0604020202020204" pitchFamily="34" charset="-128"/>
              </a:rPr>
              <a:t>Speed = 2.614  Mic </a:t>
            </a:r>
            <a:r>
              <a:rPr lang="en-GB" dirty="0" err="1">
                <a:solidFill>
                  <a:srgbClr val="FF0000"/>
                </a:solidFill>
                <a:ea typeface="Arial Unicode MS" panose="020B0604020202020204" pitchFamily="34" charset="-128"/>
              </a:rPr>
              <a:t>O’Max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8843867" y="0"/>
            <a:ext cx="3393998" cy="5762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/>
          <a:p>
            <a:pPr marL="269875" indent="-269875" eaLnBrk="1" hangingPunct="1">
              <a:lnSpc>
                <a:spcPct val="80000"/>
              </a:lnSpc>
              <a:spcBef>
                <a:spcPts val="0"/>
              </a:spcBef>
            </a:pPr>
            <a:r>
              <a:rPr lang="en-GB" sz="3200" b="1" dirty="0" smtClean="0">
                <a:solidFill>
                  <a:srgbClr val="FFFF00"/>
                </a:solidFill>
                <a:ea typeface="Arial Unicode MS" panose="020B0604020202020204" pitchFamily="34" charset="-128"/>
              </a:rPr>
              <a:t>Derived</a:t>
            </a:r>
            <a:r>
              <a:rPr lang="en-GB" sz="3200" b="1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 Units</a:t>
            </a:r>
            <a:endParaRPr lang="en-GB" sz="3200" b="1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8730397" y="4735970"/>
            <a:ext cx="2828709" cy="1265166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sz="22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The unit of speed is called the </a:t>
            </a:r>
          </a:p>
          <a:p>
            <a:r>
              <a:rPr kumimoji="0" lang="en-GB" sz="2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anose="020B0604020202020204" pitchFamily="34" charset="-128"/>
              </a:rPr>
              <a:t>Mic</a:t>
            </a:r>
            <a:r>
              <a:rPr kumimoji="0" lang="en-GB" sz="22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anose="020B0604020202020204" pitchFamily="34" charset="-128"/>
              </a:rPr>
              <a:t> </a:t>
            </a:r>
            <a:r>
              <a:rPr kumimoji="0" lang="en-GB" sz="22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 Unicode MS" panose="020B0604020202020204" pitchFamily="34" charset="-128"/>
              </a:rPr>
              <a:t>O’Max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cxnSp>
        <p:nvCxnSpPr>
          <p:cNvPr id="27" name="Straight Connector 26"/>
          <p:cNvCxnSpPr>
            <a:stCxn id="25" idx="3"/>
            <a:endCxn id="26" idx="0"/>
          </p:cNvCxnSpPr>
          <p:nvPr/>
        </p:nvCxnSpPr>
        <p:spPr bwMode="auto">
          <a:xfrm>
            <a:off x="7894737" y="4244590"/>
            <a:ext cx="2250015" cy="4913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8123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92721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1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600000">
                                      <p:cBhvr>
                                        <p:cTn id="8" dur="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  <p:bldP spid="36" grpId="0"/>
      <p:bldP spid="38" grpId="0" animBg="1"/>
      <p:bldP spid="39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5088355" y="4120769"/>
            <a:ext cx="4042436" cy="794120"/>
          </a:xfrm>
          <a:prstGeom prst="roundRect">
            <a:avLst/>
          </a:prstGeom>
          <a:solidFill>
            <a:srgbClr val="FFFF00"/>
          </a:solidFill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914558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Energy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648196" name="Rectangle 4"/>
          <p:cNvSpPr>
            <a:spLocks noChangeArrowheads="1"/>
          </p:cNvSpPr>
          <p:nvPr/>
        </p:nvSpPr>
        <p:spPr bwMode="auto">
          <a:xfrm>
            <a:off x="3503712" y="751261"/>
            <a:ext cx="161925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197" name="Line 5"/>
          <p:cNvSpPr>
            <a:spLocks noChangeShapeType="1"/>
          </p:cNvSpPr>
          <p:nvPr/>
        </p:nvSpPr>
        <p:spPr bwMode="auto">
          <a:xfrm>
            <a:off x="3491011" y="-1270461"/>
            <a:ext cx="0" cy="664367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648200" name="Line 8"/>
          <p:cNvSpPr>
            <a:spLocks noChangeShapeType="1"/>
          </p:cNvSpPr>
          <p:nvPr/>
        </p:nvSpPr>
        <p:spPr bwMode="auto">
          <a:xfrm>
            <a:off x="8112224" y="-1270461"/>
            <a:ext cx="0" cy="6643677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648201" name="Rectangle 9"/>
          <p:cNvSpPr>
            <a:spLocks noChangeArrowheads="1"/>
          </p:cNvSpPr>
          <p:nvPr/>
        </p:nvSpPr>
        <p:spPr bwMode="auto">
          <a:xfrm>
            <a:off x="5086449" y="751261"/>
            <a:ext cx="161925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Michael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3" name="Rectangle 11"/>
          <p:cNvSpPr>
            <a:spLocks noChangeArrowheads="1"/>
          </p:cNvSpPr>
          <p:nvPr/>
        </p:nvSpPr>
        <p:spPr bwMode="auto">
          <a:xfrm>
            <a:off x="6670775" y="751261"/>
            <a:ext cx="792163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err="1" smtClean="0">
                <a:ea typeface="Arial Unicode MS" panose="020B0604020202020204" pitchFamily="34" charset="-128"/>
              </a:rPr>
              <a:t>Mich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4" name="Rectangle 12"/>
          <p:cNvSpPr>
            <a:spLocks noChangeArrowheads="1"/>
          </p:cNvSpPr>
          <p:nvPr/>
        </p:nvSpPr>
        <p:spPr bwMode="auto">
          <a:xfrm>
            <a:off x="7462937" y="751261"/>
            <a:ext cx="4318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a	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5" name="Rectangle 13"/>
          <p:cNvSpPr>
            <a:spLocks noChangeArrowheads="1"/>
          </p:cNvSpPr>
          <p:nvPr/>
        </p:nvSpPr>
        <p:spPr bwMode="auto">
          <a:xfrm>
            <a:off x="7894737" y="751261"/>
            <a:ext cx="215900" cy="5080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e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648207" name="Rectangle 15"/>
          <p:cNvSpPr>
            <a:spLocks noChangeArrowheads="1"/>
          </p:cNvSpPr>
          <p:nvPr/>
        </p:nvSpPr>
        <p:spPr bwMode="auto">
          <a:xfrm>
            <a:off x="3503712" y="1772816"/>
            <a:ext cx="4608512" cy="558800"/>
          </a:xfrm>
          <a:prstGeom prst="rect">
            <a:avLst/>
          </a:prstGeom>
          <a:solidFill>
            <a:srgbClr val="FF99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GB" b="1" dirty="0" smtClean="0">
                <a:ea typeface="Arial Unicode MS" panose="020B0604020202020204" pitchFamily="34" charset="-128"/>
              </a:rPr>
              <a:t>Length = 2.875 Mic</a:t>
            </a:r>
            <a:endParaRPr lang="en-GB" b="1" dirty="0">
              <a:ea typeface="Arial Unicode MS" panose="020B0604020202020204" pitchFamily="34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8400" y="3265221"/>
            <a:ext cx="576064" cy="57606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4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85935" y="2614338"/>
            <a:ext cx="3820277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>
                <a:solidFill>
                  <a:srgbClr val="FF0000"/>
                </a:solidFill>
                <a:ea typeface="Arial Unicode MS" panose="020B0604020202020204" pitchFamily="34" charset="-128"/>
              </a:rPr>
              <a:t>Speed = 2.614  Mic </a:t>
            </a:r>
            <a:r>
              <a:rPr lang="en-GB" dirty="0" err="1">
                <a:solidFill>
                  <a:srgbClr val="FF0000"/>
                </a:solidFill>
                <a:ea typeface="Arial Unicode MS" panose="020B0604020202020204" pitchFamily="34" charset="-128"/>
              </a:rPr>
              <a:t>O’Max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8843867" y="0"/>
            <a:ext cx="3393998" cy="5762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/>
          <a:p>
            <a:pPr marL="269875" indent="-269875" eaLnBrk="1" hangingPunct="1">
              <a:lnSpc>
                <a:spcPct val="80000"/>
              </a:lnSpc>
              <a:spcBef>
                <a:spcPts val="0"/>
              </a:spcBef>
            </a:pPr>
            <a:r>
              <a:rPr lang="en-GB" sz="3200" b="1" dirty="0" smtClean="0">
                <a:solidFill>
                  <a:srgbClr val="FFFF00"/>
                </a:solidFill>
                <a:ea typeface="Arial Unicode MS" panose="020B0604020202020204" pitchFamily="34" charset="-128"/>
              </a:rPr>
              <a:t>Derived</a:t>
            </a:r>
            <a:r>
              <a:rPr lang="en-GB" sz="3200" b="1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 Units</a:t>
            </a:r>
            <a:endParaRPr lang="en-GB" sz="3200" b="1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8400" y="2614338"/>
            <a:ext cx="2562836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Mass = 1 Steph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85935" y="3487514"/>
            <a:ext cx="3865161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Energy = ½ mass x speed</a:t>
            </a:r>
            <a:r>
              <a:rPr lang="en-GB" baseline="300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2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81964" y="4286997"/>
            <a:ext cx="624882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Energy = 6.833 Steph Mic </a:t>
            </a:r>
            <a:r>
              <a:rPr lang="en-GB" dirty="0" err="1" smtClean="0">
                <a:solidFill>
                  <a:srgbClr val="FF0000"/>
                </a:solidFill>
                <a:ea typeface="Arial Unicode MS" panose="020B0604020202020204" pitchFamily="34" charset="-128"/>
              </a:rPr>
              <a:t>Mic</a:t>
            </a: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ea typeface="Arial Unicode MS" panose="020B0604020202020204" pitchFamily="34" charset="-128"/>
              </a:rPr>
              <a:t>O’Max</a:t>
            </a: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 </a:t>
            </a:r>
            <a:r>
              <a:rPr lang="en-GB" dirty="0" err="1" smtClean="0">
                <a:solidFill>
                  <a:srgbClr val="FF0000"/>
                </a:solidFill>
                <a:ea typeface="Arial Unicode MS" panose="020B0604020202020204" pitchFamily="34" charset="-128"/>
              </a:rPr>
              <a:t>O’Max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4656138" y="5218186"/>
            <a:ext cx="6651214" cy="1482939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sz="2200" dirty="0">
                <a:solidFill>
                  <a:srgbClr val="FF0000"/>
                </a:solidFill>
                <a:ea typeface="Arial Unicode MS" panose="020B0604020202020204" pitchFamily="34" charset="-128"/>
              </a:rPr>
              <a:t>The unit of </a:t>
            </a:r>
            <a:r>
              <a:rPr lang="en-GB" sz="22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energy is </a:t>
            </a:r>
            <a:r>
              <a:rPr lang="en-GB" sz="2200" dirty="0">
                <a:solidFill>
                  <a:srgbClr val="FF0000"/>
                </a:solidFill>
                <a:ea typeface="Arial Unicode MS" panose="020B0604020202020204" pitchFamily="34" charset="-128"/>
              </a:rPr>
              <a:t>called the </a:t>
            </a:r>
            <a:endParaRPr lang="en-GB" sz="2200" dirty="0" smtClean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endParaRPr lang="en-GB" sz="2200" dirty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r>
              <a:rPr lang="en-GB" sz="22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Steph </a:t>
            </a:r>
            <a:r>
              <a:rPr lang="en-GB" sz="2200" dirty="0">
                <a:solidFill>
                  <a:srgbClr val="FF0000"/>
                </a:solidFill>
                <a:ea typeface="Arial Unicode MS" panose="020B0604020202020204" pitchFamily="34" charset="-128"/>
              </a:rPr>
              <a:t>Mic </a:t>
            </a:r>
            <a:r>
              <a:rPr lang="en-GB" sz="2200" dirty="0" err="1">
                <a:solidFill>
                  <a:srgbClr val="FF0000"/>
                </a:solidFill>
                <a:ea typeface="Arial Unicode MS" panose="020B0604020202020204" pitchFamily="34" charset="-128"/>
              </a:rPr>
              <a:t>Mic</a:t>
            </a:r>
            <a:r>
              <a:rPr lang="en-GB" sz="2200" dirty="0">
                <a:solidFill>
                  <a:srgbClr val="FF0000"/>
                </a:solidFill>
                <a:ea typeface="Arial Unicode MS" panose="020B0604020202020204" pitchFamily="34" charset="-128"/>
              </a:rPr>
              <a:t> </a:t>
            </a:r>
            <a:r>
              <a:rPr lang="en-GB" sz="2200" dirty="0" err="1">
                <a:solidFill>
                  <a:srgbClr val="FF0000"/>
                </a:solidFill>
                <a:ea typeface="Arial Unicode MS" panose="020B0604020202020204" pitchFamily="34" charset="-128"/>
              </a:rPr>
              <a:t>O’Max</a:t>
            </a:r>
            <a:r>
              <a:rPr lang="en-GB" sz="2200" dirty="0">
                <a:solidFill>
                  <a:srgbClr val="FF0000"/>
                </a:solidFill>
                <a:ea typeface="Arial Unicode MS" panose="020B0604020202020204" pitchFamily="34" charset="-128"/>
              </a:rPr>
              <a:t> </a:t>
            </a:r>
            <a:r>
              <a:rPr lang="en-GB" sz="2200" dirty="0" err="1" smtClean="0">
                <a:solidFill>
                  <a:srgbClr val="FF0000"/>
                </a:solidFill>
                <a:ea typeface="Arial Unicode MS" panose="020B0604020202020204" pitchFamily="34" charset="-128"/>
              </a:rPr>
              <a:t>O’Max</a:t>
            </a:r>
            <a:endParaRPr lang="en-GB" sz="2200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cxnSp>
        <p:nvCxnSpPr>
          <p:cNvPr id="4" name="Straight Connector 3"/>
          <p:cNvCxnSpPr>
            <a:stCxn id="2" idx="2"/>
            <a:endCxn id="29" idx="0"/>
          </p:cNvCxnSpPr>
          <p:nvPr/>
        </p:nvCxnSpPr>
        <p:spPr bwMode="auto">
          <a:xfrm>
            <a:off x="7109573" y="4914889"/>
            <a:ext cx="872172" cy="30329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6099717" y="6200078"/>
            <a:ext cx="4003288" cy="2787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6620630" y="5728822"/>
            <a:ext cx="2460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  <a:latin typeface="+mn-lt"/>
              </a:rPr>
              <a:t>XiaoJuan</a:t>
            </a:r>
            <a:r>
              <a:rPr lang="en-GB" dirty="0" smtClean="0">
                <a:solidFill>
                  <a:srgbClr val="0000FF"/>
                </a:solidFill>
                <a:latin typeface="+mn-lt"/>
              </a:rPr>
              <a:t> (晓 娟</a:t>
            </a:r>
            <a:r>
              <a:rPr lang="en-GB" dirty="0">
                <a:solidFill>
                  <a:srgbClr val="0000FF"/>
                </a:solidFill>
                <a:latin typeface="+mn-lt"/>
              </a:rPr>
              <a:t>)</a:t>
            </a:r>
            <a:endParaRPr lang="en-GB" sz="1400" dirty="0">
              <a:solidFill>
                <a:srgbClr val="0000FF"/>
              </a:solidFill>
              <a:latin typeface="+mn-lt"/>
            </a:endParaRPr>
          </a:p>
          <a:p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25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92721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39" grpId="0" animBg="1"/>
      <p:bldP spid="25" grpId="0" animBg="1"/>
      <p:bldP spid="26" grpId="0" animBg="1"/>
      <p:bldP spid="27" grpId="0" animBg="1"/>
      <p:bldP spid="29" grpId="0" animBg="1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000">
              <a:srgbClr val="00B050"/>
            </a:gs>
            <a:gs pos="6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4408073" y="2561563"/>
            <a:ext cx="3959868" cy="1368152"/>
          </a:xfrm>
        </p:spPr>
        <p:txBody>
          <a:bodyPr/>
          <a:lstStyle/>
          <a:p>
            <a:pPr algn="ctr" eaLnBrk="1" hangingPunct="1"/>
            <a:r>
              <a:rPr lang="en-GB" b="1" dirty="0" smtClean="0">
                <a:solidFill>
                  <a:srgbClr val="FF0000"/>
                </a:solidFill>
              </a:rPr>
              <a:t>My System </a:t>
            </a:r>
            <a:br>
              <a:rPr lang="en-GB" b="1" dirty="0" smtClean="0">
                <a:solidFill>
                  <a:srgbClr val="FF0000"/>
                </a:solidFill>
              </a:rPr>
            </a:br>
            <a:r>
              <a:rPr lang="en-GB" b="1" dirty="0" smtClean="0">
                <a:solidFill>
                  <a:srgbClr val="FF0000"/>
                </a:solidFill>
              </a:rPr>
              <a:t>of Units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15" name="Cube 14"/>
          <p:cNvSpPr/>
          <p:nvPr/>
        </p:nvSpPr>
        <p:spPr bwMode="auto">
          <a:xfrm rot="900000">
            <a:off x="7134617" y="1037658"/>
            <a:ext cx="4536504" cy="420785"/>
          </a:xfrm>
          <a:prstGeom prst="cube">
            <a:avLst>
              <a:gd name="adj" fmla="val 47875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6" name="Can 15"/>
          <p:cNvSpPr/>
          <p:nvPr/>
        </p:nvSpPr>
        <p:spPr bwMode="auto">
          <a:xfrm>
            <a:off x="7062433" y="6136462"/>
            <a:ext cx="936104" cy="483399"/>
          </a:xfrm>
          <a:prstGeom prst="can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-946722" y="0"/>
            <a:ext cx="3370314" cy="524390"/>
          </a:xfrm>
          <a:prstGeom prst="rect">
            <a:avLst/>
          </a:pr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 rot="-300000">
            <a:off x="963689" y="-2708438"/>
            <a:ext cx="431750" cy="6431171"/>
            <a:chOff x="4442313" y="-842081"/>
            <a:chExt cx="431750" cy="6431172"/>
          </a:xfrm>
        </p:grpSpPr>
        <p:grpSp>
          <p:nvGrpSpPr>
            <p:cNvPr id="19" name="Group 18"/>
            <p:cNvGrpSpPr/>
            <p:nvPr/>
          </p:nvGrpSpPr>
          <p:grpSpPr>
            <a:xfrm>
              <a:off x="4442313" y="2390504"/>
              <a:ext cx="431750" cy="3198587"/>
              <a:chOff x="4442313" y="2390504"/>
              <a:chExt cx="431750" cy="3198587"/>
            </a:xfrm>
          </p:grpSpPr>
          <p:cxnSp>
            <p:nvCxnSpPr>
              <p:cNvPr id="24" name="Straight Connector 23"/>
              <p:cNvCxnSpPr/>
              <p:nvPr/>
            </p:nvCxnSpPr>
            <p:spPr bwMode="auto">
              <a:xfrm>
                <a:off x="4654651" y="2390504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" name="Oval 24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 rot="10800000">
              <a:off x="4442313" y="-842081"/>
              <a:ext cx="431750" cy="3215586"/>
              <a:chOff x="4442313" y="2373505"/>
              <a:chExt cx="431750" cy="3215586"/>
            </a:xfrm>
          </p:grpSpPr>
          <p:cxnSp>
            <p:nvCxnSpPr>
              <p:cNvPr id="22" name="Straight Connector 21"/>
              <p:cNvCxnSpPr/>
              <p:nvPr/>
            </p:nvCxnSpPr>
            <p:spPr bwMode="auto">
              <a:xfrm>
                <a:off x="4656138" y="2373505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cxnSp>
        <p:nvCxnSpPr>
          <p:cNvPr id="26" name="Straight Connector 25"/>
          <p:cNvCxnSpPr/>
          <p:nvPr/>
        </p:nvCxnSpPr>
        <p:spPr bwMode="auto">
          <a:xfrm>
            <a:off x="-946722" y="511668"/>
            <a:ext cx="3370314" cy="12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9239906" y="1931996"/>
            <a:ext cx="131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Michael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63075" y="5346237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Stephanie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16954" y="1962433"/>
            <a:ext cx="1364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Maxwell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Isosceles Triangle 10"/>
          <p:cNvSpPr/>
          <p:nvPr/>
        </p:nvSpPr>
        <p:spPr bwMode="auto">
          <a:xfrm rot="3587673">
            <a:off x="4842658" y="1270550"/>
            <a:ext cx="4056900" cy="3497328"/>
          </a:xfrm>
          <a:prstGeom prst="triangle">
            <a:avLst/>
          </a:prstGeom>
          <a:noFill/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5566217" y="4772812"/>
            <a:ext cx="1578020" cy="16085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ヒラギノ角ゴ Pro W3" pitchFamily="28" charset="-128"/>
              </a:rPr>
              <a:t>Steph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7651080" y="1445968"/>
            <a:ext cx="1433722" cy="14337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ヒラギノ角ゴ Pro W3" pitchFamily="28" charset="-128"/>
              </a:rPr>
              <a:t>Mic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3518802" y="1480182"/>
            <a:ext cx="1641094" cy="16607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ea typeface="ヒラギノ角ゴ Pro W3" pitchFamily="28" charset="-128"/>
              </a:rPr>
              <a:t>Max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7935880" y="0"/>
            <a:ext cx="4301985" cy="5762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/>
          <a:p>
            <a:pPr marL="269875" indent="-269875" eaLnBrk="1" hangingPunct="1">
              <a:lnSpc>
                <a:spcPct val="80000"/>
              </a:lnSpc>
              <a:spcBef>
                <a:spcPts val="0"/>
              </a:spcBef>
            </a:pPr>
            <a:r>
              <a:rPr lang="en-GB" sz="3200" b="1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Base Units</a:t>
            </a:r>
            <a:endParaRPr lang="en-GB" sz="3200" b="1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37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914558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Acceleration</a:t>
            </a:r>
            <a:endParaRPr lang="en-GB" dirty="0" smtClean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90255" y="1071652"/>
            <a:ext cx="2665883" cy="508000"/>
            <a:chOff x="837829" y="993491"/>
            <a:chExt cx="2665883" cy="508000"/>
          </a:xfrm>
        </p:grpSpPr>
        <p:sp>
          <p:nvSpPr>
            <p:cNvPr id="648197" name="Line 5"/>
            <p:cNvSpPr>
              <a:spLocks noChangeShapeType="1"/>
            </p:cNvSpPr>
            <p:nvPr/>
          </p:nvSpPr>
          <p:spPr bwMode="auto">
            <a:xfrm>
              <a:off x="839416" y="993491"/>
              <a:ext cx="26642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648204" name="Rectangle 12"/>
            <p:cNvSpPr>
              <a:spLocks noChangeArrowheads="1"/>
            </p:cNvSpPr>
            <p:nvPr/>
          </p:nvSpPr>
          <p:spPr bwMode="auto">
            <a:xfrm>
              <a:off x="837829" y="993491"/>
              <a:ext cx="431800" cy="50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GB" b="1" dirty="0" smtClean="0">
                  <a:ea typeface="Arial Unicode MS" panose="020B0604020202020204" pitchFamily="34" charset="-128"/>
                </a:rPr>
                <a:t>a	</a:t>
              </a:r>
              <a:endParaRPr lang="en-GB" b="1" dirty="0">
                <a:ea typeface="Arial Unicode MS" panose="020B0604020202020204" pitchFamily="34" charset="-128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643396" y="1052776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0.25 Mic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2983708" y="763114"/>
            <a:ext cx="576064" cy="57606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4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740453" y="1134533"/>
            <a:ext cx="329353" cy="45719"/>
          </a:xfrm>
          <a:prstGeom prst="rect">
            <a:avLst/>
          </a:pr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 rot="-300000">
            <a:off x="4882269" y="975939"/>
            <a:ext cx="45719" cy="457190"/>
            <a:chOff x="4442313" y="-842081"/>
            <a:chExt cx="431750" cy="6431172"/>
          </a:xfrm>
        </p:grpSpPr>
        <p:grpSp>
          <p:nvGrpSpPr>
            <p:cNvPr id="16" name="Group 15"/>
            <p:cNvGrpSpPr/>
            <p:nvPr/>
          </p:nvGrpSpPr>
          <p:grpSpPr>
            <a:xfrm>
              <a:off x="4442313" y="2390504"/>
              <a:ext cx="431750" cy="3198587"/>
              <a:chOff x="4442313" y="2390504"/>
              <a:chExt cx="431750" cy="3198587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>
                <a:off x="4654651" y="2390504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" name="Oval 21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 rot="10800000">
              <a:off x="4442313" y="-842081"/>
              <a:ext cx="431750" cy="3215586"/>
              <a:chOff x="4442313" y="2373505"/>
              <a:chExt cx="431750" cy="3215586"/>
            </a:xfrm>
          </p:grpSpPr>
          <p:cxnSp>
            <p:nvCxnSpPr>
              <p:cNvPr id="18" name="Straight Connector 17"/>
              <p:cNvCxnSpPr/>
              <p:nvPr/>
            </p:nvCxnSpPr>
            <p:spPr bwMode="auto">
              <a:xfrm>
                <a:off x="4656138" y="2373505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" name="Oval 18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cxnSp>
        <p:nvCxnSpPr>
          <p:cNvPr id="23" name="Straight Connector 22"/>
          <p:cNvCxnSpPr/>
          <p:nvPr/>
        </p:nvCxnSpPr>
        <p:spPr bwMode="auto">
          <a:xfrm>
            <a:off x="4740453" y="1205614"/>
            <a:ext cx="329353" cy="1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7" name="Group 26"/>
          <p:cNvGrpSpPr/>
          <p:nvPr/>
        </p:nvGrpSpPr>
        <p:grpSpPr>
          <a:xfrm>
            <a:off x="1990255" y="1592352"/>
            <a:ext cx="2665883" cy="508000"/>
            <a:chOff x="837829" y="993491"/>
            <a:chExt cx="2665883" cy="508000"/>
          </a:xfrm>
        </p:grpSpPr>
        <p:sp>
          <p:nvSpPr>
            <p:cNvPr id="28" name="Line 5"/>
            <p:cNvSpPr>
              <a:spLocks noChangeShapeType="1"/>
            </p:cNvSpPr>
            <p:nvPr/>
          </p:nvSpPr>
          <p:spPr bwMode="auto">
            <a:xfrm>
              <a:off x="839416" y="993491"/>
              <a:ext cx="26642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837829" y="993491"/>
              <a:ext cx="431800" cy="50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GB" b="1" dirty="0" smtClean="0">
                  <a:ea typeface="Arial Unicode MS" panose="020B0604020202020204" pitchFamily="34" charset="-128"/>
                </a:rPr>
                <a:t>a	</a:t>
              </a:r>
              <a:endParaRPr lang="en-GB" b="1" dirty="0">
                <a:ea typeface="Arial Unicode MS" panose="020B0604020202020204" pitchFamily="34" charset="-128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990255" y="2113052"/>
            <a:ext cx="2665883" cy="508000"/>
            <a:chOff x="837829" y="993491"/>
            <a:chExt cx="2665883" cy="508000"/>
          </a:xfrm>
        </p:grpSpPr>
        <p:sp>
          <p:nvSpPr>
            <p:cNvPr id="31" name="Line 5"/>
            <p:cNvSpPr>
              <a:spLocks noChangeShapeType="1"/>
            </p:cNvSpPr>
            <p:nvPr/>
          </p:nvSpPr>
          <p:spPr bwMode="auto">
            <a:xfrm>
              <a:off x="839416" y="993491"/>
              <a:ext cx="26642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32" name="Rectangle 12"/>
            <p:cNvSpPr>
              <a:spLocks noChangeArrowheads="1"/>
            </p:cNvSpPr>
            <p:nvPr/>
          </p:nvSpPr>
          <p:spPr bwMode="auto">
            <a:xfrm>
              <a:off x="837829" y="993491"/>
              <a:ext cx="431800" cy="50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GB" b="1" dirty="0" smtClean="0">
                  <a:ea typeface="Arial Unicode MS" panose="020B0604020202020204" pitchFamily="34" charset="-128"/>
                </a:rPr>
                <a:t>a	</a:t>
              </a:r>
              <a:endParaRPr lang="en-GB" b="1" dirty="0">
                <a:ea typeface="Arial Unicode MS" panose="020B0604020202020204" pitchFamily="34" charset="-128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90255" y="2633752"/>
            <a:ext cx="2665883" cy="508000"/>
            <a:chOff x="837829" y="993491"/>
            <a:chExt cx="2665883" cy="508000"/>
          </a:xfrm>
        </p:grpSpPr>
        <p:sp>
          <p:nvSpPr>
            <p:cNvPr id="34" name="Line 5"/>
            <p:cNvSpPr>
              <a:spLocks noChangeShapeType="1"/>
            </p:cNvSpPr>
            <p:nvPr/>
          </p:nvSpPr>
          <p:spPr bwMode="auto">
            <a:xfrm>
              <a:off x="839416" y="993491"/>
              <a:ext cx="26642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35" name="Rectangle 12"/>
            <p:cNvSpPr>
              <a:spLocks noChangeArrowheads="1"/>
            </p:cNvSpPr>
            <p:nvPr/>
          </p:nvSpPr>
          <p:spPr bwMode="auto">
            <a:xfrm>
              <a:off x="837829" y="993491"/>
              <a:ext cx="431800" cy="50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GB" b="1" dirty="0" smtClean="0">
                  <a:ea typeface="Arial Unicode MS" panose="020B0604020202020204" pitchFamily="34" charset="-128"/>
                </a:rPr>
                <a:t>a	</a:t>
              </a:r>
              <a:endParaRPr lang="en-GB" b="1" dirty="0">
                <a:ea typeface="Arial Unicode MS" panose="020B0604020202020204" pitchFamily="34" charset="-128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990255" y="3154452"/>
            <a:ext cx="2665883" cy="508000"/>
            <a:chOff x="837829" y="993491"/>
            <a:chExt cx="2665883" cy="508000"/>
          </a:xfrm>
        </p:grpSpPr>
        <p:sp>
          <p:nvSpPr>
            <p:cNvPr id="40" name="Line 5"/>
            <p:cNvSpPr>
              <a:spLocks noChangeShapeType="1"/>
            </p:cNvSpPr>
            <p:nvPr/>
          </p:nvSpPr>
          <p:spPr bwMode="auto">
            <a:xfrm>
              <a:off x="839416" y="993491"/>
              <a:ext cx="26642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837829" y="993491"/>
              <a:ext cx="431800" cy="50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GB" b="1" dirty="0" smtClean="0">
                  <a:ea typeface="Arial Unicode MS" panose="020B0604020202020204" pitchFamily="34" charset="-128"/>
                </a:rPr>
                <a:t>a	</a:t>
              </a:r>
              <a:endParaRPr lang="en-GB" b="1" dirty="0">
                <a:ea typeface="Arial Unicode MS" panose="020B0604020202020204" pitchFamily="34" charset="-128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990255" y="3675152"/>
            <a:ext cx="2665883" cy="508000"/>
            <a:chOff x="837829" y="993491"/>
            <a:chExt cx="2665883" cy="508000"/>
          </a:xfrm>
        </p:grpSpPr>
        <p:sp>
          <p:nvSpPr>
            <p:cNvPr id="43" name="Line 5"/>
            <p:cNvSpPr>
              <a:spLocks noChangeShapeType="1"/>
            </p:cNvSpPr>
            <p:nvPr/>
          </p:nvSpPr>
          <p:spPr bwMode="auto">
            <a:xfrm>
              <a:off x="839416" y="993491"/>
              <a:ext cx="26642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44" name="Rectangle 12"/>
            <p:cNvSpPr>
              <a:spLocks noChangeArrowheads="1"/>
            </p:cNvSpPr>
            <p:nvPr/>
          </p:nvSpPr>
          <p:spPr bwMode="auto">
            <a:xfrm>
              <a:off x="837829" y="993491"/>
              <a:ext cx="431800" cy="50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GB" b="1" dirty="0" smtClean="0">
                  <a:ea typeface="Arial Unicode MS" panose="020B0604020202020204" pitchFamily="34" charset="-128"/>
                </a:rPr>
                <a:t>a	</a:t>
              </a:r>
              <a:endParaRPr lang="en-GB" b="1" dirty="0">
                <a:ea typeface="Arial Unicode MS" panose="020B0604020202020204" pitchFamily="34" charset="-128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990255" y="4195852"/>
            <a:ext cx="2665883" cy="508000"/>
            <a:chOff x="837829" y="993491"/>
            <a:chExt cx="2665883" cy="508000"/>
          </a:xfrm>
        </p:grpSpPr>
        <p:sp>
          <p:nvSpPr>
            <p:cNvPr id="46" name="Line 5"/>
            <p:cNvSpPr>
              <a:spLocks noChangeShapeType="1"/>
            </p:cNvSpPr>
            <p:nvPr/>
          </p:nvSpPr>
          <p:spPr bwMode="auto">
            <a:xfrm>
              <a:off x="839416" y="993491"/>
              <a:ext cx="26642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47" name="Rectangle 12"/>
            <p:cNvSpPr>
              <a:spLocks noChangeArrowheads="1"/>
            </p:cNvSpPr>
            <p:nvPr/>
          </p:nvSpPr>
          <p:spPr bwMode="auto">
            <a:xfrm>
              <a:off x="837829" y="993491"/>
              <a:ext cx="431800" cy="50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GB" b="1" dirty="0" smtClean="0">
                  <a:ea typeface="Arial Unicode MS" panose="020B0604020202020204" pitchFamily="34" charset="-128"/>
                </a:rPr>
                <a:t>a	</a:t>
              </a:r>
              <a:endParaRPr lang="en-GB" b="1" dirty="0">
                <a:ea typeface="Arial Unicode MS" panose="020B0604020202020204" pitchFamily="34" charset="-128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990255" y="4716552"/>
            <a:ext cx="2665883" cy="508000"/>
            <a:chOff x="837829" y="993491"/>
            <a:chExt cx="2665883" cy="508000"/>
          </a:xfrm>
        </p:grpSpPr>
        <p:sp>
          <p:nvSpPr>
            <p:cNvPr id="49" name="Line 5"/>
            <p:cNvSpPr>
              <a:spLocks noChangeShapeType="1"/>
            </p:cNvSpPr>
            <p:nvPr/>
          </p:nvSpPr>
          <p:spPr bwMode="auto">
            <a:xfrm>
              <a:off x="839416" y="993491"/>
              <a:ext cx="26642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50" name="Rectangle 12"/>
            <p:cNvSpPr>
              <a:spLocks noChangeArrowheads="1"/>
            </p:cNvSpPr>
            <p:nvPr/>
          </p:nvSpPr>
          <p:spPr bwMode="auto">
            <a:xfrm>
              <a:off x="837829" y="993491"/>
              <a:ext cx="431800" cy="50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GB" b="1" dirty="0" smtClean="0">
                  <a:ea typeface="Arial Unicode MS" panose="020B0604020202020204" pitchFamily="34" charset="-128"/>
                </a:rPr>
                <a:t>a	</a:t>
              </a:r>
              <a:endParaRPr lang="en-GB" b="1" dirty="0">
                <a:ea typeface="Arial Unicode MS" panose="020B0604020202020204" pitchFamily="34" charset="-128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990255" y="5237252"/>
            <a:ext cx="2665883" cy="508000"/>
            <a:chOff x="837829" y="993491"/>
            <a:chExt cx="2665883" cy="508000"/>
          </a:xfrm>
        </p:grpSpPr>
        <p:sp>
          <p:nvSpPr>
            <p:cNvPr id="52" name="Line 5"/>
            <p:cNvSpPr>
              <a:spLocks noChangeShapeType="1"/>
            </p:cNvSpPr>
            <p:nvPr/>
          </p:nvSpPr>
          <p:spPr bwMode="auto">
            <a:xfrm>
              <a:off x="839416" y="993491"/>
              <a:ext cx="26642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53" name="Rectangle 12"/>
            <p:cNvSpPr>
              <a:spLocks noChangeArrowheads="1"/>
            </p:cNvSpPr>
            <p:nvPr/>
          </p:nvSpPr>
          <p:spPr bwMode="auto">
            <a:xfrm>
              <a:off x="837829" y="993491"/>
              <a:ext cx="431800" cy="50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GB" b="1" dirty="0" smtClean="0">
                  <a:ea typeface="Arial Unicode MS" panose="020B0604020202020204" pitchFamily="34" charset="-128"/>
                </a:rPr>
                <a:t>a	</a:t>
              </a:r>
              <a:endParaRPr lang="en-GB" b="1" dirty="0">
                <a:ea typeface="Arial Unicode MS" panose="020B0604020202020204" pitchFamily="34" charset="-128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990255" y="5757952"/>
            <a:ext cx="2665883" cy="508000"/>
            <a:chOff x="837829" y="993491"/>
            <a:chExt cx="2665883" cy="508000"/>
          </a:xfrm>
        </p:grpSpPr>
        <p:sp>
          <p:nvSpPr>
            <p:cNvPr id="55" name="Line 5"/>
            <p:cNvSpPr>
              <a:spLocks noChangeShapeType="1"/>
            </p:cNvSpPr>
            <p:nvPr/>
          </p:nvSpPr>
          <p:spPr bwMode="auto">
            <a:xfrm>
              <a:off x="839416" y="993491"/>
              <a:ext cx="26642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56" name="Rectangle 12"/>
            <p:cNvSpPr>
              <a:spLocks noChangeArrowheads="1"/>
            </p:cNvSpPr>
            <p:nvPr/>
          </p:nvSpPr>
          <p:spPr bwMode="auto">
            <a:xfrm>
              <a:off x="837829" y="993491"/>
              <a:ext cx="431800" cy="50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r>
                <a:rPr lang="en-GB" b="1" dirty="0" smtClean="0">
                  <a:ea typeface="Arial Unicode MS" panose="020B0604020202020204" pitchFamily="34" charset="-128"/>
                </a:rPr>
                <a:t>a	</a:t>
              </a:r>
              <a:endParaRPr lang="en-GB" b="1" dirty="0">
                <a:ea typeface="Arial Unicode MS" panose="020B0604020202020204" pitchFamily="34" charset="-128"/>
              </a:endParaRPr>
            </a:p>
          </p:txBody>
        </p:sp>
      </p:grpSp>
      <p:sp>
        <p:nvSpPr>
          <p:cNvPr id="58" name="Line 5"/>
          <p:cNvSpPr>
            <a:spLocks noChangeShapeType="1"/>
          </p:cNvSpPr>
          <p:nvPr/>
        </p:nvSpPr>
        <p:spPr bwMode="auto">
          <a:xfrm>
            <a:off x="1991842" y="6278652"/>
            <a:ext cx="2664296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43396" y="1578695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0.25 Mic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43396" y="2104614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0.25 Mic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643396" y="2630533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0.25 Mic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43396" y="3156452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0.25 Mic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643396" y="3682371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0.25 Mic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43396" y="4208290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0.25 Mic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43396" y="4734209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0.25 Mic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43396" y="5260128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0.25 Mic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43396" y="5786044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0.25 Mic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4746493" y="1636592"/>
            <a:ext cx="329353" cy="45719"/>
          </a:xfrm>
          <a:prstGeom prst="rect">
            <a:avLst/>
          </a:pr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70" name="Group 69"/>
          <p:cNvGrpSpPr/>
          <p:nvPr/>
        </p:nvGrpSpPr>
        <p:grpSpPr>
          <a:xfrm rot="-300000">
            <a:off x="4888309" y="1477998"/>
            <a:ext cx="45719" cy="457190"/>
            <a:chOff x="4442313" y="-842081"/>
            <a:chExt cx="431750" cy="6431172"/>
          </a:xfrm>
        </p:grpSpPr>
        <p:grpSp>
          <p:nvGrpSpPr>
            <p:cNvPr id="71" name="Group 70"/>
            <p:cNvGrpSpPr/>
            <p:nvPr/>
          </p:nvGrpSpPr>
          <p:grpSpPr>
            <a:xfrm>
              <a:off x="4442313" y="2390504"/>
              <a:ext cx="431750" cy="3198587"/>
              <a:chOff x="4442313" y="2390504"/>
              <a:chExt cx="431750" cy="3198587"/>
            </a:xfrm>
          </p:grpSpPr>
          <p:cxnSp>
            <p:nvCxnSpPr>
              <p:cNvPr id="75" name="Straight Connector 74"/>
              <p:cNvCxnSpPr/>
              <p:nvPr/>
            </p:nvCxnSpPr>
            <p:spPr bwMode="auto">
              <a:xfrm>
                <a:off x="4654651" y="2390504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6" name="Oval 75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 rot="10800000">
              <a:off x="4442313" y="-842081"/>
              <a:ext cx="431750" cy="3215586"/>
              <a:chOff x="4442313" y="2373505"/>
              <a:chExt cx="431750" cy="3215586"/>
            </a:xfrm>
          </p:grpSpPr>
          <p:cxnSp>
            <p:nvCxnSpPr>
              <p:cNvPr id="73" name="Straight Connector 72"/>
              <p:cNvCxnSpPr/>
              <p:nvPr/>
            </p:nvCxnSpPr>
            <p:spPr bwMode="auto">
              <a:xfrm>
                <a:off x="4656138" y="2373505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4" name="Oval 73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cxnSp>
        <p:nvCxnSpPr>
          <p:cNvPr id="77" name="Straight Connector 76"/>
          <p:cNvCxnSpPr/>
          <p:nvPr/>
        </p:nvCxnSpPr>
        <p:spPr bwMode="auto">
          <a:xfrm>
            <a:off x="4746493" y="1707673"/>
            <a:ext cx="329353" cy="1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8" name="Rectangle 77"/>
          <p:cNvSpPr/>
          <p:nvPr/>
        </p:nvSpPr>
        <p:spPr bwMode="auto">
          <a:xfrm>
            <a:off x="4739737" y="2181798"/>
            <a:ext cx="329353" cy="45719"/>
          </a:xfrm>
          <a:prstGeom prst="rect">
            <a:avLst/>
          </a:pr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79" name="Group 78"/>
          <p:cNvGrpSpPr/>
          <p:nvPr/>
        </p:nvGrpSpPr>
        <p:grpSpPr>
          <a:xfrm rot="-300000">
            <a:off x="4881553" y="2023204"/>
            <a:ext cx="45719" cy="457190"/>
            <a:chOff x="4442313" y="-842081"/>
            <a:chExt cx="431750" cy="6431172"/>
          </a:xfrm>
        </p:grpSpPr>
        <p:grpSp>
          <p:nvGrpSpPr>
            <p:cNvPr id="80" name="Group 79"/>
            <p:cNvGrpSpPr/>
            <p:nvPr/>
          </p:nvGrpSpPr>
          <p:grpSpPr>
            <a:xfrm>
              <a:off x="4442313" y="2390504"/>
              <a:ext cx="431750" cy="3198587"/>
              <a:chOff x="4442313" y="2390504"/>
              <a:chExt cx="431750" cy="3198587"/>
            </a:xfrm>
          </p:grpSpPr>
          <p:cxnSp>
            <p:nvCxnSpPr>
              <p:cNvPr id="84" name="Straight Connector 83"/>
              <p:cNvCxnSpPr/>
              <p:nvPr/>
            </p:nvCxnSpPr>
            <p:spPr bwMode="auto">
              <a:xfrm>
                <a:off x="4654651" y="2390504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5" name="Oval 84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 rot="10800000">
              <a:off x="4442313" y="-842081"/>
              <a:ext cx="431750" cy="3215586"/>
              <a:chOff x="4442313" y="2373505"/>
              <a:chExt cx="431750" cy="3215586"/>
            </a:xfrm>
          </p:grpSpPr>
          <p:cxnSp>
            <p:nvCxnSpPr>
              <p:cNvPr id="82" name="Straight Connector 81"/>
              <p:cNvCxnSpPr/>
              <p:nvPr/>
            </p:nvCxnSpPr>
            <p:spPr bwMode="auto">
              <a:xfrm>
                <a:off x="4656138" y="2373505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3" name="Oval 82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cxnSp>
        <p:nvCxnSpPr>
          <p:cNvPr id="86" name="Straight Connector 85"/>
          <p:cNvCxnSpPr/>
          <p:nvPr/>
        </p:nvCxnSpPr>
        <p:spPr bwMode="auto">
          <a:xfrm>
            <a:off x="4739737" y="2252879"/>
            <a:ext cx="329353" cy="1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725874" y="717371"/>
          <a:ext cx="5548623" cy="2167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/>
                <a:gridCol w="1625600"/>
                <a:gridCol w="229742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Time</a:t>
                      </a:r>
                      <a:r>
                        <a:rPr lang="en-GB" baseline="0" dirty="0" smtClean="0"/>
                        <a:t> </a:t>
                      </a:r>
                      <a:br>
                        <a:rPr lang="en-GB" baseline="0" dirty="0" smtClean="0"/>
                      </a:br>
                      <a:r>
                        <a:rPr lang="en-GB" baseline="0" dirty="0" smtClean="0"/>
                        <a:t>(Max)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Velocity</a:t>
                      </a:r>
                    </a:p>
                    <a:p>
                      <a:pPr algn="ctr"/>
                      <a:r>
                        <a:rPr lang="en-GB" dirty="0" smtClean="0"/>
                        <a:t>(Mic </a:t>
                      </a:r>
                      <a:r>
                        <a:rPr lang="en-GB" dirty="0" err="1" smtClean="0"/>
                        <a:t>O’Max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Acceleration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(Mic </a:t>
                      </a:r>
                      <a:r>
                        <a:rPr lang="en-GB" dirty="0" err="1" smtClean="0"/>
                        <a:t>O’Max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O’Max</a:t>
                      </a:r>
                      <a:r>
                        <a:rPr lang="en-GB" dirty="0" smtClean="0"/>
                        <a:t>)</a:t>
                      </a:r>
                    </a:p>
                  </a:txBody>
                  <a:tcPr/>
                </a:tc>
              </a:tr>
              <a:tr h="414436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1.667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0.690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0.362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0.127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0.530</a:t>
                      </a:r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0.472</a:t>
                      </a:r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0.159</a:t>
                      </a:r>
                      <a:endParaRPr lang="en-GB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/>
                        <a:t>0.143</a:t>
                      </a:r>
                      <a:endParaRPr lang="en-GB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6" name="TextBox 95"/>
          <p:cNvSpPr txBox="1"/>
          <p:nvPr/>
        </p:nvSpPr>
        <p:spPr>
          <a:xfrm>
            <a:off x="6190097" y="4026323"/>
            <a:ext cx="4620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Acceleration = 0.143 </a:t>
            </a:r>
            <a:r>
              <a:rPr lang="en-GB" sz="2000" dirty="0">
                <a:solidFill>
                  <a:srgbClr val="0000FF"/>
                </a:solidFill>
              </a:rPr>
              <a:t>Mic </a:t>
            </a:r>
            <a:r>
              <a:rPr lang="en-GB" sz="2000" dirty="0" err="1">
                <a:solidFill>
                  <a:srgbClr val="0000FF"/>
                </a:solidFill>
              </a:rPr>
              <a:t>O’Max</a:t>
            </a:r>
            <a:r>
              <a:rPr lang="en-GB" sz="2000" dirty="0">
                <a:solidFill>
                  <a:srgbClr val="0000FF"/>
                </a:solidFill>
              </a:rPr>
              <a:t> </a:t>
            </a:r>
            <a:r>
              <a:rPr lang="en-GB" sz="2000" dirty="0" err="1">
                <a:solidFill>
                  <a:srgbClr val="0000FF"/>
                </a:solidFill>
              </a:rPr>
              <a:t>O’Max</a:t>
            </a:r>
            <a:endParaRPr lang="en-GB" sz="2000" dirty="0">
              <a:solidFill>
                <a:srgbClr val="0000FF"/>
              </a:solidFill>
            </a:endParaRPr>
          </a:p>
          <a:p>
            <a:r>
              <a:rPr lang="en-GB" sz="2000" dirty="0" smtClean="0"/>
              <a:t> </a:t>
            </a:r>
            <a:endParaRPr lang="en-GB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3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0026 0.9914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495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4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20000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600000">
                                      <p:cBhvr>
                                        <p:cTn id="10" dur="2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20000" autoRev="1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Rot by="600000">
                                      <p:cBhvr>
                                        <p:cTn id="12" dur="2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/>
          <p:cNvSpPr txBox="1"/>
          <p:nvPr/>
        </p:nvSpPr>
        <p:spPr>
          <a:xfrm>
            <a:off x="8066226" y="2943190"/>
            <a:ext cx="134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Pick </a:t>
            </a:r>
            <a:r>
              <a:rPr lang="en-GB" sz="2000" i="1" dirty="0" smtClean="0">
                <a:solidFill>
                  <a:srgbClr val="FF0000"/>
                </a:solidFill>
              </a:rPr>
              <a:t>K = 1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276213" y="3462384"/>
            <a:ext cx="4825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</a:rPr>
              <a:t>1 Sharmila ≡ 1 Steph Mic </a:t>
            </a:r>
            <a:r>
              <a:rPr lang="en-GB" sz="2000" dirty="0" err="1" smtClean="0">
                <a:solidFill>
                  <a:srgbClr val="0000FF"/>
                </a:solidFill>
              </a:rPr>
              <a:t>O’Max</a:t>
            </a:r>
            <a:r>
              <a:rPr lang="en-GB" sz="2000" dirty="0" smtClean="0">
                <a:solidFill>
                  <a:srgbClr val="0000FF"/>
                </a:solidFill>
              </a:rPr>
              <a:t> </a:t>
            </a:r>
            <a:r>
              <a:rPr lang="en-GB" sz="2000" dirty="0" err="1" smtClean="0">
                <a:solidFill>
                  <a:srgbClr val="0000FF"/>
                </a:solidFill>
              </a:rPr>
              <a:t>O’Max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6415114" y="3981578"/>
            <a:ext cx="4729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So that I can just write </a:t>
            </a:r>
            <a:r>
              <a:rPr lang="en-GB" sz="2000" i="1" dirty="0" smtClean="0">
                <a:solidFill>
                  <a:srgbClr val="0000FF"/>
                </a:solidFill>
              </a:rPr>
              <a:t>F</a:t>
            </a:r>
            <a:r>
              <a:rPr lang="en-GB" sz="2000" dirty="0" smtClean="0">
                <a:solidFill>
                  <a:srgbClr val="0000FF"/>
                </a:solidFill>
              </a:rPr>
              <a:t> = </a:t>
            </a:r>
            <a:r>
              <a:rPr lang="en-GB" sz="2000" i="1" dirty="0" smtClean="0">
                <a:solidFill>
                  <a:srgbClr val="0000FF"/>
                </a:solidFill>
              </a:rPr>
              <a:t>m</a:t>
            </a:r>
            <a:r>
              <a:rPr lang="en-GB" sz="2000" dirty="0" smtClean="0">
                <a:solidFill>
                  <a:srgbClr val="0000FF"/>
                </a:solidFill>
              </a:rPr>
              <a:t> </a:t>
            </a:r>
            <a:r>
              <a:rPr lang="en-GB" sz="2000" i="1" dirty="0" smtClean="0">
                <a:solidFill>
                  <a:srgbClr val="0000FF"/>
                </a:solidFill>
              </a:rPr>
              <a:t>a</a:t>
            </a:r>
            <a:r>
              <a:rPr lang="en-GB" sz="2000" dirty="0" smtClean="0">
                <a:solidFill>
                  <a:srgbClr val="0000FF"/>
                </a:solidFill>
              </a:rPr>
              <a:t> </a:t>
            </a:r>
            <a:br>
              <a:rPr lang="en-GB" sz="2000" dirty="0" smtClean="0">
                <a:solidFill>
                  <a:srgbClr val="0000FF"/>
                </a:solidFill>
              </a:rPr>
            </a:br>
            <a:r>
              <a:rPr lang="en-GB" sz="2000" dirty="0" smtClean="0"/>
              <a:t>and get the answer directly in </a:t>
            </a:r>
            <a:r>
              <a:rPr lang="en-GB" sz="2000" dirty="0" err="1" smtClean="0">
                <a:solidFill>
                  <a:srgbClr val="0000FF"/>
                </a:solidFill>
              </a:rPr>
              <a:t>Sharmilas</a:t>
            </a:r>
            <a:endParaRPr lang="en-GB" sz="2000" dirty="0">
              <a:solidFill>
                <a:srgbClr val="0000FF"/>
              </a:solidFill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1889895" y="6986545"/>
            <a:ext cx="2122097" cy="2961274"/>
            <a:chOff x="1760884" y="3622223"/>
            <a:chExt cx="2122097" cy="2961274"/>
          </a:xfrm>
        </p:grpSpPr>
        <p:sp>
          <p:nvSpPr>
            <p:cNvPr id="114" name="Rounded Rectangle 113"/>
            <p:cNvSpPr/>
            <p:nvPr/>
          </p:nvSpPr>
          <p:spPr bwMode="auto">
            <a:xfrm>
              <a:off x="2012317" y="6354590"/>
              <a:ext cx="1800200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15" name="Rounded Rectangle 114"/>
            <p:cNvSpPr/>
            <p:nvPr/>
          </p:nvSpPr>
          <p:spPr bwMode="auto">
            <a:xfrm>
              <a:off x="1973610" y="5671498"/>
              <a:ext cx="1800200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16" name="Rounded Rectangle 115"/>
            <p:cNvSpPr/>
            <p:nvPr/>
          </p:nvSpPr>
          <p:spPr bwMode="auto">
            <a:xfrm>
              <a:off x="1934903" y="4988406"/>
              <a:ext cx="1800200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17" name="Rounded Rectangle 116"/>
            <p:cNvSpPr/>
            <p:nvPr/>
          </p:nvSpPr>
          <p:spPr bwMode="auto">
            <a:xfrm>
              <a:off x="1896196" y="4305314"/>
              <a:ext cx="1800200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18" name="Rounded Rectangle 117"/>
            <p:cNvSpPr/>
            <p:nvPr/>
          </p:nvSpPr>
          <p:spPr bwMode="auto">
            <a:xfrm>
              <a:off x="1832485" y="3622223"/>
              <a:ext cx="1800200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19" name="Rounded Rectangle 118"/>
            <p:cNvSpPr/>
            <p:nvPr/>
          </p:nvSpPr>
          <p:spPr bwMode="auto">
            <a:xfrm rot="1356849">
              <a:off x="1760884" y="3966760"/>
              <a:ext cx="2000453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20" name="Rounded Rectangle 119"/>
            <p:cNvSpPr/>
            <p:nvPr/>
          </p:nvSpPr>
          <p:spPr bwMode="auto">
            <a:xfrm rot="1356849">
              <a:off x="1825375" y="4645956"/>
              <a:ext cx="1980192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21" name="Rounded Rectangle 120"/>
            <p:cNvSpPr/>
            <p:nvPr/>
          </p:nvSpPr>
          <p:spPr bwMode="auto">
            <a:xfrm rot="1356849">
              <a:off x="1864082" y="5329048"/>
              <a:ext cx="1980192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22" name="Rounded Rectangle 121"/>
            <p:cNvSpPr/>
            <p:nvPr/>
          </p:nvSpPr>
          <p:spPr bwMode="auto">
            <a:xfrm rot="1356849">
              <a:off x="1902789" y="6012140"/>
              <a:ext cx="1980192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4518821" y="6974443"/>
            <a:ext cx="925519" cy="1291513"/>
            <a:chOff x="1760884" y="3622223"/>
            <a:chExt cx="2122097" cy="2961274"/>
          </a:xfrm>
        </p:grpSpPr>
        <p:sp>
          <p:nvSpPr>
            <p:cNvPr id="124" name="Rounded Rectangle 123"/>
            <p:cNvSpPr/>
            <p:nvPr/>
          </p:nvSpPr>
          <p:spPr bwMode="auto">
            <a:xfrm>
              <a:off x="2012317" y="6354590"/>
              <a:ext cx="1800200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25" name="Rounded Rectangle 124"/>
            <p:cNvSpPr/>
            <p:nvPr/>
          </p:nvSpPr>
          <p:spPr bwMode="auto">
            <a:xfrm>
              <a:off x="1973610" y="5671498"/>
              <a:ext cx="1800200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26" name="Rounded Rectangle 125"/>
            <p:cNvSpPr/>
            <p:nvPr/>
          </p:nvSpPr>
          <p:spPr bwMode="auto">
            <a:xfrm>
              <a:off x="1934903" y="4988406"/>
              <a:ext cx="1800200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27" name="Rounded Rectangle 126"/>
            <p:cNvSpPr/>
            <p:nvPr/>
          </p:nvSpPr>
          <p:spPr bwMode="auto">
            <a:xfrm>
              <a:off x="1896196" y="4305314"/>
              <a:ext cx="1800200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28" name="Rounded Rectangle 127"/>
            <p:cNvSpPr/>
            <p:nvPr/>
          </p:nvSpPr>
          <p:spPr bwMode="auto">
            <a:xfrm>
              <a:off x="1832485" y="3622223"/>
              <a:ext cx="1800200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29" name="Rounded Rectangle 128"/>
            <p:cNvSpPr/>
            <p:nvPr/>
          </p:nvSpPr>
          <p:spPr bwMode="auto">
            <a:xfrm rot="1356849">
              <a:off x="1760884" y="3966760"/>
              <a:ext cx="2000453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30" name="Rounded Rectangle 129"/>
            <p:cNvSpPr/>
            <p:nvPr/>
          </p:nvSpPr>
          <p:spPr bwMode="auto">
            <a:xfrm rot="1356849">
              <a:off x="1825375" y="4645956"/>
              <a:ext cx="1980192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31" name="Rounded Rectangle 130"/>
            <p:cNvSpPr/>
            <p:nvPr/>
          </p:nvSpPr>
          <p:spPr bwMode="auto">
            <a:xfrm rot="1356849">
              <a:off x="1864082" y="5329048"/>
              <a:ext cx="1980192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32" name="Rounded Rectangle 131"/>
            <p:cNvSpPr/>
            <p:nvPr/>
          </p:nvSpPr>
          <p:spPr bwMode="auto">
            <a:xfrm rot="1356849">
              <a:off x="1902789" y="6012140"/>
              <a:ext cx="1980192" cy="22890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65000"/>
                  </a:schemeClr>
                </a:gs>
                <a:gs pos="94690">
                  <a:schemeClr val="bg1">
                    <a:lumMod val="65000"/>
                  </a:schemeClr>
                </a:gs>
                <a:gs pos="45000">
                  <a:schemeClr val="bg1">
                    <a:lumMod val="95000"/>
                  </a:schemeClr>
                </a:gs>
              </a:gsLst>
              <a:lin ang="5400000" scaled="1"/>
            </a:gra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10" name="Oval 9"/>
          <p:cNvSpPr/>
          <p:nvPr/>
        </p:nvSpPr>
        <p:spPr bwMode="auto">
          <a:xfrm>
            <a:off x="4269816" y="2759739"/>
            <a:ext cx="957294" cy="957294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40000">
                <a:schemeClr val="accent5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39063" y="-99392"/>
            <a:ext cx="5440913" cy="2504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914558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Force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656384" y="3143245"/>
            <a:ext cx="2775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Standard Force</a:t>
            </a:r>
          </a:p>
          <a:p>
            <a:r>
              <a:rPr lang="en-GB" sz="2000" dirty="0" smtClean="0"/>
              <a:t>force caused by </a:t>
            </a:r>
            <a:br>
              <a:rPr lang="en-GB" sz="2000" dirty="0" smtClean="0"/>
            </a:br>
            <a:r>
              <a:rPr lang="en-GB" sz="2000" b="1" dirty="0" smtClean="0">
                <a:solidFill>
                  <a:srgbClr val="0000FF"/>
                </a:solidFill>
              </a:rPr>
              <a:t>1 Stephanie </a:t>
            </a:r>
          </a:p>
          <a:p>
            <a:r>
              <a:rPr lang="en-GB" sz="2000" dirty="0" smtClean="0"/>
              <a:t>deflecting a </a:t>
            </a:r>
            <a:br>
              <a:rPr lang="en-GB" sz="2000" dirty="0" smtClean="0"/>
            </a:br>
            <a:r>
              <a:rPr lang="en-GB" sz="2000" b="1" dirty="0" smtClean="0">
                <a:solidFill>
                  <a:srgbClr val="0000FF"/>
                </a:solidFill>
              </a:rPr>
              <a:t>standard spring </a:t>
            </a:r>
          </a:p>
          <a:p>
            <a:r>
              <a:rPr lang="en-GB" sz="2000" dirty="0" smtClean="0"/>
              <a:t>by </a:t>
            </a:r>
            <a:r>
              <a:rPr lang="en-GB" sz="2000" dirty="0" smtClean="0">
                <a:solidFill>
                  <a:srgbClr val="0000FF"/>
                </a:solidFill>
              </a:rPr>
              <a:t>1 </a:t>
            </a:r>
            <a:r>
              <a:rPr lang="en-GB" sz="2000" b="1" dirty="0" err="1" smtClean="0">
                <a:solidFill>
                  <a:srgbClr val="0000FF"/>
                </a:solidFill>
              </a:rPr>
              <a:t>centiMichael</a:t>
            </a:r>
            <a:endParaRPr lang="en-GB" sz="2000" b="1" i="1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210" y="3662439"/>
            <a:ext cx="877900" cy="2257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70547" y="5805265"/>
            <a:ext cx="5440913" cy="545878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968437" y="2395673"/>
            <a:ext cx="5744187" cy="3951602"/>
          </a:xfrm>
          <a:prstGeom prst="rect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>
                <a:latin typeface="Arial" pitchFamily="34" charset="0"/>
                <a:ea typeface="ヒラギノ角ゴ Pro W3" pitchFamily="28" charset="-128"/>
              </a:rPr>
              <a:t>Option#2</a:t>
            </a:r>
            <a:endParaRPr kumimoji="0" lang="en-GB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4" name="Down Arrow 23"/>
          <p:cNvSpPr/>
          <p:nvPr/>
        </p:nvSpPr>
        <p:spPr bwMode="auto">
          <a:xfrm rot="10800000">
            <a:off x="4358278" y="3521690"/>
            <a:ext cx="780370" cy="1363857"/>
          </a:xfrm>
          <a:prstGeom prst="downArrow">
            <a:avLst/>
          </a:prstGeom>
          <a:solidFill>
            <a:schemeClr val="accent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34" name="Rectangle 133"/>
          <p:cNvSpPr/>
          <p:nvPr/>
        </p:nvSpPr>
        <p:spPr bwMode="auto">
          <a:xfrm>
            <a:off x="380273" y="2399149"/>
            <a:ext cx="5440913" cy="3951602"/>
          </a:xfrm>
          <a:prstGeom prst="rect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1" dirty="0" smtClean="0">
                <a:latin typeface="Arial" pitchFamily="34" charset="0"/>
                <a:ea typeface="ヒラギノ角ゴ Pro W3" pitchFamily="28" charset="-128"/>
              </a:rPr>
              <a:t>Option#1</a:t>
            </a:r>
            <a:endParaRPr kumimoji="0" lang="en-GB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7624" y="399008"/>
            <a:ext cx="54409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Newton’s second law</a:t>
            </a:r>
            <a:r>
              <a:rPr lang="en-GB" sz="2000" dirty="0" smtClean="0"/>
              <a:t>: </a:t>
            </a:r>
            <a:br>
              <a:rPr lang="en-GB" sz="2000" dirty="0" smtClean="0"/>
            </a:br>
            <a:r>
              <a:rPr lang="en-GB" sz="2000" dirty="0" smtClean="0"/>
              <a:t>Force is proportional to </a:t>
            </a:r>
            <a:r>
              <a:rPr lang="en-GB" sz="2000" i="1" dirty="0" smtClean="0">
                <a:solidFill>
                  <a:srgbClr val="0000FF"/>
                </a:solidFill>
              </a:rPr>
              <a:t>mass</a:t>
            </a:r>
            <a:r>
              <a:rPr lang="en-GB" sz="2000" dirty="0" smtClean="0">
                <a:solidFill>
                  <a:srgbClr val="0000FF"/>
                </a:solidFill>
              </a:rPr>
              <a:t> </a:t>
            </a:r>
            <a:r>
              <a:rPr lang="en-GB" sz="2000" dirty="0" smtClean="0"/>
              <a:t>and </a:t>
            </a:r>
            <a:r>
              <a:rPr lang="en-GB" sz="2000" i="1" dirty="0" smtClean="0">
                <a:solidFill>
                  <a:srgbClr val="0000FF"/>
                </a:solidFill>
              </a:rPr>
              <a:t>acceleration</a:t>
            </a:r>
            <a:endParaRPr lang="en-GB" sz="2000" i="1" dirty="0">
              <a:solidFill>
                <a:srgbClr val="0000FF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034061" y="1351324"/>
            <a:ext cx="4148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i="1" dirty="0" smtClean="0">
                <a:solidFill>
                  <a:srgbClr val="0000FF"/>
                </a:solidFill>
              </a:rPr>
              <a:t>Force</a:t>
            </a:r>
            <a:r>
              <a:rPr lang="en-GB" sz="2000" b="1" dirty="0" smtClean="0">
                <a:solidFill>
                  <a:srgbClr val="0000FF"/>
                </a:solidFill>
              </a:rPr>
              <a:t> = </a:t>
            </a:r>
            <a:r>
              <a:rPr lang="en-GB" sz="2000" b="1" i="1" dirty="0" smtClean="0">
                <a:solidFill>
                  <a:srgbClr val="FF0000"/>
                </a:solidFill>
              </a:rPr>
              <a:t>K</a:t>
            </a:r>
            <a:r>
              <a:rPr lang="en-GB" sz="2000" b="1" dirty="0" smtClean="0">
                <a:solidFill>
                  <a:srgbClr val="FF0000"/>
                </a:solidFill>
              </a:rPr>
              <a:t> </a:t>
            </a:r>
            <a:r>
              <a:rPr lang="en-GB" sz="2000" b="1" dirty="0" smtClean="0">
                <a:solidFill>
                  <a:srgbClr val="0000FF"/>
                </a:solidFill>
              </a:rPr>
              <a:t>x </a:t>
            </a:r>
            <a:r>
              <a:rPr lang="en-GB" sz="2000" b="1" i="1" dirty="0" smtClean="0">
                <a:solidFill>
                  <a:srgbClr val="0000FF"/>
                </a:solidFill>
              </a:rPr>
              <a:t>mass </a:t>
            </a:r>
            <a:r>
              <a:rPr lang="en-GB" sz="2000" b="1" dirty="0" smtClean="0">
                <a:solidFill>
                  <a:srgbClr val="0000FF"/>
                </a:solidFill>
              </a:rPr>
              <a:t> x </a:t>
            </a:r>
            <a:r>
              <a:rPr lang="en-GB" sz="2000" b="1" i="1" dirty="0" smtClean="0">
                <a:solidFill>
                  <a:srgbClr val="0000FF"/>
                </a:solidFill>
              </a:rPr>
              <a:t>acceleration</a:t>
            </a:r>
            <a:endParaRPr lang="en-GB" sz="2000" b="1" i="1" dirty="0">
              <a:solidFill>
                <a:srgbClr val="0000FF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5958268" y="4926393"/>
            <a:ext cx="56428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00FF"/>
                </a:solidFill>
              </a:rPr>
              <a:t>Stephanie</a:t>
            </a:r>
            <a:r>
              <a:rPr lang="en-GB" sz="2000" dirty="0" smtClean="0"/>
              <a:t>, </a:t>
            </a:r>
            <a:r>
              <a:rPr lang="en-GB" sz="2000" dirty="0" smtClean="0">
                <a:solidFill>
                  <a:srgbClr val="0000FF"/>
                </a:solidFill>
              </a:rPr>
              <a:t>Michael</a:t>
            </a:r>
            <a:r>
              <a:rPr lang="en-GB" sz="2000" dirty="0" smtClean="0"/>
              <a:t> and </a:t>
            </a:r>
            <a:r>
              <a:rPr lang="en-GB" sz="2000" dirty="0" smtClean="0">
                <a:solidFill>
                  <a:srgbClr val="0000FF"/>
                </a:solidFill>
              </a:rPr>
              <a:t>Maxwell</a:t>
            </a:r>
            <a:r>
              <a:rPr lang="en-GB" sz="2000" dirty="0" smtClean="0"/>
              <a:t> are </a:t>
            </a:r>
            <a:r>
              <a:rPr lang="en-GB" sz="2000" b="1" dirty="0" smtClean="0">
                <a:solidFill>
                  <a:srgbClr val="FF0000"/>
                </a:solidFill>
              </a:rPr>
              <a:t>base units</a:t>
            </a:r>
          </a:p>
          <a:p>
            <a:r>
              <a:rPr lang="en-GB" sz="2000" dirty="0" smtClean="0">
                <a:solidFill>
                  <a:srgbClr val="0000FF"/>
                </a:solidFill>
              </a:rPr>
              <a:t>Sharmila </a:t>
            </a:r>
            <a:r>
              <a:rPr lang="en-GB" sz="2000" dirty="0"/>
              <a:t>is a </a:t>
            </a:r>
            <a:r>
              <a:rPr lang="en-GB" sz="2000" b="1" dirty="0" smtClean="0">
                <a:solidFill>
                  <a:srgbClr val="FF0000"/>
                </a:solidFill>
              </a:rPr>
              <a:t>derived unit</a:t>
            </a:r>
            <a:r>
              <a:rPr lang="en-GB" sz="2000" dirty="0" smtClean="0">
                <a:solidFill>
                  <a:srgbClr val="0000FF"/>
                </a:solidFill>
              </a:rPr>
              <a:t>.</a:t>
            </a:r>
          </a:p>
          <a:p>
            <a:r>
              <a:rPr lang="en-GB" sz="2000" dirty="0"/>
              <a:t>(Its just a special name for </a:t>
            </a:r>
          </a:p>
          <a:p>
            <a:r>
              <a:rPr lang="en-GB" sz="2000" dirty="0"/>
              <a:t>1 Steph Mic </a:t>
            </a:r>
            <a:r>
              <a:rPr lang="en-GB" sz="2000" dirty="0" err="1"/>
              <a:t>O’Max</a:t>
            </a:r>
            <a:r>
              <a:rPr lang="en-GB" sz="2000" dirty="0"/>
              <a:t> </a:t>
            </a:r>
            <a:r>
              <a:rPr lang="en-GB" sz="2000" dirty="0" err="1"/>
              <a:t>O’Max</a:t>
            </a:r>
            <a:r>
              <a:rPr lang="en-GB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78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0026 0.0694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347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3.125E-6 0.150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42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6" grpId="0"/>
      <p:bldP spid="10" grpId="0" animBg="1"/>
      <p:bldP spid="10" grpId="1" animBg="1"/>
      <p:bldP spid="133" grpId="0"/>
      <p:bldP spid="4" grpId="0" animBg="1"/>
      <p:bldP spid="3" grpId="0" animBg="1"/>
      <p:bldP spid="24" grpId="0" animBg="1"/>
      <p:bldP spid="134" grpId="0" animBg="1"/>
      <p:bldP spid="1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000">
              <a:srgbClr val="00B050"/>
            </a:gs>
            <a:gs pos="6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/>
          <p:cNvSpPr/>
          <p:nvPr/>
        </p:nvSpPr>
        <p:spPr bwMode="auto">
          <a:xfrm rot="5400000">
            <a:off x="10920536" y="5441839"/>
            <a:ext cx="1054678" cy="863474"/>
          </a:xfrm>
          <a:prstGeom prst="parallelogram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82000">
                <a:schemeClr val="accent5">
                  <a:lumMod val="100000"/>
                </a:scheme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4408073" y="2561563"/>
            <a:ext cx="3959868" cy="1368152"/>
          </a:xfrm>
        </p:spPr>
        <p:txBody>
          <a:bodyPr/>
          <a:lstStyle/>
          <a:p>
            <a:pPr algn="ctr" eaLnBrk="1" hangingPunct="1"/>
            <a:r>
              <a:rPr lang="en-GB" b="1" smtClean="0">
                <a:solidFill>
                  <a:srgbClr val="FF0000"/>
                </a:solidFill>
              </a:rPr>
              <a:t>My System </a:t>
            </a:r>
            <a:br>
              <a:rPr lang="en-GB" b="1" smtClean="0">
                <a:solidFill>
                  <a:srgbClr val="FF0000"/>
                </a:solidFill>
              </a:rPr>
            </a:br>
            <a:r>
              <a:rPr lang="en-GB" b="1" smtClean="0">
                <a:solidFill>
                  <a:srgbClr val="FF0000"/>
                </a:solidFill>
              </a:rPr>
              <a:t>of Units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15" name="Cube 14"/>
          <p:cNvSpPr/>
          <p:nvPr/>
        </p:nvSpPr>
        <p:spPr bwMode="auto">
          <a:xfrm rot="900000">
            <a:off x="7134617" y="1037658"/>
            <a:ext cx="4536504" cy="420785"/>
          </a:xfrm>
          <a:prstGeom prst="cube">
            <a:avLst>
              <a:gd name="adj" fmla="val 47875"/>
            </a:avLst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6" name="Can 15"/>
          <p:cNvSpPr/>
          <p:nvPr/>
        </p:nvSpPr>
        <p:spPr bwMode="auto">
          <a:xfrm>
            <a:off x="7062433" y="6136462"/>
            <a:ext cx="936104" cy="483399"/>
          </a:xfrm>
          <a:prstGeom prst="can">
            <a:avLst/>
          </a:prstGeom>
          <a:solidFill>
            <a:schemeClr val="accent4">
              <a:lumMod val="60000"/>
              <a:lumOff val="40000"/>
            </a:scheme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-946722" y="0"/>
            <a:ext cx="3370314" cy="524390"/>
          </a:xfrm>
          <a:prstGeom prst="rect">
            <a:avLst/>
          </a:pr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8" name="Group 17"/>
          <p:cNvGrpSpPr/>
          <p:nvPr/>
        </p:nvGrpSpPr>
        <p:grpSpPr>
          <a:xfrm rot="-300000">
            <a:off x="963689" y="-2708438"/>
            <a:ext cx="431750" cy="6431171"/>
            <a:chOff x="4442313" y="-842081"/>
            <a:chExt cx="431750" cy="6431172"/>
          </a:xfrm>
        </p:grpSpPr>
        <p:grpSp>
          <p:nvGrpSpPr>
            <p:cNvPr id="19" name="Group 18"/>
            <p:cNvGrpSpPr/>
            <p:nvPr/>
          </p:nvGrpSpPr>
          <p:grpSpPr>
            <a:xfrm>
              <a:off x="4442313" y="2390504"/>
              <a:ext cx="431750" cy="3198587"/>
              <a:chOff x="4442313" y="2390504"/>
              <a:chExt cx="431750" cy="3198587"/>
            </a:xfrm>
          </p:grpSpPr>
          <p:cxnSp>
            <p:nvCxnSpPr>
              <p:cNvPr id="24" name="Straight Connector 23"/>
              <p:cNvCxnSpPr/>
              <p:nvPr/>
            </p:nvCxnSpPr>
            <p:spPr bwMode="auto">
              <a:xfrm>
                <a:off x="4654651" y="2390504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5" name="Oval 24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 rot="10800000">
              <a:off x="4442313" y="-842081"/>
              <a:ext cx="431750" cy="3215586"/>
              <a:chOff x="4442313" y="2373505"/>
              <a:chExt cx="431750" cy="3215586"/>
            </a:xfrm>
          </p:grpSpPr>
          <p:cxnSp>
            <p:nvCxnSpPr>
              <p:cNvPr id="22" name="Straight Connector 21"/>
              <p:cNvCxnSpPr/>
              <p:nvPr/>
            </p:nvCxnSpPr>
            <p:spPr bwMode="auto">
              <a:xfrm>
                <a:off x="4656138" y="2373505"/>
                <a:ext cx="0" cy="299971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4442313" y="5157341"/>
                <a:ext cx="431750" cy="431750"/>
              </a:xfrm>
              <a:prstGeom prst="ellipse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cxnSp>
        <p:nvCxnSpPr>
          <p:cNvPr id="26" name="Straight Connector 25"/>
          <p:cNvCxnSpPr/>
          <p:nvPr/>
        </p:nvCxnSpPr>
        <p:spPr bwMode="auto">
          <a:xfrm>
            <a:off x="-946722" y="511668"/>
            <a:ext cx="3370314" cy="127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9239906" y="1931996"/>
            <a:ext cx="131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Michael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263075" y="5346237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Stephanie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76773" y="1962433"/>
            <a:ext cx="1364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Maxwell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 rot="19800000">
            <a:off x="204118" y="4790475"/>
            <a:ext cx="3744416" cy="1124744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ヒラギノ角ゴ Pro W3" pitchFamily="28" charset="-128"/>
              </a:rPr>
              <a:t>Sharmila</a:t>
            </a:r>
          </a:p>
        </p:txBody>
      </p:sp>
      <p:sp>
        <p:nvSpPr>
          <p:cNvPr id="11" name="Isosceles Triangle 10"/>
          <p:cNvSpPr/>
          <p:nvPr/>
        </p:nvSpPr>
        <p:spPr bwMode="auto">
          <a:xfrm rot="3587673">
            <a:off x="4842658" y="1270550"/>
            <a:ext cx="4056900" cy="3497328"/>
          </a:xfrm>
          <a:prstGeom prst="triangle">
            <a:avLst/>
          </a:prstGeom>
          <a:noFill/>
          <a:ln w="762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5566217" y="4772812"/>
            <a:ext cx="1578020" cy="160851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R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ヒラギノ角ゴ Pro W3" pitchFamily="28" charset="-128"/>
              </a:rPr>
              <a:t>Steph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7651080" y="1445968"/>
            <a:ext cx="1433722" cy="14337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ヒラギノ角ゴ Pro W3" pitchFamily="28" charset="-128"/>
              </a:rPr>
              <a:t>Mic</a:t>
            </a:r>
          </a:p>
        </p:txBody>
      </p:sp>
      <p:sp>
        <p:nvSpPr>
          <p:cNvPr id="46" name="Oval 45"/>
          <p:cNvSpPr/>
          <p:nvPr/>
        </p:nvSpPr>
        <p:spPr bwMode="auto">
          <a:xfrm>
            <a:off x="3518802" y="1480182"/>
            <a:ext cx="1641094" cy="166078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ea typeface="ヒラギノ角ゴ Pro W3" pitchFamily="28" charset="-128"/>
              </a:rPr>
              <a:t>Max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377004" y="2837404"/>
            <a:ext cx="1276802" cy="1686754"/>
            <a:chOff x="10377004" y="2837404"/>
            <a:chExt cx="1276802" cy="1686754"/>
          </a:xfrm>
        </p:grpSpPr>
        <p:sp>
          <p:nvSpPr>
            <p:cNvPr id="2" name="Curved Down Arrow 1"/>
            <p:cNvSpPr/>
            <p:nvPr/>
          </p:nvSpPr>
          <p:spPr bwMode="auto">
            <a:xfrm>
              <a:off x="10416387" y="2837404"/>
              <a:ext cx="1237419" cy="744312"/>
            </a:xfrm>
            <a:prstGeom prst="curvedDownArrow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b="1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27" name="Curved Down Arrow 26"/>
            <p:cNvSpPr/>
            <p:nvPr/>
          </p:nvSpPr>
          <p:spPr bwMode="auto">
            <a:xfrm rot="10800000">
              <a:off x="10377004" y="3779846"/>
              <a:ext cx="1237419" cy="744312"/>
            </a:xfrm>
            <a:prstGeom prst="curvedDownArrow">
              <a:avLst/>
            </a:prstGeom>
            <a:solidFill>
              <a:srgbClr val="FFFF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endParaRPr lang="en-GB" b="1" dirty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662033" y="3477742"/>
            <a:ext cx="1313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Andrew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0" name="Right Arrow 29"/>
          <p:cNvSpPr/>
          <p:nvPr/>
        </p:nvSpPr>
        <p:spPr bwMode="auto">
          <a:xfrm>
            <a:off x="10223414" y="5632936"/>
            <a:ext cx="1141029" cy="48742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ヒラギノ角ゴ Pro W3" pitchFamily="28" charset="-128"/>
              </a:rPr>
              <a:t>Sharmila</a:t>
            </a:r>
          </a:p>
        </p:txBody>
      </p:sp>
      <p:sp>
        <p:nvSpPr>
          <p:cNvPr id="31" name="TextBox 30"/>
          <p:cNvSpPr txBox="1"/>
          <p:nvPr/>
        </p:nvSpPr>
        <p:spPr>
          <a:xfrm rot="777823">
            <a:off x="11039318" y="5171702"/>
            <a:ext cx="840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6">
                    <a:lumMod val="75000"/>
                  </a:schemeClr>
                </a:solidFill>
              </a:rPr>
              <a:t>Michael</a:t>
            </a:r>
            <a:endParaRPr lang="en-GB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5400000">
            <a:off x="11580214" y="5826880"/>
            <a:ext cx="840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6">
                    <a:lumMod val="75000"/>
                  </a:schemeClr>
                </a:solidFill>
              </a:rPr>
              <a:t>Michael</a:t>
            </a:r>
            <a:endParaRPr lang="en-GB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246851" y="6250109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Inseok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 bwMode="auto">
          <a:xfrm rot="21300000">
            <a:off x="-802042" y="2759817"/>
            <a:ext cx="431750" cy="43175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 rot="19800000">
            <a:off x="3564350" y="323563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Mic </a:t>
            </a:r>
            <a:r>
              <a:rPr lang="en-GB" b="1" dirty="0" err="1" smtClean="0">
                <a:solidFill>
                  <a:srgbClr val="FF0000"/>
                </a:solidFill>
              </a:rPr>
              <a:t>O’Max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7935880" y="0"/>
            <a:ext cx="4301985" cy="5762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anchor="ctr"/>
          <a:lstStyle/>
          <a:p>
            <a:pPr marL="269875" indent="-269875" eaLnBrk="1" hangingPunct="1">
              <a:lnSpc>
                <a:spcPct val="80000"/>
              </a:lnSpc>
              <a:spcBef>
                <a:spcPts val="0"/>
              </a:spcBef>
            </a:pPr>
            <a:r>
              <a:rPr lang="en-GB" sz="3200" b="1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Base &amp; </a:t>
            </a:r>
            <a:r>
              <a:rPr lang="en-GB" sz="3200" b="1" dirty="0" smtClean="0">
                <a:solidFill>
                  <a:srgbClr val="FFFF00"/>
                </a:solidFill>
                <a:ea typeface="Arial Unicode MS" panose="020B0604020202020204" pitchFamily="34" charset="-128"/>
              </a:rPr>
              <a:t>Derived</a:t>
            </a:r>
            <a:r>
              <a:rPr lang="en-GB" sz="3200" b="1" dirty="0" smtClean="0">
                <a:solidFill>
                  <a:schemeClr val="bg1"/>
                </a:solidFill>
                <a:ea typeface="Arial Unicode MS" panose="020B0604020202020204" pitchFamily="34" charset="-128"/>
              </a:rPr>
              <a:t> Units</a:t>
            </a:r>
            <a:endParaRPr lang="en-GB" sz="3200" b="1" dirty="0">
              <a:solidFill>
                <a:schemeClr val="bg1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15214" y="4689294"/>
            <a:ext cx="276702" cy="343568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75171" y="5749935"/>
            <a:ext cx="2820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degrees Christian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09461" y="6404725"/>
            <a:ext cx="253017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 rot="19800000">
            <a:off x="4032432" y="421487"/>
            <a:ext cx="2544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XiaoJuan</a:t>
            </a:r>
            <a:r>
              <a:rPr lang="en-GB" b="1" dirty="0">
                <a:solidFill>
                  <a:srgbClr val="FF0000"/>
                </a:solidFill>
              </a:rPr>
              <a:t> (</a:t>
            </a:r>
            <a:r>
              <a:rPr lang="ja-JP" altLang="en-US" b="1" dirty="0">
                <a:solidFill>
                  <a:srgbClr val="FF0000"/>
                </a:solidFill>
              </a:rPr>
              <a:t>晓 娟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endParaRPr lang="en-US" altLang="ja-JP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4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04024 -0.0395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19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02422 0.0004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51433 -0.5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6" y="-2625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  <p:bldP spid="3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914558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What’s </a:t>
            </a:r>
            <a:r>
              <a:rPr lang="en-GB" b="1" dirty="0" smtClean="0">
                <a:solidFill>
                  <a:srgbClr val="0000FF"/>
                </a:solidFill>
              </a:rPr>
              <a:t>WRONG</a:t>
            </a:r>
            <a:r>
              <a:rPr lang="en-GB" b="1" dirty="0" smtClean="0">
                <a:solidFill>
                  <a:srgbClr val="FF0000"/>
                </a:solidFill>
              </a:rPr>
              <a:t> with My System of Units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197174" y="1052736"/>
            <a:ext cx="12000606" cy="58785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No one else uses it!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The units we use are for other people’s convenience, not ours!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The standard Michael or Stephanie could get damaged or change length or weight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This is a real risk!</a:t>
            </a:r>
            <a:endParaRPr lang="en-GB" i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algn="l" eaLnBrk="1" hangingPunct="1"/>
            <a:endParaRPr lang="en-GB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The standard Michael and Stephanie 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(a) </a:t>
            </a:r>
            <a:r>
              <a:rPr lang="en-GB" i="1" u="sng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define</a:t>
            </a: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 the units and 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(b) </a:t>
            </a:r>
            <a:r>
              <a:rPr lang="en-GB" i="1" u="sng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form the seed </a:t>
            </a: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for dissemination of the unit system.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This is a conflict</a:t>
            </a:r>
          </a:p>
          <a:p>
            <a:pPr lvl="1" algn="l" eaLnBrk="1" hangingPunct="1"/>
            <a:endParaRPr lang="en-GB" i="1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ea typeface="Arial Unicode MS" panose="020B0604020202020204" pitchFamily="34" charset="-128"/>
              </a:rPr>
              <a:t>Standard values are </a:t>
            </a: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arbitrary.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00FF"/>
                </a:solidFill>
                <a:ea typeface="Arial Unicode MS" panose="020B0604020202020204" pitchFamily="34" charset="-128"/>
              </a:rPr>
              <a:t>The choices are dominated by </a:t>
            </a: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family history</a:t>
            </a:r>
            <a:endParaRPr lang="en-GB" i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endParaRPr lang="en-GB" sz="2800" i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GB" sz="3600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546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8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8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8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48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482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482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482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482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2710725"/>
            <a:ext cx="12887606" cy="1080120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charset="0"/>
              <a:ea typeface="ＭＳ Ｐゴシック" pitchFamily="96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1788241"/>
            <a:ext cx="12887606" cy="1080120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charset="0"/>
              <a:ea typeface="ＭＳ Ｐゴシック" pitchFamily="96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05744" y="865757"/>
            <a:ext cx="9162256" cy="463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00">
                <a:solidFill>
                  <a:srgbClr val="003A6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3A6E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3A6E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A6E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9pPr>
          </a:lstStyle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Introduction 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An Alternative System of Units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The International System of Units: the SI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Details, Details, Details.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Summary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4256318"/>
            <a:ext cx="2160000" cy="216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34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3600" b="1" dirty="0">
                <a:solidFill>
                  <a:srgbClr val="003399"/>
                </a:solidFill>
                <a:ea typeface="Arial Unicode MS" panose="020B0604020202020204" pitchFamily="34" charset="-128"/>
              </a:rPr>
              <a:t>How do we know anything?</a:t>
            </a:r>
          </a:p>
        </p:txBody>
      </p:sp>
    </p:spTree>
    <p:extLst>
      <p:ext uri="{BB962C8B-B14F-4D97-AF65-F5344CB8AC3E}">
        <p14:creationId xmlns:p14="http://schemas.microsoft.com/office/powerpoint/2010/main" val="7786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549000"/>
            <a:ext cx="5760000" cy="5760000"/>
          </a:xfrm>
          <a:prstGeom prst="rect">
            <a:avLst/>
          </a:prstGeom>
        </p:spPr>
      </p:pic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58696" y="-29894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The Base Units of the SI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526" y="3704879"/>
            <a:ext cx="1672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second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04799" y="1233727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metre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43593" y="225835"/>
            <a:ext cx="1928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kilogram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6639" y="1233727"/>
            <a:ext cx="1800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candela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30255" y="3700654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mole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30200" y="5985833"/>
            <a:ext cx="174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ampere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35321" y="5985834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kelvin</a:t>
            </a:r>
          </a:p>
        </p:txBody>
      </p:sp>
    </p:spTree>
    <p:extLst>
      <p:ext uri="{BB962C8B-B14F-4D97-AF65-F5344CB8AC3E}">
        <p14:creationId xmlns:p14="http://schemas.microsoft.com/office/powerpoint/2010/main" val="10549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58696" y="-29894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The SI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30255" y="61441"/>
            <a:ext cx="8378510" cy="6570724"/>
            <a:chOff x="1830255" y="61441"/>
            <a:chExt cx="8378510" cy="657072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6000" y="549000"/>
              <a:ext cx="5760000" cy="57600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536511" y="4410944"/>
              <a:ext cx="16722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dirty="0">
                  <a:ea typeface="Arial Unicode MS" panose="020B0604020202020204" pitchFamily="34" charset="-128"/>
                </a:rPr>
                <a:t>second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404799" y="1233727"/>
              <a:ext cx="13644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dirty="0">
                  <a:ea typeface="Arial Unicode MS" panose="020B0604020202020204" pitchFamily="34" charset="-128"/>
                </a:rPr>
                <a:t>metre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17998" y="61441"/>
              <a:ext cx="19287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dirty="0">
                  <a:ea typeface="Arial Unicode MS" panose="020B0604020202020204" pitchFamily="34" charset="-128"/>
                </a:rPr>
                <a:t>kilogram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906639" y="1233727"/>
              <a:ext cx="1800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dirty="0">
                  <a:ea typeface="Arial Unicode MS" panose="020B0604020202020204" pitchFamily="34" charset="-128"/>
                </a:rPr>
                <a:t>candela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830255" y="3700654"/>
              <a:ext cx="1184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dirty="0">
                  <a:ea typeface="Arial Unicode MS" panose="020B0604020202020204" pitchFamily="34" charset="-128"/>
                </a:rPr>
                <a:t>mole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530200" y="5985833"/>
              <a:ext cx="17491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dirty="0">
                  <a:ea typeface="Arial Unicode MS" panose="020B0604020202020204" pitchFamily="34" charset="-128"/>
                </a:rPr>
                <a:t>ampere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35321" y="5985834"/>
              <a:ext cx="13644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dirty="0">
                  <a:ea typeface="Arial Unicode MS" panose="020B0604020202020204" pitchFamily="34" charset="-128"/>
                </a:rPr>
                <a:t>kelvin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4783" y="1038423"/>
            <a:ext cx="2306383" cy="5316742"/>
            <a:chOff x="184783" y="1038423"/>
            <a:chExt cx="2306383" cy="5316742"/>
          </a:xfrm>
        </p:grpSpPr>
        <p:sp>
          <p:nvSpPr>
            <p:cNvPr id="12" name="TextBox 11"/>
            <p:cNvSpPr txBox="1"/>
            <p:nvPr/>
          </p:nvSpPr>
          <p:spPr>
            <a:xfrm>
              <a:off x="1562707" y="2040384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newton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773" y="2060195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volt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0269" y="2717455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ohm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99164" y="2698693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pascal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4783" y="1357293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tesla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0623" y="3642345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hertz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55259" y="330740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farad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53385" y="1038423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joule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85134" y="4372589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m/s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94582" y="4788675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V/m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11555" y="4131811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Nm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2249" y="5161190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>
                  <a:solidFill>
                    <a:srgbClr val="00B050"/>
                  </a:solidFill>
                  <a:ea typeface="Arial Unicode MS" panose="020B0604020202020204" pitchFamily="34" charset="-128"/>
                </a:rPr>
                <a:t>r</a:t>
              </a: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ad/s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271695" y="5232733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J/K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21684" y="5985833"/>
              <a:ext cx="554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l-GR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Ω</a:t>
              </a:r>
              <a:r>
                <a:rPr lang="en-GB" sz="1800" dirty="0" smtClean="0">
                  <a:solidFill>
                    <a:srgbClr val="00B050"/>
                  </a:solidFill>
                  <a:ea typeface="Arial Unicode MS" panose="020B0604020202020204" pitchFamily="34" charset="-128"/>
                </a:rPr>
                <a:t>m</a:t>
              </a:r>
              <a:endParaRPr lang="en-GB" sz="1800" dirty="0">
                <a:solidFill>
                  <a:srgbClr val="00B050"/>
                </a:solidFill>
                <a:ea typeface="Arial Unicode MS" panose="020B0604020202020204" pitchFamily="34" charset="-128"/>
              </a:endParaRP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10374770" y="2705802"/>
            <a:ext cx="1680974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latin typeface="Arial" pitchFamily="34" charset="0"/>
                <a:ea typeface="ヒラギノ角ゴ Pro W3" pitchFamily="28" charset="-128"/>
              </a:rPr>
              <a:t>k</a:t>
            </a: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ilo, k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0374770" y="2171487"/>
            <a:ext cx="1680974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latin typeface="Arial" pitchFamily="34" charset="0"/>
                <a:ea typeface="ヒラギノ角ゴ Pro W3" pitchFamily="28" charset="-128"/>
              </a:rPr>
              <a:t>Mega, M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10374770" y="1637172"/>
            <a:ext cx="1680974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latin typeface="Arial" pitchFamily="34" charset="0"/>
                <a:ea typeface="ヒラギノ角ゴ Pro W3" pitchFamily="28" charset="-128"/>
              </a:rPr>
              <a:t>Giga, G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0374770" y="1102857"/>
            <a:ext cx="1680974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latin typeface="Arial" pitchFamily="34" charset="0"/>
                <a:ea typeface="ヒラギノ角ゴ Pro W3" pitchFamily="28" charset="-128"/>
              </a:rPr>
              <a:t>Tera, </a:t>
            </a:r>
            <a:r>
              <a:rPr lang="en-GB" sz="1800" dirty="0">
                <a:latin typeface="Arial" pitchFamily="34" charset="0"/>
                <a:ea typeface="ヒラギノ角ゴ Pro W3" pitchFamily="28" charset="-128"/>
              </a:rPr>
              <a:t>T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10374770" y="568542"/>
            <a:ext cx="1680974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latin typeface="Arial" pitchFamily="34" charset="0"/>
                <a:ea typeface="ヒラギノ角ゴ Pro W3" pitchFamily="28" charset="-128"/>
              </a:rPr>
              <a:t>Peta, P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0374770" y="5724229"/>
            <a:ext cx="1680974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err="1">
                <a:latin typeface="Arial" pitchFamily="34" charset="0"/>
                <a:ea typeface="ヒラギノ角ゴ Pro W3" pitchFamily="28" charset="-128"/>
              </a:rPr>
              <a:t>f</a:t>
            </a:r>
            <a:r>
              <a:rPr lang="en-GB" sz="1800" dirty="0" err="1" smtClean="0">
                <a:latin typeface="Arial" pitchFamily="34" charset="0"/>
                <a:ea typeface="ヒラギノ角ゴ Pro W3" pitchFamily="28" charset="-128"/>
              </a:rPr>
              <a:t>emto</a:t>
            </a:r>
            <a:r>
              <a:rPr lang="en-GB" sz="1800" dirty="0" smtClean="0">
                <a:latin typeface="Arial" pitchFamily="34" charset="0"/>
                <a:ea typeface="ヒラギノ角ゴ Pro W3" pitchFamily="28" charset="-128"/>
              </a:rPr>
              <a:t>, f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10374770" y="5189914"/>
            <a:ext cx="1680974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err="1" smtClean="0">
                <a:latin typeface="Arial" pitchFamily="34" charset="0"/>
                <a:ea typeface="ヒラギノ角ゴ Pro W3" pitchFamily="28" charset="-128"/>
              </a:rPr>
              <a:t>pico</a:t>
            </a:r>
            <a:r>
              <a:rPr lang="en-GB" sz="1800" dirty="0" smtClean="0">
                <a:latin typeface="Arial" pitchFamily="34" charset="0"/>
                <a:ea typeface="ヒラギノ角ゴ Pro W3" pitchFamily="28" charset="-128"/>
              </a:rPr>
              <a:t>, p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10374770" y="4655599"/>
            <a:ext cx="1680974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latin typeface="Arial" pitchFamily="34" charset="0"/>
                <a:ea typeface="ヒラギノ角ゴ Pro W3" pitchFamily="28" charset="-128"/>
              </a:rPr>
              <a:t>nano, n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10374770" y="4121284"/>
            <a:ext cx="1680974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smtClean="0">
                <a:latin typeface="+mn-lt"/>
                <a:ea typeface="ヒラギノ角ゴ Pro W3" pitchFamily="28" charset="-128"/>
              </a:rPr>
              <a:t>micro, </a:t>
            </a:r>
            <a:r>
              <a:rPr lang="en-GB" sz="1800" dirty="0" smtClean="0">
                <a:latin typeface="+mn-lt"/>
                <a:ea typeface="ヒラギノ角ゴ Pro W3" pitchFamily="28" charset="-128"/>
                <a:cs typeface="Times New Roman" panose="02020603050405020304" pitchFamily="18" charset="0"/>
              </a:rPr>
              <a:t>µ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ea typeface="ヒラギノ角ゴ Pro W3" pitchFamily="28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0374770" y="3586969"/>
            <a:ext cx="1680974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err="1" smtClean="0">
                <a:latin typeface="Arial" pitchFamily="34" charset="0"/>
                <a:ea typeface="ヒラギノ角ゴ Pro W3" pitchFamily="28" charset="-128"/>
              </a:rPr>
              <a:t>milli</a:t>
            </a:r>
            <a:r>
              <a:rPr lang="en-GB" sz="1800" dirty="0" smtClean="0">
                <a:latin typeface="Arial" pitchFamily="34" charset="0"/>
                <a:ea typeface="ヒラギノ角ゴ Pro W3" pitchFamily="28" charset="-128"/>
              </a:rPr>
              <a:t>, m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10383263" y="34227"/>
            <a:ext cx="1680974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err="1" smtClean="0">
                <a:latin typeface="Arial" pitchFamily="34" charset="0"/>
                <a:ea typeface="ヒラギノ角ゴ Pro W3" pitchFamily="28" charset="-128"/>
              </a:rPr>
              <a:t>Exa</a:t>
            </a:r>
            <a:r>
              <a:rPr lang="en-GB" sz="1800" dirty="0" smtClean="0">
                <a:latin typeface="Arial" pitchFamily="34" charset="0"/>
                <a:ea typeface="ヒラギノ角ゴ Pro W3" pitchFamily="28" charset="-128"/>
              </a:rPr>
              <a:t>, E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10374770" y="6258543"/>
            <a:ext cx="1680974" cy="43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800" dirty="0" err="1" smtClean="0">
                <a:latin typeface="Arial" pitchFamily="34" charset="0"/>
                <a:ea typeface="ヒラギノ角ゴ Pro W3" pitchFamily="28" charset="-128"/>
              </a:rPr>
              <a:t>atto</a:t>
            </a:r>
            <a:r>
              <a:rPr lang="en-GB" sz="1800" dirty="0" smtClean="0">
                <a:latin typeface="Arial" pitchFamily="34" charset="0"/>
                <a:ea typeface="ヒラギノ角ゴ Pro W3" pitchFamily="28" charset="-128"/>
              </a:rPr>
              <a:t>, a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88979" y="456526"/>
            <a:ext cx="2569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Base Units</a:t>
            </a:r>
            <a:endParaRPr lang="en-GB" sz="3600" b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45444" y="484290"/>
            <a:ext cx="3159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Derived Units</a:t>
            </a:r>
            <a:endParaRPr lang="en-GB" sz="3600" b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0225242" y="3030405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Prefixes</a:t>
            </a:r>
            <a:endParaRPr lang="en-GB" sz="3600" b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07993" y="5933856"/>
            <a:ext cx="36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Communication</a:t>
            </a:r>
            <a:endParaRPr lang="en-GB" sz="3600" b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381598" y="5940229"/>
            <a:ext cx="3882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Torque = 3.7 N 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42695" y="5739509"/>
            <a:ext cx="462104" cy="903044"/>
            <a:chOff x="8468360" y="4989756"/>
            <a:chExt cx="462104" cy="903044"/>
          </a:xfrm>
        </p:grpSpPr>
        <p:cxnSp>
          <p:nvCxnSpPr>
            <p:cNvPr id="7" name="Straight Connector 6"/>
            <p:cNvCxnSpPr/>
            <p:nvPr/>
          </p:nvCxnSpPr>
          <p:spPr bwMode="auto">
            <a:xfrm flipH="1">
              <a:off x="8656320" y="5248013"/>
              <a:ext cx="60960" cy="49149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Arc 7"/>
            <p:cNvSpPr/>
            <p:nvPr/>
          </p:nvSpPr>
          <p:spPr bwMode="auto">
            <a:xfrm>
              <a:off x="8551575" y="4989756"/>
              <a:ext cx="378889" cy="258257"/>
            </a:xfrm>
            <a:prstGeom prst="arc">
              <a:avLst>
                <a:gd name="adj1" fmla="val 1229964"/>
                <a:gd name="adj2" fmla="val 9975341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8468360" y="5720080"/>
              <a:ext cx="294640" cy="172720"/>
            </a:xfrm>
            <a:custGeom>
              <a:avLst/>
              <a:gdLst>
                <a:gd name="connsiteX0" fmla="*/ 0 w 294640"/>
                <a:gd name="connsiteY0" fmla="*/ 137160 h 172720"/>
                <a:gd name="connsiteX1" fmla="*/ 193040 w 294640"/>
                <a:gd name="connsiteY1" fmla="*/ 0 h 172720"/>
                <a:gd name="connsiteX2" fmla="*/ 294640 w 294640"/>
                <a:gd name="connsiteY2" fmla="*/ 172720 h 172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4640" h="172720">
                  <a:moveTo>
                    <a:pt x="0" y="137160"/>
                  </a:moveTo>
                  <a:lnTo>
                    <a:pt x="193040" y="0"/>
                  </a:lnTo>
                  <a:lnTo>
                    <a:pt x="294640" y="172720"/>
                  </a:lnTo>
                </a:path>
              </a:pathLst>
            </a:cu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2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0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  <p:bldP spid="48" grpId="0"/>
      <p:bldP spid="49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 rot="16200000" flipH="1" flipV="1">
            <a:off x="3046987" y="-2690152"/>
            <a:ext cx="5904655" cy="12192005"/>
          </a:xfrm>
          <a:custGeom>
            <a:avLst/>
            <a:gdLst>
              <a:gd name="G0" fmla="+- 9968 0 0"/>
              <a:gd name="G1" fmla="+- 21600 0 9968"/>
              <a:gd name="G2" fmla="*/ 9968 1 2"/>
              <a:gd name="G3" fmla="+- 21600 0 G2"/>
              <a:gd name="G4" fmla="+/ 9968 21600 2"/>
              <a:gd name="G5" fmla="+/ G1 0 2"/>
              <a:gd name="G6" fmla="*/ 21600 21600 9968"/>
              <a:gd name="G7" fmla="*/ G6 1 2"/>
              <a:gd name="G8" fmla="+- 21600 0 G7"/>
              <a:gd name="G9" fmla="*/ 21600 1 2"/>
              <a:gd name="G10" fmla="+- 9968 0 G9"/>
              <a:gd name="G11" fmla="?: G10 G8 0"/>
              <a:gd name="G12" fmla="?: G10 G7 21600"/>
              <a:gd name="T0" fmla="*/ 16616 w 21600"/>
              <a:gd name="T1" fmla="*/ 10800 h 21600"/>
              <a:gd name="T2" fmla="*/ 10800 w 21600"/>
              <a:gd name="T3" fmla="*/ 21600 h 21600"/>
              <a:gd name="T4" fmla="*/ 4984 w 21600"/>
              <a:gd name="T5" fmla="*/ 10800 h 21600"/>
              <a:gd name="T6" fmla="*/ 10800 w 21600"/>
              <a:gd name="T7" fmla="*/ 0 h 21600"/>
              <a:gd name="T8" fmla="*/ 6784 w 21600"/>
              <a:gd name="T9" fmla="*/ 6784 h 21600"/>
              <a:gd name="T10" fmla="*/ 14816 w 21600"/>
              <a:gd name="T11" fmla="*/ 14816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9968" y="21600"/>
                </a:lnTo>
                <a:lnTo>
                  <a:pt x="11632" y="21600"/>
                </a:lnTo>
                <a:lnTo>
                  <a:pt x="21600" y="0"/>
                </a:lnTo>
                <a:close/>
              </a:path>
            </a:pathLst>
          </a:custGeom>
          <a:gradFill flip="none" rotWithShape="1">
            <a:gsLst>
              <a:gs pos="16000">
                <a:schemeClr val="bg1"/>
              </a:gs>
              <a:gs pos="50000">
                <a:srgbClr val="FF99FF"/>
              </a:gs>
              <a:gs pos="9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970558" y="1816208"/>
            <a:ext cx="2221442" cy="818282"/>
          </a:xfrm>
          <a:noFill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6350" indent="-6350" algn="ctr">
              <a:buNone/>
            </a:pPr>
            <a:r>
              <a:rPr lang="en-GB" b="1" dirty="0" smtClean="0">
                <a:solidFill>
                  <a:schemeClr val="hlink"/>
                </a:solidFill>
              </a:rPr>
              <a:t>vast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99362" y="3301706"/>
            <a:ext cx="328616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n-GB" sz="2000" dirty="0">
                <a:solidFill>
                  <a:schemeClr val="folHlink"/>
                </a:solidFill>
              </a:rPr>
              <a:t>?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1175210" y="2800709"/>
            <a:ext cx="862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defTabSz="762000"/>
            <a:r>
              <a:rPr lang="en-GB" sz="9600" dirty="0">
                <a:solidFill>
                  <a:schemeClr val="folHlink"/>
                </a:solidFill>
              </a:rPr>
              <a:t>?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2362200" y="3371478"/>
            <a:ext cx="7372350" cy="457200"/>
          </a:xfrm>
          <a:prstGeom prst="leftRightArrow">
            <a:avLst>
              <a:gd name="adj1" fmla="val 41667"/>
              <a:gd name="adj2" fmla="val 227243"/>
            </a:avLst>
          </a:prstGeom>
          <a:solidFill>
            <a:srgbClr val="FF00FF"/>
          </a:solidFill>
          <a:ln w="12700">
            <a:solidFill>
              <a:srgbClr val="FF00FF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5" name="Rectangle 11"/>
          <p:cNvSpPr>
            <a:spLocks noChangeArrowheads="1"/>
          </p:cNvSpPr>
          <p:nvPr/>
        </p:nvSpPr>
        <p:spPr bwMode="auto">
          <a:xfrm>
            <a:off x="1469322" y="6033678"/>
            <a:ext cx="9705888" cy="49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457200" indent="-457200" eaLnBrk="1" hangingPunct="1">
              <a:spcBef>
                <a:spcPct val="20000"/>
              </a:spcBef>
              <a:buClr>
                <a:srgbClr val="003399"/>
              </a:buClr>
            </a:pPr>
            <a:r>
              <a:rPr lang="en-GB" b="1" i="1" dirty="0" smtClean="0">
                <a:solidFill>
                  <a:srgbClr val="FF0000"/>
                </a:solidFill>
              </a:rPr>
              <a:t>Measurement is the key to understanding the world around us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386259" y="1816208"/>
            <a:ext cx="2192932" cy="81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" indent="-6350" algn="ctr" eaLnBrk="1" hangingPunct="1">
              <a:buNone/>
            </a:pPr>
            <a:r>
              <a:rPr lang="en-GB" b="1" kern="0" dirty="0">
                <a:solidFill>
                  <a:schemeClr val="hlink"/>
                </a:solidFill>
              </a:rPr>
              <a:t>imperceptible</a:t>
            </a: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5207905" y="1816208"/>
            <a:ext cx="2192932" cy="81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6350" indent="-6350" algn="ctr" eaLnBrk="1" hangingPunct="1">
              <a:buNone/>
            </a:pPr>
            <a:r>
              <a:rPr lang="en-GB" b="1" kern="0" dirty="0" smtClean="0">
                <a:solidFill>
                  <a:schemeClr val="hlink"/>
                </a:solidFill>
              </a:rPr>
              <a:t>familiar</a:t>
            </a:r>
            <a:endParaRPr lang="en-GB" b="1" kern="0" dirty="0">
              <a:solidFill>
                <a:schemeClr val="hlink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4748333" y="1816208"/>
            <a:ext cx="3147867" cy="3147867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17519" y="2493171"/>
            <a:ext cx="598363" cy="1793939"/>
            <a:chOff x="5591944" y="1984450"/>
            <a:chExt cx="598363" cy="1793939"/>
          </a:xfrm>
          <a:solidFill>
            <a:schemeClr val="bg1">
              <a:lumMod val="50000"/>
            </a:schemeClr>
          </a:solidFill>
        </p:grpSpPr>
        <p:sp>
          <p:nvSpPr>
            <p:cNvPr id="18" name="Rounded Rectangle 17"/>
            <p:cNvSpPr/>
            <p:nvPr/>
          </p:nvSpPr>
          <p:spPr bwMode="auto">
            <a:xfrm>
              <a:off x="5751200" y="2324043"/>
              <a:ext cx="288033" cy="672910"/>
            </a:xfrm>
            <a:prstGeom prst="roundRect">
              <a:avLst/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5751001" y="1984450"/>
              <a:ext cx="280248" cy="280248"/>
            </a:xfrm>
            <a:prstGeom prst="ellipse">
              <a:avLst/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5591945" y="2379981"/>
              <a:ext cx="79792" cy="702795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6110515" y="2372798"/>
              <a:ext cx="79792" cy="702795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5766913" y="2348880"/>
              <a:ext cx="83199" cy="1429509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5944860" y="2348882"/>
              <a:ext cx="77081" cy="1429507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5591944" y="2276872"/>
              <a:ext cx="598363" cy="166179"/>
            </a:xfrm>
            <a:prstGeom prst="roundRect">
              <a:avLst/>
            </a:prstGeom>
            <a:grpFill/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99219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9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8" grpId="0" build="p"/>
      <p:bldP spid="23558" grpId="0"/>
      <p:bldP spid="23559" grpId="0"/>
      <p:bldP spid="41994" grpId="0" animBg="1"/>
      <p:bldP spid="41995" grpId="0" build="p"/>
      <p:bldP spid="10" grpId="0" build="p"/>
      <p:bldP spid="12" grpId="0" build="p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1098120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What’s </a:t>
            </a:r>
            <a:r>
              <a:rPr lang="en-GB" b="1" dirty="0" smtClean="0">
                <a:solidFill>
                  <a:srgbClr val="0000FF"/>
                </a:solidFill>
              </a:rPr>
              <a:t>RIGHT</a:t>
            </a:r>
            <a:r>
              <a:rPr lang="en-GB" b="1" dirty="0" smtClean="0">
                <a:solidFill>
                  <a:srgbClr val="FF0000"/>
                </a:solidFill>
              </a:rPr>
              <a:t> with the International System of Units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0" y="1844824"/>
            <a:ext cx="12000606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32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Everyone uses it!</a:t>
            </a:r>
          </a:p>
          <a:p>
            <a:pPr algn="l" eaLnBrk="1" hangingPunct="1"/>
            <a:endParaRPr lang="en-GB" sz="3200" dirty="0" smtClean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pPr lvl="1" eaLnBrk="1" hangingPunct="1"/>
            <a:r>
              <a:rPr lang="en-GB" sz="3200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It is humanity’s universal language of measurement!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endParaRPr lang="en-GB" i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0" y="4258510"/>
            <a:ext cx="12000606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32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But like ‘My System’…</a:t>
            </a:r>
          </a:p>
          <a:p>
            <a:pPr algn="l" eaLnBrk="1" hangingPunct="1"/>
            <a:endParaRPr lang="en-GB" sz="3200" dirty="0" smtClean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pPr lvl="1" eaLnBrk="1" hangingPunct="1"/>
            <a:r>
              <a:rPr lang="en-GB" sz="3200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…its just made up!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endParaRPr lang="en-GB" i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2387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8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6" grpId="0" build="p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1098120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What’s </a:t>
            </a:r>
            <a:r>
              <a:rPr lang="en-GB" b="1" dirty="0" smtClean="0">
                <a:solidFill>
                  <a:srgbClr val="0000FF"/>
                </a:solidFill>
              </a:rPr>
              <a:t>RIGHT</a:t>
            </a:r>
            <a:r>
              <a:rPr lang="en-GB" b="1" dirty="0" smtClean="0">
                <a:solidFill>
                  <a:srgbClr val="FF0000"/>
                </a:solidFill>
              </a:rPr>
              <a:t> with the International System of Units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0" y="1189504"/>
            <a:ext cx="12000606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32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Everyone uses it!</a:t>
            </a:r>
          </a:p>
          <a:p>
            <a:pPr algn="l" eaLnBrk="1" hangingPunct="1"/>
            <a:endParaRPr lang="en-GB" sz="3200" dirty="0" smtClean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pPr lvl="1" eaLnBrk="1" hangingPunct="1"/>
            <a:r>
              <a:rPr lang="en-GB" sz="3200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It is humanity’s universal language of measurement!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endParaRPr lang="en-GB" i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143198" y="3270958"/>
            <a:ext cx="12000606" cy="29238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32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But </a:t>
            </a:r>
            <a:r>
              <a:rPr lang="en-GB" sz="32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it is like </a:t>
            </a:r>
            <a:r>
              <a:rPr lang="en-GB" sz="32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‘My </a:t>
            </a:r>
            <a:r>
              <a:rPr lang="en-GB" sz="32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System’ in many ways.</a:t>
            </a:r>
          </a:p>
          <a:p>
            <a:pPr eaLnBrk="1" hangingPunct="1"/>
            <a:endParaRPr lang="en-GB" sz="3200" dirty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pPr eaLnBrk="1" hangingPunct="1"/>
            <a:r>
              <a:rPr lang="en-GB" sz="3200" b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Base Units </a:t>
            </a:r>
            <a:r>
              <a:rPr lang="en-GB" sz="32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are combined to create complex </a:t>
            </a:r>
            <a:r>
              <a:rPr lang="en-GB" sz="3200" b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Derived Units</a:t>
            </a:r>
            <a:endParaRPr lang="en-GB" sz="3200" b="1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lvl="1" eaLnBrk="1" hangingPunct="1"/>
            <a:endParaRPr lang="en-GB" sz="3200" dirty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pPr lvl="1" eaLnBrk="1" hangingPunct="1"/>
            <a:r>
              <a:rPr lang="en-GB" sz="3200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And, its </a:t>
            </a:r>
            <a:r>
              <a:rPr lang="en-GB" sz="3200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just </a:t>
            </a:r>
            <a:r>
              <a:rPr lang="en-GB" sz="3200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made </a:t>
            </a:r>
            <a:r>
              <a:rPr lang="en-GB" sz="3200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up! – But by agreement.</a:t>
            </a:r>
            <a:endParaRPr lang="en-GB" sz="3200" i="1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endParaRPr lang="en-GB" i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671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8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6" grpId="0" build="p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1098120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What’s </a:t>
            </a:r>
            <a:r>
              <a:rPr lang="en-GB" b="1" dirty="0" smtClean="0">
                <a:solidFill>
                  <a:srgbClr val="0000FF"/>
                </a:solidFill>
              </a:rPr>
              <a:t>WRONG </a:t>
            </a:r>
            <a:r>
              <a:rPr lang="en-GB" b="1" dirty="0" smtClean="0">
                <a:solidFill>
                  <a:srgbClr val="FF0000"/>
                </a:solidFill>
              </a:rPr>
              <a:t>with the International System of Units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197174" y="1052736"/>
            <a:ext cx="12000606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The kilogram could be damaged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This is a real risk!</a:t>
            </a:r>
            <a:endParaRPr lang="en-GB" i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algn="l" eaLnBrk="1" hangingPunct="1"/>
            <a:endParaRPr lang="en-GB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The kilogram and the kelvin still conflate </a:t>
            </a:r>
            <a:r>
              <a:rPr lang="en-GB" i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definitions</a:t>
            </a: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 and </a:t>
            </a:r>
            <a:r>
              <a:rPr lang="en-GB" i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realisations</a:t>
            </a: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 of units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This is still a conflict – but small in practice.</a:t>
            </a:r>
          </a:p>
          <a:p>
            <a:pPr lvl="1" algn="l" eaLnBrk="1" hangingPunct="1"/>
            <a:endParaRPr lang="en-GB" i="1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ea typeface="Arial Unicode MS" panose="020B0604020202020204" pitchFamily="34" charset="-128"/>
              </a:rPr>
              <a:t>Standard values are arbitrary – not </a:t>
            </a: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‘natural’.</a:t>
            </a:r>
            <a:endParaRPr lang="en-GB" dirty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rgbClr val="0000FF"/>
                </a:solidFill>
                <a:ea typeface="Arial Unicode MS" panose="020B0604020202020204" pitchFamily="34" charset="-128"/>
              </a:rPr>
              <a:t>The choices are dominated by history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endParaRPr lang="en-GB" sz="2800" i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GB" sz="3600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78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8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8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48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482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82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549000"/>
            <a:ext cx="5760000" cy="5760000"/>
          </a:xfrm>
          <a:prstGeom prst="rect">
            <a:avLst/>
          </a:prstGeom>
        </p:spPr>
      </p:pic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58696" y="-29894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The Base Units of the SI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95526" y="3704879"/>
            <a:ext cx="1672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second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404799" y="1233727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metre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843593" y="225835"/>
            <a:ext cx="1928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kilogram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6639" y="1233727"/>
            <a:ext cx="1800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candela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30255" y="3700654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mole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530200" y="5985833"/>
            <a:ext cx="174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ampere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35321" y="5985834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ea typeface="Arial Unicode MS" panose="020B0604020202020204" pitchFamily="34" charset="-128"/>
              </a:rPr>
              <a:t>kelvin</a:t>
            </a:r>
          </a:p>
        </p:txBody>
      </p:sp>
      <p:sp>
        <p:nvSpPr>
          <p:cNvPr id="11" name="Explosion 1 10"/>
          <p:cNvSpPr/>
          <p:nvPr/>
        </p:nvSpPr>
        <p:spPr bwMode="auto">
          <a:xfrm rot="20700000">
            <a:off x="1525002" y="492974"/>
            <a:ext cx="9823403" cy="6034636"/>
          </a:xfrm>
          <a:prstGeom prst="irregularSeal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sz="96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New!</a:t>
            </a:r>
            <a:endParaRPr lang="en-GB" sz="96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78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51784" y="2833583"/>
            <a:ext cx="3628700" cy="921928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9600" b="1" dirty="0" smtClean="0">
                <a:solidFill>
                  <a:srgbClr val="FF0000"/>
                </a:solidFill>
              </a:rPr>
              <a:t>Why?</a:t>
            </a:r>
            <a:endParaRPr lang="en-GB" sz="9600" b="1" dirty="0">
              <a:solidFill>
                <a:srgbClr val="FF0000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Re-defining the base units of the SI?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571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3204" y="2853705"/>
            <a:ext cx="8785225" cy="2232025"/>
          </a:xfrm>
        </p:spPr>
        <p:txBody>
          <a:bodyPr/>
          <a:lstStyle/>
          <a:p>
            <a:pPr marL="893763" indent="635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3200" b="1" dirty="0">
                <a:solidFill>
                  <a:srgbClr val="FF0000"/>
                </a:solidFill>
              </a:rPr>
              <a:t>…of an unknown quantity </a:t>
            </a:r>
          </a:p>
          <a:p>
            <a:pPr marL="893763" indent="635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3200" b="1" dirty="0">
                <a:solidFill>
                  <a:srgbClr val="FF0000"/>
                </a:solidFill>
              </a:rPr>
              <a:t>with a standard quantity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>
                <a:solidFill>
                  <a:srgbClr val="FF0000"/>
                </a:solidFill>
                <a:ea typeface="Arial Unicode MS" panose="020B0604020202020204" pitchFamily="34" charset="-128"/>
              </a:rPr>
              <a:t>Measurement is…</a:t>
            </a:r>
          </a:p>
        </p:txBody>
      </p:sp>
      <p:sp>
        <p:nvSpPr>
          <p:cNvPr id="685061" name="Rectangle 3"/>
          <p:cNvSpPr>
            <a:spLocks noChangeArrowheads="1"/>
          </p:cNvSpPr>
          <p:nvPr/>
        </p:nvSpPr>
        <p:spPr bwMode="auto">
          <a:xfrm>
            <a:off x="3692851" y="1628218"/>
            <a:ext cx="551636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6350" eaLnBrk="1" hangingPunct="1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</a:pPr>
            <a:r>
              <a:rPr lang="en-GB" sz="3200" b="1" i="1" dirty="0">
                <a:solidFill>
                  <a:srgbClr val="0000FF"/>
                </a:solidFill>
                <a:ea typeface="Arial Unicode MS" panose="020B0604020202020204" pitchFamily="34" charset="-128"/>
              </a:rPr>
              <a:t>Quantitative </a:t>
            </a:r>
            <a:r>
              <a:rPr lang="en-GB" sz="3200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Comparison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" name="Can 1"/>
          <p:cNvSpPr/>
          <p:nvPr/>
        </p:nvSpPr>
        <p:spPr bwMode="auto">
          <a:xfrm>
            <a:off x="1124077" y="3284984"/>
            <a:ext cx="504056" cy="2088232"/>
          </a:xfrm>
          <a:prstGeom prst="can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Standard</a:t>
            </a:r>
          </a:p>
        </p:txBody>
      </p:sp>
      <p:sp>
        <p:nvSpPr>
          <p:cNvPr id="7" name="Can 6"/>
          <p:cNvSpPr/>
          <p:nvPr/>
        </p:nvSpPr>
        <p:spPr bwMode="auto">
          <a:xfrm>
            <a:off x="479376" y="2492896"/>
            <a:ext cx="504056" cy="2880320"/>
          </a:xfrm>
          <a:prstGeom prst="can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        Unknown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55849" y="3356992"/>
            <a:ext cx="14722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-4738" y="2564904"/>
            <a:ext cx="170825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3692851" y="4865189"/>
            <a:ext cx="56711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0000FF"/>
                </a:solidFill>
                <a:ea typeface="Arial Unicode MS" panose="020B0604020202020204" pitchFamily="34" charset="-128"/>
              </a:rPr>
              <a:t>Could we choose our </a:t>
            </a:r>
            <a:br>
              <a:rPr lang="en-GB" sz="2800" b="1" i="1" dirty="0">
                <a:solidFill>
                  <a:srgbClr val="0000FF"/>
                </a:solidFill>
                <a:ea typeface="Arial Unicode MS" panose="020B0604020202020204" pitchFamily="34" charset="-128"/>
              </a:rPr>
            </a:br>
            <a:r>
              <a:rPr lang="en-GB" sz="2800" b="1" i="1" dirty="0">
                <a:solidFill>
                  <a:srgbClr val="0000FF"/>
                </a:solidFill>
                <a:ea typeface="Arial Unicode MS" panose="020B0604020202020204" pitchFamily="34" charset="-128"/>
              </a:rPr>
              <a:t>standards more wisely?</a:t>
            </a:r>
          </a:p>
        </p:txBody>
      </p:sp>
    </p:spTree>
    <p:extLst>
      <p:ext uri="{BB962C8B-B14F-4D97-AF65-F5344CB8AC3E}">
        <p14:creationId xmlns:p14="http://schemas.microsoft.com/office/powerpoint/2010/main" val="1326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41068 0.03519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4" y="175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7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SI Base Units and Natural Constants 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417009" y="3010567"/>
            <a:ext cx="3240360" cy="72008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8553" y="263541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measure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07593" y="263541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realise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95549" y="905778"/>
            <a:ext cx="24561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Unit </a:t>
            </a:r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Definitions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i</a:t>
            </a:r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n terms of</a:t>
            </a:r>
            <a:endParaRPr lang="en-GB" sz="2400" dirty="0">
              <a:solidFill>
                <a:srgbClr val="FF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51402" y="1714795"/>
            <a:ext cx="3744416" cy="3311624"/>
            <a:chOff x="651402" y="1714795"/>
            <a:chExt cx="3744416" cy="3311624"/>
          </a:xfrm>
        </p:grpSpPr>
        <p:sp>
          <p:nvSpPr>
            <p:cNvPr id="2" name="Rounded Rectangle 1"/>
            <p:cNvSpPr/>
            <p:nvPr/>
          </p:nvSpPr>
          <p:spPr bwMode="auto">
            <a:xfrm>
              <a:off x="651402" y="1714795"/>
              <a:ext cx="3744416" cy="3311624"/>
            </a:xfrm>
            <a:prstGeom prst="roundRect">
              <a:avLst/>
            </a:prstGeom>
            <a:solidFill>
              <a:srgbClr val="FFCDCD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400" b="1" dirty="0">
                  <a:latin typeface="Arial" pitchFamily="34" charset="0"/>
                  <a:ea typeface="ヒラギノ角ゴ Pro W3" pitchFamily="28" charset="-128"/>
                </a:rPr>
                <a:t>Unit Definitions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48325" y="2425877"/>
              <a:ext cx="598363" cy="1997308"/>
              <a:chOff x="5587296" y="1350286"/>
              <a:chExt cx="598363" cy="1793940"/>
            </a:xfrm>
            <a:solidFill>
              <a:schemeClr val="bg1">
                <a:lumMod val="50000"/>
              </a:schemeClr>
            </a:solidFill>
          </p:grpSpPr>
          <p:sp>
            <p:nvSpPr>
              <p:cNvPr id="12" name="Rounded Rectangle 11"/>
              <p:cNvSpPr/>
              <p:nvPr/>
            </p:nvSpPr>
            <p:spPr bwMode="auto">
              <a:xfrm>
                <a:off x="5746552" y="1689879"/>
                <a:ext cx="288033" cy="672910"/>
              </a:xfrm>
              <a:prstGeom prst="roundRect">
                <a:avLst/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5746353" y="1350286"/>
                <a:ext cx="280248" cy="280248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 bwMode="auto">
              <a:xfrm>
                <a:off x="5587297" y="1745817"/>
                <a:ext cx="79792" cy="702795"/>
              </a:xfrm>
              <a:prstGeom prst="roundRect">
                <a:avLst>
                  <a:gd name="adj" fmla="val 50000"/>
                </a:avLst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 bwMode="auto">
              <a:xfrm>
                <a:off x="6105867" y="1738634"/>
                <a:ext cx="79792" cy="702795"/>
              </a:xfrm>
              <a:prstGeom prst="roundRect">
                <a:avLst>
                  <a:gd name="adj" fmla="val 50000"/>
                </a:avLst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 bwMode="auto">
              <a:xfrm>
                <a:off x="5762265" y="1714716"/>
                <a:ext cx="83199" cy="1429509"/>
              </a:xfrm>
              <a:prstGeom prst="roundRect">
                <a:avLst>
                  <a:gd name="adj" fmla="val 50000"/>
                </a:avLst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 bwMode="auto">
              <a:xfrm>
                <a:off x="5940212" y="1714719"/>
                <a:ext cx="77081" cy="1429507"/>
              </a:xfrm>
              <a:prstGeom prst="roundRect">
                <a:avLst>
                  <a:gd name="adj" fmla="val 50000"/>
                </a:avLst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 bwMode="auto">
              <a:xfrm>
                <a:off x="5587296" y="1642708"/>
                <a:ext cx="598363" cy="166179"/>
              </a:xfrm>
              <a:prstGeom prst="roundRect">
                <a:avLst/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610" y="2290607"/>
              <a:ext cx="2160000" cy="21600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678560" y="1714795"/>
            <a:ext cx="3736567" cy="3313779"/>
            <a:chOff x="7678560" y="1714795"/>
            <a:chExt cx="3736567" cy="331377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7678560" y="1714795"/>
              <a:ext cx="3736567" cy="331377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Natural Constants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843" y="2291684"/>
              <a:ext cx="2160000" cy="216000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 bwMode="auto">
          <a:xfrm>
            <a:off x="8220114" y="2115153"/>
            <a:ext cx="266429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109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0092 C 0.07552 -0.12894 0.18021 -0.31644 0.27591 -0.31667 C 0.37149 -0.3169 0.52461 -0.05394 0.57435 -0.00093 L 0.57435 -0.0007 " pathEditMode="relative" rAng="0" ptsTypes="AAAA">
                                      <p:cBhvr>
                                        <p:cTn id="1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-15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186 C -0.08385 0.17824 -0.19101 0.3824 -0.28659 0.3831 C -0.38268 0.3831 -0.50065 0.16527 -0.57617 0.00069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8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ight Arrow 135"/>
          <p:cNvSpPr/>
          <p:nvPr/>
        </p:nvSpPr>
        <p:spPr bwMode="auto">
          <a:xfrm>
            <a:off x="127967" y="4581128"/>
            <a:ext cx="5654307" cy="576064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Measurement of speed of light improves</a:t>
            </a:r>
          </a:p>
        </p:txBody>
      </p:sp>
      <p:sp>
        <p:nvSpPr>
          <p:cNvPr id="139" name="Right Arrow 138"/>
          <p:cNvSpPr/>
          <p:nvPr/>
        </p:nvSpPr>
        <p:spPr bwMode="auto">
          <a:xfrm>
            <a:off x="6328759" y="4581128"/>
            <a:ext cx="5654307" cy="576064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Measurement of length improves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1665454" y="3420549"/>
            <a:ext cx="2724446" cy="119880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no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Speed of Light</a:t>
            </a:r>
          </a:p>
          <a:p>
            <a:r>
              <a:rPr lang="en-GB" sz="1800" b="1" i="1" dirty="0" smtClean="0">
                <a:solidFill>
                  <a:srgbClr val="FF0000"/>
                </a:solidFill>
              </a:rPr>
              <a:t>Exactly</a:t>
            </a:r>
            <a:endParaRPr lang="en-GB" sz="1800" b="1" i="1" dirty="0">
              <a:solidFill>
                <a:srgbClr val="FF0000"/>
              </a:solidFill>
            </a:endParaRPr>
          </a:p>
          <a:p>
            <a:r>
              <a:rPr lang="en-GB" sz="1800" dirty="0"/>
              <a:t>299 792 </a:t>
            </a:r>
            <a:r>
              <a:rPr lang="en-GB" sz="1800" dirty="0" smtClean="0"/>
              <a:t>458 m s</a:t>
            </a:r>
            <a:r>
              <a:rPr lang="en-GB" sz="1800" baseline="30000" dirty="0" smtClean="0"/>
              <a:t>-1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665454" y="3420549"/>
            <a:ext cx="2724446" cy="1198800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no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Speed of Light</a:t>
            </a:r>
          </a:p>
          <a:p>
            <a:r>
              <a:rPr lang="en-GB" sz="1800" dirty="0" smtClean="0"/>
              <a:t>in metres per second</a:t>
            </a:r>
            <a:endParaRPr lang="en-GB" sz="1800" dirty="0"/>
          </a:p>
          <a:p>
            <a:r>
              <a:rPr lang="en-GB" sz="1800" dirty="0"/>
              <a:t>299 792 </a:t>
            </a:r>
            <a:r>
              <a:rPr lang="en-GB" sz="1800" dirty="0" smtClean="0"/>
              <a:t>458 ±0.6 m s</a:t>
            </a:r>
            <a:r>
              <a:rPr lang="en-GB" sz="1800" baseline="30000" dirty="0" smtClean="0"/>
              <a:t>-1</a:t>
            </a:r>
            <a:endParaRPr lang="en-GB" sz="1800" dirty="0">
              <a:solidFill>
                <a:srgbClr val="FF0000"/>
              </a:solidFill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-1645960" y="5237125"/>
            <a:ext cx="16757654" cy="1072195"/>
            <a:chOff x="-2511903" y="2896098"/>
            <a:chExt cx="16757654" cy="1072195"/>
          </a:xfrm>
        </p:grpSpPr>
        <p:grpSp>
          <p:nvGrpSpPr>
            <p:cNvPr id="30" name="Group 29"/>
            <p:cNvGrpSpPr/>
            <p:nvPr/>
          </p:nvGrpSpPr>
          <p:grpSpPr>
            <a:xfrm>
              <a:off x="4246924" y="2896098"/>
              <a:ext cx="3240000" cy="432048"/>
              <a:chOff x="335360" y="2302198"/>
              <a:chExt cx="4554865" cy="432048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3536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79022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124508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169994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2154808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260967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306453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351939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97425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442911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626337" y="2896098"/>
              <a:ext cx="3240000" cy="432048"/>
              <a:chOff x="335360" y="2302198"/>
              <a:chExt cx="4554865" cy="432048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33536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79022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124508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69994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154808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60967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06453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51939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97425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2911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1005751" y="2896098"/>
              <a:ext cx="3240000" cy="432048"/>
              <a:chOff x="335360" y="2302198"/>
              <a:chExt cx="4554865" cy="432048"/>
            </a:xfrm>
          </p:grpSpPr>
          <p:sp>
            <p:nvSpPr>
              <p:cNvPr id="43" name="Rectangle 42"/>
              <p:cNvSpPr/>
              <p:nvPr/>
            </p:nvSpPr>
            <p:spPr bwMode="auto">
              <a:xfrm>
                <a:off x="33536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79022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24508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169994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2154808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260967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306453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351939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397425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442911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867511" y="2896098"/>
              <a:ext cx="3240000" cy="432048"/>
              <a:chOff x="335360" y="2302198"/>
              <a:chExt cx="4554865" cy="432048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33536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79022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124508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169994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2154808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260967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306453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351939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397425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442911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337194" y="3506628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ea typeface="Arial Unicode MS" panose="020B0604020202020204" pitchFamily="34" charset="-128"/>
                </a:rPr>
                <a:t>1970</a:t>
              </a:r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05283" y="3467535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ea typeface="Arial Unicode MS" panose="020B0604020202020204" pitchFamily="34" charset="-128"/>
                </a:rPr>
                <a:t>1980</a:t>
              </a:r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180246" y="3455860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ea typeface="Arial Unicode MS" panose="020B0604020202020204" pitchFamily="34" charset="-128"/>
                </a:rPr>
                <a:t>1990</a:t>
              </a:r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513162" y="3399599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ea typeface="Arial Unicode MS" panose="020B0604020202020204" pitchFamily="34" charset="-128"/>
                </a:rPr>
                <a:t>2000</a:t>
              </a:r>
              <a:endParaRPr lang="en-GB" dirty="0">
                <a:ea typeface="Arial Unicode MS" panose="020B0604020202020204" pitchFamily="34" charset="-128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-2511903" y="2896098"/>
              <a:ext cx="3240000" cy="432048"/>
              <a:chOff x="335360" y="2302198"/>
              <a:chExt cx="4554865" cy="432048"/>
            </a:xfrm>
          </p:grpSpPr>
          <p:sp>
            <p:nvSpPr>
              <p:cNvPr id="69" name="Rectangle 68"/>
              <p:cNvSpPr/>
              <p:nvPr/>
            </p:nvSpPr>
            <p:spPr bwMode="auto">
              <a:xfrm>
                <a:off x="33536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79022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124508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169994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 bwMode="auto">
              <a:xfrm>
                <a:off x="2154808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260967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306453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>
                <a:off x="351939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>
                <a:off x="397425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442911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sp>
        <p:nvSpPr>
          <p:cNvPr id="109" name="Rectangle 108"/>
          <p:cNvSpPr/>
          <p:nvPr/>
        </p:nvSpPr>
        <p:spPr bwMode="auto">
          <a:xfrm>
            <a:off x="11732280" y="5233771"/>
            <a:ext cx="139414" cy="449045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10" name="Rectangle 109"/>
          <p:cNvSpPr/>
          <p:nvPr/>
        </p:nvSpPr>
        <p:spPr bwMode="auto">
          <a:xfrm>
            <a:off x="8356926" y="5233771"/>
            <a:ext cx="139414" cy="449045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4981573" y="5233771"/>
            <a:ext cx="139414" cy="449045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1606220" y="5233771"/>
            <a:ext cx="139414" cy="449045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cxnSp>
        <p:nvCxnSpPr>
          <p:cNvPr id="114" name="Straight Connector 113"/>
          <p:cNvCxnSpPr/>
          <p:nvPr/>
        </p:nvCxnSpPr>
        <p:spPr bwMode="auto">
          <a:xfrm>
            <a:off x="6116577" y="0"/>
            <a:ext cx="0" cy="685800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5" name="TextBox 114"/>
          <p:cNvSpPr txBox="1"/>
          <p:nvPr/>
        </p:nvSpPr>
        <p:spPr>
          <a:xfrm>
            <a:off x="220107" y="714102"/>
            <a:ext cx="2747868" cy="119030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no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Second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sz="1800" b="1" i="1" dirty="0" smtClean="0">
                <a:solidFill>
                  <a:srgbClr val="FF0000"/>
                </a:solidFill>
              </a:rPr>
              <a:t>Exactly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smtClean="0"/>
              <a:t>9 </a:t>
            </a:r>
            <a:r>
              <a:rPr lang="en-GB" sz="1800" dirty="0"/>
              <a:t>192 631 </a:t>
            </a:r>
            <a:r>
              <a:rPr lang="en-GB" sz="1800" dirty="0" smtClean="0"/>
              <a:t>770</a:t>
            </a:r>
          </a:p>
          <a:p>
            <a:r>
              <a:rPr lang="en-GB" sz="1800" dirty="0"/>
              <a:t>p</a:t>
            </a:r>
            <a:r>
              <a:rPr lang="en-GB" sz="1800" dirty="0" smtClean="0"/>
              <a:t>eriods of </a:t>
            </a:r>
            <a:r>
              <a:rPr lang="en-GB" sz="1800" baseline="30000" dirty="0" smtClean="0"/>
              <a:t>133</a:t>
            </a:r>
            <a:r>
              <a:rPr lang="en-GB" sz="1800" dirty="0" smtClean="0"/>
              <a:t>Cs radiation</a:t>
            </a:r>
            <a:endParaRPr lang="en-GB" sz="1800" dirty="0"/>
          </a:p>
        </p:txBody>
      </p:sp>
      <p:sp>
        <p:nvSpPr>
          <p:cNvPr id="117" name="TextBox 116"/>
          <p:cNvSpPr txBox="1"/>
          <p:nvPr/>
        </p:nvSpPr>
        <p:spPr>
          <a:xfrm>
            <a:off x="3169915" y="710521"/>
            <a:ext cx="2590064" cy="120032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no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Metre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sz="1800" b="1" i="1" dirty="0" smtClean="0">
                <a:solidFill>
                  <a:srgbClr val="FF0000"/>
                </a:solidFill>
              </a:rPr>
              <a:t>Exactly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/>
              <a:t>1,650,763.73 </a:t>
            </a:r>
            <a:r>
              <a:rPr lang="en-GB" sz="1800" dirty="0" smtClean="0"/>
              <a:t>wavelengths of light </a:t>
            </a:r>
          </a:p>
          <a:p>
            <a:r>
              <a:rPr lang="en-GB" sz="1800" dirty="0" smtClean="0"/>
              <a:t>from </a:t>
            </a:r>
            <a:r>
              <a:rPr lang="en-GB" sz="1800" baseline="30000" dirty="0" smtClean="0"/>
              <a:t>86</a:t>
            </a:r>
            <a:r>
              <a:rPr lang="en-GB" sz="1800" dirty="0" smtClean="0"/>
              <a:t>Kr atoms</a:t>
            </a:r>
            <a:endParaRPr lang="en-GB" sz="1800" dirty="0"/>
          </a:p>
        </p:txBody>
      </p:sp>
      <p:sp>
        <p:nvSpPr>
          <p:cNvPr id="119" name="Freeform 118"/>
          <p:cNvSpPr/>
          <p:nvPr/>
        </p:nvSpPr>
        <p:spPr bwMode="auto">
          <a:xfrm>
            <a:off x="1343472" y="1914431"/>
            <a:ext cx="1249571" cy="1514569"/>
          </a:xfrm>
          <a:custGeom>
            <a:avLst/>
            <a:gdLst>
              <a:gd name="connsiteX0" fmla="*/ 0 w 1249571"/>
              <a:gd name="connsiteY0" fmla="*/ 0 h 1514569"/>
              <a:gd name="connsiteX1" fmla="*/ 262748 w 1249571"/>
              <a:gd name="connsiteY1" fmla="*/ 0 h 1514569"/>
              <a:gd name="connsiteX2" fmla="*/ 262748 w 1249571"/>
              <a:gd name="connsiteY2" fmla="*/ 603750 h 1514569"/>
              <a:gd name="connsiteX3" fmla="*/ 827605 w 1249571"/>
              <a:gd name="connsiteY3" fmla="*/ 603750 h 1514569"/>
              <a:gd name="connsiteX4" fmla="*/ 827605 w 1249571"/>
              <a:gd name="connsiteY4" fmla="*/ 603749 h 1514569"/>
              <a:gd name="connsiteX5" fmla="*/ 1108916 w 1249571"/>
              <a:gd name="connsiteY5" fmla="*/ 603749 h 1514569"/>
              <a:gd name="connsiteX6" fmla="*/ 1108916 w 1249571"/>
              <a:gd name="connsiteY6" fmla="*/ 1233258 h 1514569"/>
              <a:gd name="connsiteX7" fmla="*/ 1249571 w 1249571"/>
              <a:gd name="connsiteY7" fmla="*/ 1233258 h 1514569"/>
              <a:gd name="connsiteX8" fmla="*/ 968260 w 1249571"/>
              <a:gd name="connsiteY8" fmla="*/ 1514569 h 1514569"/>
              <a:gd name="connsiteX9" fmla="*/ 686949 w 1249571"/>
              <a:gd name="connsiteY9" fmla="*/ 1233258 h 1514569"/>
              <a:gd name="connsiteX10" fmla="*/ 827605 w 1249571"/>
              <a:gd name="connsiteY10" fmla="*/ 1233258 h 1514569"/>
              <a:gd name="connsiteX11" fmla="*/ 827605 w 1249571"/>
              <a:gd name="connsiteY11" fmla="*/ 866498 h 1514569"/>
              <a:gd name="connsiteX12" fmla="*/ 11041 w 1249571"/>
              <a:gd name="connsiteY12" fmla="*/ 866498 h 1514569"/>
              <a:gd name="connsiteX13" fmla="*/ 11041 w 1249571"/>
              <a:gd name="connsiteY13" fmla="*/ 866497 h 1514569"/>
              <a:gd name="connsiteX14" fmla="*/ 0 w 1249571"/>
              <a:gd name="connsiteY14" fmla="*/ 866497 h 151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9571" h="1514569">
                <a:moveTo>
                  <a:pt x="0" y="0"/>
                </a:moveTo>
                <a:lnTo>
                  <a:pt x="262748" y="0"/>
                </a:lnTo>
                <a:lnTo>
                  <a:pt x="262748" y="603750"/>
                </a:lnTo>
                <a:lnTo>
                  <a:pt x="827605" y="603750"/>
                </a:lnTo>
                <a:lnTo>
                  <a:pt x="827605" y="603749"/>
                </a:lnTo>
                <a:lnTo>
                  <a:pt x="1108916" y="603749"/>
                </a:lnTo>
                <a:lnTo>
                  <a:pt x="1108916" y="1233258"/>
                </a:lnTo>
                <a:lnTo>
                  <a:pt x="1249571" y="1233258"/>
                </a:lnTo>
                <a:lnTo>
                  <a:pt x="968260" y="1514569"/>
                </a:lnTo>
                <a:lnTo>
                  <a:pt x="686949" y="1233258"/>
                </a:lnTo>
                <a:lnTo>
                  <a:pt x="827605" y="1233258"/>
                </a:lnTo>
                <a:lnTo>
                  <a:pt x="827605" y="866498"/>
                </a:lnTo>
                <a:lnTo>
                  <a:pt x="11041" y="866498"/>
                </a:lnTo>
                <a:lnTo>
                  <a:pt x="11041" y="866497"/>
                </a:lnTo>
                <a:lnTo>
                  <a:pt x="0" y="866497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22" name="Freeform 121"/>
          <p:cNvSpPr/>
          <p:nvPr/>
        </p:nvSpPr>
        <p:spPr bwMode="auto">
          <a:xfrm flipH="1">
            <a:off x="3296032" y="1910850"/>
            <a:ext cx="1249571" cy="1514569"/>
          </a:xfrm>
          <a:custGeom>
            <a:avLst/>
            <a:gdLst>
              <a:gd name="connsiteX0" fmla="*/ 0 w 1249571"/>
              <a:gd name="connsiteY0" fmla="*/ 0 h 1514569"/>
              <a:gd name="connsiteX1" fmla="*/ 262748 w 1249571"/>
              <a:gd name="connsiteY1" fmla="*/ 0 h 1514569"/>
              <a:gd name="connsiteX2" fmla="*/ 262748 w 1249571"/>
              <a:gd name="connsiteY2" fmla="*/ 603750 h 1514569"/>
              <a:gd name="connsiteX3" fmla="*/ 827605 w 1249571"/>
              <a:gd name="connsiteY3" fmla="*/ 603750 h 1514569"/>
              <a:gd name="connsiteX4" fmla="*/ 827605 w 1249571"/>
              <a:gd name="connsiteY4" fmla="*/ 603749 h 1514569"/>
              <a:gd name="connsiteX5" fmla="*/ 1108916 w 1249571"/>
              <a:gd name="connsiteY5" fmla="*/ 603749 h 1514569"/>
              <a:gd name="connsiteX6" fmla="*/ 1108916 w 1249571"/>
              <a:gd name="connsiteY6" fmla="*/ 1233258 h 1514569"/>
              <a:gd name="connsiteX7" fmla="*/ 1249571 w 1249571"/>
              <a:gd name="connsiteY7" fmla="*/ 1233258 h 1514569"/>
              <a:gd name="connsiteX8" fmla="*/ 968260 w 1249571"/>
              <a:gd name="connsiteY8" fmla="*/ 1514569 h 1514569"/>
              <a:gd name="connsiteX9" fmla="*/ 686949 w 1249571"/>
              <a:gd name="connsiteY9" fmla="*/ 1233258 h 1514569"/>
              <a:gd name="connsiteX10" fmla="*/ 827605 w 1249571"/>
              <a:gd name="connsiteY10" fmla="*/ 1233258 h 1514569"/>
              <a:gd name="connsiteX11" fmla="*/ 827605 w 1249571"/>
              <a:gd name="connsiteY11" fmla="*/ 866498 h 1514569"/>
              <a:gd name="connsiteX12" fmla="*/ 11041 w 1249571"/>
              <a:gd name="connsiteY12" fmla="*/ 866498 h 1514569"/>
              <a:gd name="connsiteX13" fmla="*/ 11041 w 1249571"/>
              <a:gd name="connsiteY13" fmla="*/ 866497 h 1514569"/>
              <a:gd name="connsiteX14" fmla="*/ 0 w 1249571"/>
              <a:gd name="connsiteY14" fmla="*/ 866497 h 151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9571" h="1514569">
                <a:moveTo>
                  <a:pt x="0" y="0"/>
                </a:moveTo>
                <a:lnTo>
                  <a:pt x="262748" y="0"/>
                </a:lnTo>
                <a:lnTo>
                  <a:pt x="262748" y="603750"/>
                </a:lnTo>
                <a:lnTo>
                  <a:pt x="827605" y="603750"/>
                </a:lnTo>
                <a:lnTo>
                  <a:pt x="827605" y="603749"/>
                </a:lnTo>
                <a:lnTo>
                  <a:pt x="1108916" y="603749"/>
                </a:lnTo>
                <a:lnTo>
                  <a:pt x="1108916" y="1233258"/>
                </a:lnTo>
                <a:lnTo>
                  <a:pt x="1249571" y="1233258"/>
                </a:lnTo>
                <a:lnTo>
                  <a:pt x="968260" y="1514569"/>
                </a:lnTo>
                <a:lnTo>
                  <a:pt x="686949" y="1233258"/>
                </a:lnTo>
                <a:lnTo>
                  <a:pt x="827605" y="1233258"/>
                </a:lnTo>
                <a:lnTo>
                  <a:pt x="827605" y="866498"/>
                </a:lnTo>
                <a:lnTo>
                  <a:pt x="11041" y="866498"/>
                </a:lnTo>
                <a:lnTo>
                  <a:pt x="11041" y="866497"/>
                </a:lnTo>
                <a:lnTo>
                  <a:pt x="0" y="866497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28" name="Freeform 127"/>
          <p:cNvSpPr/>
          <p:nvPr/>
        </p:nvSpPr>
        <p:spPr bwMode="auto">
          <a:xfrm>
            <a:off x="7498503" y="1907985"/>
            <a:ext cx="1249571" cy="1514569"/>
          </a:xfrm>
          <a:custGeom>
            <a:avLst/>
            <a:gdLst>
              <a:gd name="connsiteX0" fmla="*/ 0 w 1249571"/>
              <a:gd name="connsiteY0" fmla="*/ 0 h 1514569"/>
              <a:gd name="connsiteX1" fmla="*/ 262748 w 1249571"/>
              <a:gd name="connsiteY1" fmla="*/ 0 h 1514569"/>
              <a:gd name="connsiteX2" fmla="*/ 262748 w 1249571"/>
              <a:gd name="connsiteY2" fmla="*/ 603750 h 1514569"/>
              <a:gd name="connsiteX3" fmla="*/ 827605 w 1249571"/>
              <a:gd name="connsiteY3" fmla="*/ 603750 h 1514569"/>
              <a:gd name="connsiteX4" fmla="*/ 827605 w 1249571"/>
              <a:gd name="connsiteY4" fmla="*/ 603749 h 1514569"/>
              <a:gd name="connsiteX5" fmla="*/ 1108916 w 1249571"/>
              <a:gd name="connsiteY5" fmla="*/ 603749 h 1514569"/>
              <a:gd name="connsiteX6" fmla="*/ 1108916 w 1249571"/>
              <a:gd name="connsiteY6" fmla="*/ 1233258 h 1514569"/>
              <a:gd name="connsiteX7" fmla="*/ 1249571 w 1249571"/>
              <a:gd name="connsiteY7" fmla="*/ 1233258 h 1514569"/>
              <a:gd name="connsiteX8" fmla="*/ 968260 w 1249571"/>
              <a:gd name="connsiteY8" fmla="*/ 1514569 h 1514569"/>
              <a:gd name="connsiteX9" fmla="*/ 686949 w 1249571"/>
              <a:gd name="connsiteY9" fmla="*/ 1233258 h 1514569"/>
              <a:gd name="connsiteX10" fmla="*/ 827605 w 1249571"/>
              <a:gd name="connsiteY10" fmla="*/ 1233258 h 1514569"/>
              <a:gd name="connsiteX11" fmla="*/ 827605 w 1249571"/>
              <a:gd name="connsiteY11" fmla="*/ 866498 h 1514569"/>
              <a:gd name="connsiteX12" fmla="*/ 11041 w 1249571"/>
              <a:gd name="connsiteY12" fmla="*/ 866498 h 1514569"/>
              <a:gd name="connsiteX13" fmla="*/ 11041 w 1249571"/>
              <a:gd name="connsiteY13" fmla="*/ 866497 h 1514569"/>
              <a:gd name="connsiteX14" fmla="*/ 0 w 1249571"/>
              <a:gd name="connsiteY14" fmla="*/ 866497 h 151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9571" h="1514569">
                <a:moveTo>
                  <a:pt x="0" y="0"/>
                </a:moveTo>
                <a:lnTo>
                  <a:pt x="262748" y="0"/>
                </a:lnTo>
                <a:lnTo>
                  <a:pt x="262748" y="603750"/>
                </a:lnTo>
                <a:lnTo>
                  <a:pt x="827605" y="603750"/>
                </a:lnTo>
                <a:lnTo>
                  <a:pt x="827605" y="603749"/>
                </a:lnTo>
                <a:lnTo>
                  <a:pt x="1108916" y="603749"/>
                </a:lnTo>
                <a:lnTo>
                  <a:pt x="1108916" y="1233258"/>
                </a:lnTo>
                <a:lnTo>
                  <a:pt x="1249571" y="1233258"/>
                </a:lnTo>
                <a:lnTo>
                  <a:pt x="968260" y="1514569"/>
                </a:lnTo>
                <a:lnTo>
                  <a:pt x="686949" y="1233258"/>
                </a:lnTo>
                <a:lnTo>
                  <a:pt x="827605" y="1233258"/>
                </a:lnTo>
                <a:lnTo>
                  <a:pt x="827605" y="866498"/>
                </a:lnTo>
                <a:lnTo>
                  <a:pt x="11041" y="866498"/>
                </a:lnTo>
                <a:lnTo>
                  <a:pt x="11041" y="866497"/>
                </a:lnTo>
                <a:lnTo>
                  <a:pt x="0" y="866497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29" name="Freeform 128"/>
          <p:cNvSpPr/>
          <p:nvPr/>
        </p:nvSpPr>
        <p:spPr bwMode="auto">
          <a:xfrm flipH="1">
            <a:off x="9451063" y="1904404"/>
            <a:ext cx="1249571" cy="1514569"/>
          </a:xfrm>
          <a:custGeom>
            <a:avLst/>
            <a:gdLst>
              <a:gd name="connsiteX0" fmla="*/ 0 w 1249571"/>
              <a:gd name="connsiteY0" fmla="*/ 0 h 1514569"/>
              <a:gd name="connsiteX1" fmla="*/ 262748 w 1249571"/>
              <a:gd name="connsiteY1" fmla="*/ 0 h 1514569"/>
              <a:gd name="connsiteX2" fmla="*/ 262748 w 1249571"/>
              <a:gd name="connsiteY2" fmla="*/ 603750 h 1514569"/>
              <a:gd name="connsiteX3" fmla="*/ 827605 w 1249571"/>
              <a:gd name="connsiteY3" fmla="*/ 603750 h 1514569"/>
              <a:gd name="connsiteX4" fmla="*/ 827605 w 1249571"/>
              <a:gd name="connsiteY4" fmla="*/ 603749 h 1514569"/>
              <a:gd name="connsiteX5" fmla="*/ 1108916 w 1249571"/>
              <a:gd name="connsiteY5" fmla="*/ 603749 h 1514569"/>
              <a:gd name="connsiteX6" fmla="*/ 1108916 w 1249571"/>
              <a:gd name="connsiteY6" fmla="*/ 1233258 h 1514569"/>
              <a:gd name="connsiteX7" fmla="*/ 1249571 w 1249571"/>
              <a:gd name="connsiteY7" fmla="*/ 1233258 h 1514569"/>
              <a:gd name="connsiteX8" fmla="*/ 968260 w 1249571"/>
              <a:gd name="connsiteY8" fmla="*/ 1514569 h 1514569"/>
              <a:gd name="connsiteX9" fmla="*/ 686949 w 1249571"/>
              <a:gd name="connsiteY9" fmla="*/ 1233258 h 1514569"/>
              <a:gd name="connsiteX10" fmla="*/ 827605 w 1249571"/>
              <a:gd name="connsiteY10" fmla="*/ 1233258 h 1514569"/>
              <a:gd name="connsiteX11" fmla="*/ 827605 w 1249571"/>
              <a:gd name="connsiteY11" fmla="*/ 866498 h 1514569"/>
              <a:gd name="connsiteX12" fmla="*/ 11041 w 1249571"/>
              <a:gd name="connsiteY12" fmla="*/ 866498 h 1514569"/>
              <a:gd name="connsiteX13" fmla="*/ 11041 w 1249571"/>
              <a:gd name="connsiteY13" fmla="*/ 866497 h 1514569"/>
              <a:gd name="connsiteX14" fmla="*/ 0 w 1249571"/>
              <a:gd name="connsiteY14" fmla="*/ 866497 h 151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9571" h="1514569">
                <a:moveTo>
                  <a:pt x="0" y="0"/>
                </a:moveTo>
                <a:lnTo>
                  <a:pt x="262748" y="0"/>
                </a:lnTo>
                <a:lnTo>
                  <a:pt x="262748" y="603750"/>
                </a:lnTo>
                <a:lnTo>
                  <a:pt x="827605" y="603750"/>
                </a:lnTo>
                <a:lnTo>
                  <a:pt x="827605" y="603749"/>
                </a:lnTo>
                <a:lnTo>
                  <a:pt x="1108916" y="603749"/>
                </a:lnTo>
                <a:lnTo>
                  <a:pt x="1108916" y="1233258"/>
                </a:lnTo>
                <a:lnTo>
                  <a:pt x="1249571" y="1233258"/>
                </a:lnTo>
                <a:lnTo>
                  <a:pt x="968260" y="1514569"/>
                </a:lnTo>
                <a:lnTo>
                  <a:pt x="686949" y="1233258"/>
                </a:lnTo>
                <a:lnTo>
                  <a:pt x="827605" y="1233258"/>
                </a:lnTo>
                <a:lnTo>
                  <a:pt x="827605" y="866498"/>
                </a:lnTo>
                <a:lnTo>
                  <a:pt x="11041" y="866498"/>
                </a:lnTo>
                <a:lnTo>
                  <a:pt x="11041" y="866497"/>
                </a:lnTo>
                <a:lnTo>
                  <a:pt x="0" y="866497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>
                <a:off x="7528557" y="3414103"/>
                <a:ext cx="3001656" cy="1200329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 smtClean="0">
                    <a:solidFill>
                      <a:srgbClr val="FF0000"/>
                    </a:solidFill>
                    <a:latin typeface="Arial" pitchFamily="34" charset="0"/>
                    <a:ea typeface="ヒラギノ角ゴ Pro W3" pitchFamily="28" charset="-128"/>
                  </a:rPr>
                  <a:t>Metre</a:t>
                </a:r>
                <a:endParaRPr lang="en-GB" sz="1800" b="1" i="1" dirty="0" smtClean="0">
                  <a:solidFill>
                    <a:srgbClr val="FF0000"/>
                  </a:solidFill>
                </a:endParaRPr>
              </a:p>
              <a:p>
                <a:r>
                  <a:rPr lang="en-GB" sz="1800" dirty="0" smtClean="0"/>
                  <a:t>The distance travelled by light in </a:t>
                </a:r>
                <a:r>
                  <a:rPr lang="en-GB" sz="1800" b="1" i="1" dirty="0" smtClean="0">
                    <a:solidFill>
                      <a:srgbClr val="FF0000"/>
                    </a:solidFill>
                  </a:rPr>
                  <a:t>exactly</a:t>
                </a:r>
                <a:r>
                  <a:rPr lang="en-GB" sz="1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299792458</m:t>
                        </m:r>
                        <m:r>
                          <m:rPr>
                            <m:nor/>
                          </m:rPr>
                          <a:rPr lang="en-GB" sz="2000" dirty="0"/>
                          <m:t> </m:t>
                        </m:r>
                      </m:den>
                    </m:f>
                  </m:oMath>
                </a14:m>
                <a:r>
                  <a:rPr lang="en-GB" sz="1800" dirty="0"/>
                  <a:t>second</a:t>
                </a:r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8557" y="3414103"/>
                <a:ext cx="3001656" cy="1200329"/>
              </a:xfrm>
              <a:prstGeom prst="rect">
                <a:avLst/>
              </a:prstGeom>
              <a:blipFill rotWithShape="0">
                <a:blip r:embed="rId3"/>
                <a:stretch>
                  <a:fillRect t="-985" b="-59113"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TextBox 134"/>
          <p:cNvSpPr txBox="1"/>
          <p:nvPr/>
        </p:nvSpPr>
        <p:spPr>
          <a:xfrm>
            <a:off x="220107" y="714102"/>
            <a:ext cx="2747868" cy="119030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no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Second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sz="1800" b="1" i="1" dirty="0" smtClean="0">
                <a:solidFill>
                  <a:srgbClr val="FF0000"/>
                </a:solidFill>
              </a:rPr>
              <a:t>Exactly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smtClean="0"/>
              <a:t>9 </a:t>
            </a:r>
            <a:r>
              <a:rPr lang="en-GB" sz="1800" dirty="0"/>
              <a:t>192 631 </a:t>
            </a:r>
            <a:r>
              <a:rPr lang="en-GB" sz="1800" dirty="0" smtClean="0"/>
              <a:t>770</a:t>
            </a:r>
          </a:p>
          <a:p>
            <a:r>
              <a:rPr lang="en-GB" sz="1800" dirty="0"/>
              <a:t>p</a:t>
            </a:r>
            <a:r>
              <a:rPr lang="en-GB" sz="1800" dirty="0" smtClean="0"/>
              <a:t>eriods of </a:t>
            </a:r>
            <a:r>
              <a:rPr lang="en-GB" sz="1800" baseline="30000" dirty="0" smtClean="0"/>
              <a:t>133</a:t>
            </a:r>
            <a:r>
              <a:rPr lang="en-GB" sz="1800" dirty="0" smtClean="0"/>
              <a:t>Cs radiation</a:t>
            </a:r>
            <a:endParaRPr lang="en-GB" sz="1800" dirty="0"/>
          </a:p>
        </p:txBody>
      </p:sp>
      <p:sp>
        <p:nvSpPr>
          <p:cNvPr id="108" name="Rectangle 107"/>
          <p:cNvSpPr/>
          <p:nvPr/>
        </p:nvSpPr>
        <p:spPr bwMode="auto">
          <a:xfrm>
            <a:off x="-56779" y="-157708"/>
            <a:ext cx="6215118" cy="7173416"/>
          </a:xfrm>
          <a:prstGeom prst="rect">
            <a:avLst/>
          </a:prstGeom>
          <a:solidFill>
            <a:schemeClr val="tx1">
              <a:lumMod val="60000"/>
              <a:lumOff val="40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5121" y="6279301"/>
            <a:ext cx="3161455" cy="461665"/>
          </a:xfrm>
          <a:prstGeom prst="rect">
            <a:avLst/>
          </a:prstGeom>
          <a:solidFill>
            <a:srgbClr val="FFCC66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Metre Re-defined</a:t>
            </a:r>
            <a:endParaRPr lang="en-GB" sz="1800" b="1" i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10117" y="0"/>
            <a:ext cx="9143999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Redefining the metre in 1983</a:t>
            </a:r>
            <a:endParaRPr lang="en-GB" sz="3200" b="1" dirty="0">
              <a:solidFill>
                <a:schemeClr val="bg1">
                  <a:lumMod val="75000"/>
                </a:schemeClr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279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50091 -2.22222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62695 -0.3953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41" y="-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39" grpId="0" animBg="1"/>
      <p:bldP spid="133" grpId="0" animBg="1"/>
      <p:bldP spid="133" grpId="1" animBg="1"/>
      <p:bldP spid="123" grpId="0" animBg="1"/>
      <p:bldP spid="119" grpId="0" animBg="1"/>
      <p:bldP spid="122" grpId="0" animBg="1"/>
      <p:bldP spid="128" grpId="0" animBg="1"/>
      <p:bldP spid="129" grpId="0" animBg="1"/>
      <p:bldP spid="130" grpId="0" animBg="1"/>
      <p:bldP spid="135" grpId="0" animBg="1"/>
      <p:bldP spid="108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SI Base Units and Natural Constants 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4417009" y="3010567"/>
            <a:ext cx="3240360" cy="72008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78553" y="263541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measure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07593" y="263541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</a:rPr>
              <a:t>realise</a:t>
            </a:r>
            <a:endParaRPr lang="en-GB" sz="2400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95549" y="905778"/>
            <a:ext cx="24561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Unit </a:t>
            </a:r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Definitions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i</a:t>
            </a:r>
            <a:r>
              <a:rPr lang="en-GB" sz="24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n terms of</a:t>
            </a:r>
            <a:endParaRPr lang="en-GB" sz="2400" dirty="0">
              <a:solidFill>
                <a:srgbClr val="FF000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51402" y="1714795"/>
            <a:ext cx="3744416" cy="3311624"/>
            <a:chOff x="651402" y="1714795"/>
            <a:chExt cx="3744416" cy="3311624"/>
          </a:xfrm>
        </p:grpSpPr>
        <p:sp>
          <p:nvSpPr>
            <p:cNvPr id="2" name="Rounded Rectangle 1"/>
            <p:cNvSpPr/>
            <p:nvPr/>
          </p:nvSpPr>
          <p:spPr bwMode="auto">
            <a:xfrm>
              <a:off x="651402" y="1714795"/>
              <a:ext cx="3744416" cy="3311624"/>
            </a:xfrm>
            <a:prstGeom prst="roundRect">
              <a:avLst/>
            </a:prstGeom>
            <a:solidFill>
              <a:srgbClr val="FFCDCD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400" b="1" dirty="0">
                  <a:latin typeface="Arial" pitchFamily="34" charset="0"/>
                  <a:ea typeface="ヒラギノ角ゴ Pro W3" pitchFamily="28" charset="-128"/>
                </a:rPr>
                <a:t>Unit Definitions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48325" y="2425877"/>
              <a:ext cx="598363" cy="1997308"/>
              <a:chOff x="5587296" y="1350286"/>
              <a:chExt cx="598363" cy="1793940"/>
            </a:xfrm>
            <a:solidFill>
              <a:schemeClr val="bg1">
                <a:lumMod val="50000"/>
              </a:schemeClr>
            </a:solidFill>
          </p:grpSpPr>
          <p:sp>
            <p:nvSpPr>
              <p:cNvPr id="12" name="Rounded Rectangle 11"/>
              <p:cNvSpPr/>
              <p:nvPr/>
            </p:nvSpPr>
            <p:spPr bwMode="auto">
              <a:xfrm>
                <a:off x="5746552" y="1689879"/>
                <a:ext cx="288033" cy="672910"/>
              </a:xfrm>
              <a:prstGeom prst="roundRect">
                <a:avLst/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 bwMode="auto">
              <a:xfrm>
                <a:off x="5746353" y="1350286"/>
                <a:ext cx="280248" cy="280248"/>
              </a:xfrm>
              <a:prstGeom prst="ellipse">
                <a:avLst/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 bwMode="auto">
              <a:xfrm>
                <a:off x="5587297" y="1745817"/>
                <a:ext cx="79792" cy="702795"/>
              </a:xfrm>
              <a:prstGeom prst="roundRect">
                <a:avLst>
                  <a:gd name="adj" fmla="val 50000"/>
                </a:avLst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 bwMode="auto">
              <a:xfrm>
                <a:off x="6105867" y="1738634"/>
                <a:ext cx="79792" cy="702795"/>
              </a:xfrm>
              <a:prstGeom prst="roundRect">
                <a:avLst>
                  <a:gd name="adj" fmla="val 50000"/>
                </a:avLst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 bwMode="auto">
              <a:xfrm>
                <a:off x="5762265" y="1714716"/>
                <a:ext cx="83199" cy="1429509"/>
              </a:xfrm>
              <a:prstGeom prst="roundRect">
                <a:avLst>
                  <a:gd name="adj" fmla="val 50000"/>
                </a:avLst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 bwMode="auto">
              <a:xfrm>
                <a:off x="5940212" y="1714719"/>
                <a:ext cx="77081" cy="1429507"/>
              </a:xfrm>
              <a:prstGeom prst="roundRect">
                <a:avLst>
                  <a:gd name="adj" fmla="val 50000"/>
                </a:avLst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 bwMode="auto">
              <a:xfrm>
                <a:off x="5587296" y="1642708"/>
                <a:ext cx="598363" cy="166179"/>
              </a:xfrm>
              <a:prstGeom prst="roundRect">
                <a:avLst/>
              </a:prstGeom>
              <a:grp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610" y="2290607"/>
              <a:ext cx="2160000" cy="2160000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678560" y="1714795"/>
            <a:ext cx="3736567" cy="3313779"/>
            <a:chOff x="7678560" y="1714795"/>
            <a:chExt cx="3736567" cy="3313779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7678560" y="1714795"/>
              <a:ext cx="3736567" cy="331377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Natural Constants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6843" y="2291684"/>
              <a:ext cx="2160000" cy="216000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 bwMode="auto">
          <a:xfrm>
            <a:off x="8220114" y="2115153"/>
            <a:ext cx="266429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4531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0092 C 0.07552 -0.12894 0.18021 -0.31644 0.27591 -0.31667 C 0.37149 -0.3169 0.52461 -0.05394 0.57435 -0.00093 L 0.57435 -0.0007 " pathEditMode="relative" rAng="0" ptsTypes="AAAA">
                                      <p:cBhvr>
                                        <p:cTn id="1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-15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186 C -0.08385 0.17824 -0.19101 0.3824 -0.28659 0.3831 C -0.38268 0.3831 -0.50065 0.16527 -0.57617 0.00069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8" grpId="0"/>
      <p:bldP spid="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020670" y="4326843"/>
            <a:ext cx="8197272" cy="902357"/>
          </a:xfrm>
          <a:prstGeom prst="rect">
            <a:avLst/>
          </a:prstGeom>
          <a:solidFill>
            <a:srgbClr val="FFFFB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sz="12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The aim of all this ‘measuring’ was to ensure that:</a:t>
            </a:r>
          </a:p>
          <a:p>
            <a:r>
              <a:rPr lang="en-GB" sz="12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 size of the units defined by the new definitions </a:t>
            </a:r>
          </a:p>
          <a:p>
            <a:r>
              <a:rPr lang="en-GB" sz="12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were indistinguishable from </a:t>
            </a:r>
          </a:p>
          <a:p>
            <a:r>
              <a:rPr lang="en-GB" sz="12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the </a:t>
            </a:r>
            <a:r>
              <a:rPr lang="en-GB" sz="1200" b="1" dirty="0">
                <a:solidFill>
                  <a:srgbClr val="FF0000"/>
                </a:solidFill>
                <a:latin typeface="Verdana" panose="020B0604030504040204" pitchFamily="34" charset="0"/>
              </a:rPr>
              <a:t>size of the unit defined by the </a:t>
            </a:r>
            <a:r>
              <a:rPr lang="en-GB" sz="12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previous definitions</a:t>
            </a:r>
            <a:endParaRPr lang="en-GB" sz="1200" b="1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40619"/>
            <a:ext cx="9432926" cy="5153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>
                <a:solidFill>
                  <a:srgbClr val="FF0000"/>
                </a:solidFill>
                <a:ea typeface="Arial Unicode MS" panose="020B0604020202020204" pitchFamily="34" charset="-128"/>
              </a:rPr>
              <a:t>SI. The International System of Units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750" y="656978"/>
            <a:ext cx="726916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Administered from </a:t>
            </a:r>
            <a:r>
              <a:rPr lang="en-GB" sz="2400" b="1" dirty="0" smtClean="0"/>
              <a:t>BIPM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sz="2400" i="1" dirty="0" smtClean="0"/>
              <a:t>International </a:t>
            </a:r>
            <a:r>
              <a:rPr lang="en-GB" sz="2400" b="1" i="1" dirty="0"/>
              <a:t>Bureau</a:t>
            </a:r>
            <a:r>
              <a:rPr lang="en-GB" sz="2400" i="1" dirty="0"/>
              <a:t> of Weights &amp; Measures</a:t>
            </a:r>
          </a:p>
          <a:p>
            <a:endParaRPr lang="en-GB" sz="2400" dirty="0"/>
          </a:p>
          <a:p>
            <a:r>
              <a:rPr lang="en-GB" sz="2400" dirty="0" smtClean="0"/>
              <a:t>Run by the </a:t>
            </a:r>
            <a:r>
              <a:rPr lang="en-GB" sz="2400" b="1" dirty="0" smtClean="0"/>
              <a:t>CIPM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 smtClean="0"/>
              <a:t>International </a:t>
            </a:r>
            <a:r>
              <a:rPr lang="en-GB" sz="2400" b="1" i="1" dirty="0" smtClean="0"/>
              <a:t>Committee</a:t>
            </a:r>
            <a:r>
              <a:rPr lang="en-GB" sz="2400" i="1" dirty="0" smtClean="0"/>
              <a:t> for Weights </a:t>
            </a:r>
            <a:r>
              <a:rPr lang="en-GB" sz="2400" i="1" dirty="0"/>
              <a:t>&amp; Measures</a:t>
            </a:r>
          </a:p>
          <a:p>
            <a:endParaRPr lang="en-GB" sz="2400" dirty="0" smtClean="0"/>
          </a:p>
          <a:p>
            <a:r>
              <a:rPr lang="en-GB" sz="2400" dirty="0" smtClean="0"/>
              <a:t>Agenda set by </a:t>
            </a:r>
            <a:r>
              <a:rPr lang="en-GB" sz="2400" dirty="0"/>
              <a:t>the </a:t>
            </a:r>
            <a:r>
              <a:rPr lang="en-GB" sz="2400" b="1" dirty="0" smtClean="0"/>
              <a:t>CGPM</a:t>
            </a:r>
            <a:endParaRPr lang="en-GB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i="1" dirty="0" smtClean="0"/>
              <a:t>General </a:t>
            </a:r>
            <a:r>
              <a:rPr lang="en-GB" sz="2400" b="1" i="1" dirty="0" smtClean="0"/>
              <a:t>Conference</a:t>
            </a:r>
            <a:r>
              <a:rPr lang="en-GB" sz="2400" i="1" dirty="0" smtClean="0"/>
              <a:t> on Weights </a:t>
            </a:r>
            <a:r>
              <a:rPr lang="en-GB" sz="2400" i="1" dirty="0"/>
              <a:t>&amp; Measures</a:t>
            </a:r>
          </a:p>
          <a:p>
            <a:endParaRPr lang="en-GB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  <p:pic>
        <p:nvPicPr>
          <p:cNvPr id="92" name="Picture 4" descr="Le Pavillon de Breteuil - C Chamour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13" y="-25704"/>
            <a:ext cx="4343407" cy="326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/>
          <p:cNvSpPr/>
          <p:nvPr/>
        </p:nvSpPr>
        <p:spPr bwMode="auto">
          <a:xfrm>
            <a:off x="130810" y="5368706"/>
            <a:ext cx="859295" cy="713242"/>
          </a:xfrm>
          <a:prstGeom prst="rect">
            <a:avLst/>
          </a:prstGeom>
          <a:solidFill>
            <a:srgbClr val="FFFFB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dirty="0">
                <a:solidFill>
                  <a:srgbClr val="FF0000"/>
                </a:solidFill>
                <a:latin typeface="Verdana" panose="020B0604030504040204" pitchFamily="34" charset="0"/>
              </a:rPr>
              <a:t>Start</a:t>
            </a:r>
            <a:endParaRPr lang="en-GB" sz="24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54" name="Rectangle 153"/>
          <p:cNvSpPr/>
          <p:nvPr/>
        </p:nvSpPr>
        <p:spPr bwMode="auto">
          <a:xfrm>
            <a:off x="1049982" y="5368706"/>
            <a:ext cx="859295" cy="713242"/>
          </a:xfrm>
          <a:prstGeom prst="rect">
            <a:avLst/>
          </a:prstGeom>
          <a:solidFill>
            <a:srgbClr val="FFFFB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Measure</a:t>
            </a:r>
            <a:endParaRPr lang="en-GB" sz="14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55" name="Rectangle 154"/>
          <p:cNvSpPr/>
          <p:nvPr/>
        </p:nvSpPr>
        <p:spPr bwMode="auto">
          <a:xfrm>
            <a:off x="1969154" y="5368706"/>
            <a:ext cx="859295" cy="713242"/>
          </a:xfrm>
          <a:prstGeom prst="rect">
            <a:avLst/>
          </a:prstGeom>
          <a:solidFill>
            <a:srgbClr val="FFFFB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Measure</a:t>
            </a:r>
            <a:endParaRPr lang="en-GB" sz="14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56" name="Rectangle 155"/>
          <p:cNvSpPr/>
          <p:nvPr/>
        </p:nvSpPr>
        <p:spPr bwMode="auto">
          <a:xfrm>
            <a:off x="2888326" y="5368706"/>
            <a:ext cx="859295" cy="713242"/>
          </a:xfrm>
          <a:prstGeom prst="rect">
            <a:avLst/>
          </a:prstGeom>
          <a:solidFill>
            <a:srgbClr val="FFFFB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Measure</a:t>
            </a:r>
            <a:endParaRPr lang="en-GB" sz="14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57" name="Rectangle 156"/>
          <p:cNvSpPr/>
          <p:nvPr/>
        </p:nvSpPr>
        <p:spPr bwMode="auto">
          <a:xfrm>
            <a:off x="3807498" y="5368706"/>
            <a:ext cx="859295" cy="713242"/>
          </a:xfrm>
          <a:prstGeom prst="rect">
            <a:avLst/>
          </a:prstGeom>
          <a:solidFill>
            <a:srgbClr val="FFFFB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Measure</a:t>
            </a:r>
            <a:endParaRPr lang="en-GB" sz="14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58" name="Rectangle 157"/>
          <p:cNvSpPr/>
          <p:nvPr/>
        </p:nvSpPr>
        <p:spPr bwMode="auto">
          <a:xfrm>
            <a:off x="4726670" y="5368706"/>
            <a:ext cx="859295" cy="713242"/>
          </a:xfrm>
          <a:prstGeom prst="rect">
            <a:avLst/>
          </a:prstGeom>
          <a:solidFill>
            <a:srgbClr val="FFFFB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Measure</a:t>
            </a:r>
            <a:endParaRPr lang="en-GB" sz="14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59" name="Rectangle 158"/>
          <p:cNvSpPr/>
          <p:nvPr/>
        </p:nvSpPr>
        <p:spPr bwMode="auto">
          <a:xfrm>
            <a:off x="5645842" y="5368706"/>
            <a:ext cx="859295" cy="713242"/>
          </a:xfrm>
          <a:prstGeom prst="rect">
            <a:avLst/>
          </a:prstGeom>
          <a:solidFill>
            <a:srgbClr val="FFFFB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Measure</a:t>
            </a:r>
            <a:endParaRPr lang="en-GB" sz="14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60" name="Rectangle 159"/>
          <p:cNvSpPr/>
          <p:nvPr/>
        </p:nvSpPr>
        <p:spPr bwMode="auto">
          <a:xfrm>
            <a:off x="6565014" y="5368706"/>
            <a:ext cx="859295" cy="713242"/>
          </a:xfrm>
          <a:prstGeom prst="rect">
            <a:avLst/>
          </a:prstGeom>
          <a:solidFill>
            <a:srgbClr val="FFFFB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Measure</a:t>
            </a:r>
            <a:endParaRPr lang="en-GB" sz="14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61" name="Rectangle 160"/>
          <p:cNvSpPr/>
          <p:nvPr/>
        </p:nvSpPr>
        <p:spPr bwMode="auto">
          <a:xfrm>
            <a:off x="7472363" y="5368706"/>
            <a:ext cx="859295" cy="713242"/>
          </a:xfrm>
          <a:prstGeom prst="rect">
            <a:avLst/>
          </a:prstGeom>
          <a:solidFill>
            <a:srgbClr val="FFFFB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Measure</a:t>
            </a:r>
            <a:endParaRPr lang="en-GB" sz="14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62" name="Rectangle 161"/>
          <p:cNvSpPr/>
          <p:nvPr/>
        </p:nvSpPr>
        <p:spPr bwMode="auto">
          <a:xfrm>
            <a:off x="8403358" y="5368706"/>
            <a:ext cx="859295" cy="713242"/>
          </a:xfrm>
          <a:prstGeom prst="rect">
            <a:avLst/>
          </a:prstGeom>
          <a:solidFill>
            <a:srgbClr val="FFFFB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2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Measure</a:t>
            </a:r>
            <a:endParaRPr lang="en-GB" sz="14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sp>
        <p:nvSpPr>
          <p:cNvPr id="163" name="Rectangle 162"/>
          <p:cNvSpPr/>
          <p:nvPr/>
        </p:nvSpPr>
        <p:spPr bwMode="auto">
          <a:xfrm>
            <a:off x="9322530" y="5368706"/>
            <a:ext cx="859295" cy="713242"/>
          </a:xfrm>
          <a:prstGeom prst="rect">
            <a:avLst/>
          </a:prstGeom>
          <a:solidFill>
            <a:srgbClr val="FFFFB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400" b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STOP</a:t>
            </a:r>
            <a:r>
              <a:rPr lang="en-GB" sz="12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!</a:t>
            </a:r>
            <a:endParaRPr lang="en-GB" sz="140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grpSp>
        <p:nvGrpSpPr>
          <p:cNvPr id="685068" name="Group 685067"/>
          <p:cNvGrpSpPr/>
          <p:nvPr/>
        </p:nvGrpSpPr>
        <p:grpSpPr>
          <a:xfrm>
            <a:off x="104847" y="6144758"/>
            <a:ext cx="11889873" cy="713242"/>
            <a:chOff x="104847" y="6144758"/>
            <a:chExt cx="11889873" cy="713242"/>
          </a:xfrm>
        </p:grpSpPr>
        <p:sp>
          <p:nvSpPr>
            <p:cNvPr id="121" name="Rectangle 120"/>
            <p:cNvSpPr/>
            <p:nvPr/>
          </p:nvSpPr>
          <p:spPr bwMode="auto">
            <a:xfrm>
              <a:off x="11094720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2019</a:t>
              </a: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10178900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2018</a:t>
              </a: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9263077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2017</a:t>
              </a: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8347254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2016</a:t>
              </a: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7431431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2015</a:t>
              </a:r>
            </a:p>
          </p:txBody>
        </p:sp>
        <p:sp>
          <p:nvSpPr>
            <p:cNvPr id="131" name="Rectangle 130"/>
            <p:cNvSpPr/>
            <p:nvPr/>
          </p:nvSpPr>
          <p:spPr bwMode="auto">
            <a:xfrm>
              <a:off x="6515608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2014</a:t>
              </a:r>
            </a:p>
          </p:txBody>
        </p:sp>
        <p:sp>
          <p:nvSpPr>
            <p:cNvPr id="132" name="Rectangle 131"/>
            <p:cNvSpPr/>
            <p:nvPr/>
          </p:nvSpPr>
          <p:spPr bwMode="auto">
            <a:xfrm>
              <a:off x="5599785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2013</a:t>
              </a: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4683962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2012</a:t>
              </a:r>
            </a:p>
          </p:txBody>
        </p:sp>
        <p:sp>
          <p:nvSpPr>
            <p:cNvPr id="134" name="Rectangle 133"/>
            <p:cNvSpPr/>
            <p:nvPr/>
          </p:nvSpPr>
          <p:spPr bwMode="auto">
            <a:xfrm>
              <a:off x="3768139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2400" dirty="0" smtClean="0">
                  <a:solidFill>
                    <a:schemeClr val="bg1"/>
                  </a:solidFill>
                  <a:latin typeface="Arial" pitchFamily="34" charset="0"/>
                  <a:ea typeface="ヒラギノ角ゴ Pro W3" pitchFamily="28" charset="-128"/>
                </a:rPr>
                <a:t>2011</a:t>
              </a:r>
              <a:endPara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35" name="Rectangle 134"/>
            <p:cNvSpPr/>
            <p:nvPr/>
          </p:nvSpPr>
          <p:spPr bwMode="auto">
            <a:xfrm>
              <a:off x="2852316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2010</a:t>
              </a:r>
            </a:p>
          </p:txBody>
        </p:sp>
        <p:sp>
          <p:nvSpPr>
            <p:cNvPr id="136" name="Rectangle 135"/>
            <p:cNvSpPr/>
            <p:nvPr/>
          </p:nvSpPr>
          <p:spPr bwMode="auto">
            <a:xfrm>
              <a:off x="1020670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2008</a:t>
              </a:r>
            </a:p>
          </p:txBody>
        </p:sp>
        <p:sp>
          <p:nvSpPr>
            <p:cNvPr id="137" name="Rectangle 136"/>
            <p:cNvSpPr/>
            <p:nvPr/>
          </p:nvSpPr>
          <p:spPr bwMode="auto">
            <a:xfrm>
              <a:off x="1936493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2009</a:t>
              </a:r>
            </a:p>
          </p:txBody>
        </p:sp>
        <p:sp>
          <p:nvSpPr>
            <p:cNvPr id="138" name="Rectangle 137"/>
            <p:cNvSpPr/>
            <p:nvPr/>
          </p:nvSpPr>
          <p:spPr bwMode="auto">
            <a:xfrm>
              <a:off x="104847" y="6144758"/>
              <a:ext cx="900000" cy="713242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2007</a:t>
              </a:r>
            </a:p>
          </p:txBody>
        </p:sp>
      </p:grpSp>
      <p:pic>
        <p:nvPicPr>
          <p:cNvPr id="685056" name="Picture 6850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9044004" y="3570881"/>
            <a:ext cx="1416345" cy="21768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000">
            <a:off x="9848353" y="3662154"/>
            <a:ext cx="1862977" cy="2176827"/>
          </a:xfrm>
          <a:prstGeom prst="rect">
            <a:avLst/>
          </a:prstGeom>
        </p:spPr>
      </p:pic>
      <p:sp>
        <p:nvSpPr>
          <p:cNvPr id="685062" name="Rectangle 685061"/>
          <p:cNvSpPr/>
          <p:nvPr/>
        </p:nvSpPr>
        <p:spPr bwMode="auto">
          <a:xfrm>
            <a:off x="1209239" y="1876799"/>
            <a:ext cx="9188795" cy="2126128"/>
          </a:xfrm>
          <a:prstGeom prst="rect">
            <a:avLst/>
          </a:prstGeom>
          <a:solidFill>
            <a:srgbClr val="FFFFB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193B7F"/>
                </a:solidFill>
                <a:latin typeface="Verdana" panose="020B0604030504040204" pitchFamily="34" charset="0"/>
              </a:rPr>
              <a:t>Resolution 12: CGPM 2007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193B7F"/>
                </a:solidFill>
                <a:latin typeface="Verdana" panose="020B0604030504040204" pitchFamily="34" charset="0"/>
              </a:rPr>
              <a:t>Recommends laboratories pursue </a:t>
            </a:r>
            <a:r>
              <a:rPr lang="en-GB" sz="2400" dirty="0">
                <a:solidFill>
                  <a:srgbClr val="193B7F"/>
                </a:solidFill>
                <a:latin typeface="Verdana" panose="020B0604030504040204" pitchFamily="34" charset="0"/>
              </a:rPr>
              <a:t>the relevant experiments so that the International Committee can come to a view on whether it may be possible to redefine the kilogram, the ampere, the kelvin, and the mole 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0000">
            <a:off x="10631424" y="3667184"/>
            <a:ext cx="1876453" cy="2204730"/>
          </a:xfrm>
          <a:prstGeom prst="rect">
            <a:avLst/>
          </a:prstGeom>
        </p:spPr>
      </p:pic>
      <p:sp>
        <p:nvSpPr>
          <p:cNvPr id="167" name="Rectangle 166"/>
          <p:cNvSpPr/>
          <p:nvPr/>
        </p:nvSpPr>
        <p:spPr bwMode="auto">
          <a:xfrm>
            <a:off x="1305015" y="1633274"/>
            <a:ext cx="9188795" cy="2126128"/>
          </a:xfrm>
          <a:prstGeom prst="rect">
            <a:avLst/>
          </a:prstGeom>
          <a:solidFill>
            <a:srgbClr val="FFFFB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193B7F"/>
                </a:solidFill>
                <a:latin typeface="Verdana" panose="020B0604030504040204" pitchFamily="34" charset="0"/>
              </a:rPr>
              <a:t>DRAFT Resolution A: CGPM 2018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400" dirty="0" smtClean="0">
                <a:solidFill>
                  <a:srgbClr val="193B7F"/>
                </a:solidFill>
                <a:latin typeface="Verdana" panose="020B0604030504040204" pitchFamily="34" charset="0"/>
              </a:rPr>
              <a:t>Should decide to make the change from 20</a:t>
            </a:r>
            <a:r>
              <a:rPr lang="en-GB" sz="2400" baseline="30000" dirty="0" smtClean="0">
                <a:solidFill>
                  <a:srgbClr val="193B7F"/>
                </a:solidFill>
                <a:latin typeface="Verdana" panose="020B0604030504040204" pitchFamily="34" charset="0"/>
              </a:rPr>
              <a:t>th</a:t>
            </a:r>
            <a:r>
              <a:rPr lang="en-GB" sz="2400" dirty="0" smtClean="0">
                <a:solidFill>
                  <a:srgbClr val="193B7F"/>
                </a:solidFill>
                <a:latin typeface="Verdana" panose="020B0604030504040204" pitchFamily="34" charset="0"/>
              </a:rPr>
              <a:t> May 2019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178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5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85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85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85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2.08333E-7 0.10694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685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47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68505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-4.58333E-6 0.10695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347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51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685062" grpId="0" animBg="1"/>
      <p:bldP spid="685062" grpId="1" animBg="1"/>
      <p:bldP spid="167" grpId="0" animBg="1"/>
      <p:bldP spid="16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A Golden Rule for Experimental Science: Do it quick: Then. Do it 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12192000" cy="932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141291" y="2442496"/>
            <a:ext cx="977924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GB" sz="4800" b="1" dirty="0" smtClean="0">
                <a:solidFill>
                  <a:srgbClr val="FFFF00"/>
                </a:solidFill>
                <a:ea typeface="Arial Unicode MS" panose="020B0604020202020204" pitchFamily="34" charset="-128"/>
              </a:rPr>
              <a:t>It is measurement that makes science scientific. Not Maths.</a:t>
            </a:r>
          </a:p>
        </p:txBody>
      </p:sp>
    </p:spTree>
    <p:extLst>
      <p:ext uri="{BB962C8B-B14F-4D97-AF65-F5344CB8AC3E}">
        <p14:creationId xmlns:p14="http://schemas.microsoft.com/office/powerpoint/2010/main" val="6060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11593288" cy="9153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>
                <a:solidFill>
                  <a:srgbClr val="FF0000"/>
                </a:solidFill>
                <a:ea typeface="Arial Unicode MS" panose="020B0604020202020204" pitchFamily="34" charset="-128"/>
              </a:rPr>
              <a:t>The </a:t>
            </a:r>
            <a:r>
              <a:rPr lang="en-GB" sz="32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SI is the </a:t>
            </a:r>
            <a:r>
              <a:rPr lang="en-GB" sz="3200" b="1" dirty="0">
                <a:solidFill>
                  <a:srgbClr val="FF0000"/>
                </a:solidFill>
                <a:ea typeface="Arial Unicode MS" panose="020B0604020202020204" pitchFamily="34" charset="-128"/>
              </a:rPr>
              <a:t>system of units in </a:t>
            </a:r>
            <a:r>
              <a:rPr lang="en-GB" sz="32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which the following constants have these </a:t>
            </a:r>
            <a:r>
              <a:rPr lang="en-GB" sz="3200" b="1" i="1" u="sng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exact</a:t>
            </a:r>
            <a:r>
              <a:rPr lang="en-GB" sz="3200" b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 </a:t>
            </a:r>
            <a:r>
              <a:rPr lang="en-GB" sz="32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values.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9037489"/>
                  </p:ext>
                </p:extLst>
              </p:nvPr>
            </p:nvGraphicFramePr>
            <p:xfrm>
              <a:off x="335360" y="971083"/>
              <a:ext cx="10657184" cy="5439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4176"/>
                    <a:gridCol w="3744416"/>
                    <a:gridCol w="3888432"/>
                    <a:gridCol w="144016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Symbol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Constant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Numerical Value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Unit</a:t>
                          </a:r>
                          <a:endParaRPr lang="en-GB" dirty="0"/>
                        </a:p>
                      </a:txBody>
                      <a:tcPr/>
                    </a:tc>
                  </a:tr>
                  <a:tr h="64800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GB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𝐶𝑠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the unperturbed ground state hyperfine transition frequency of the caesium 133 atom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9 192 631 770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Hz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4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i="1" dirty="0" smtClean="0"/>
                            <a:t>c</a:t>
                          </a:r>
                          <a:endParaRPr lang="en-GB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the speed of light in vacuum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299 792 458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m s</a:t>
                          </a:r>
                          <a:r>
                            <a:rPr lang="en-GB" baseline="30000" dirty="0" smtClean="0"/>
                            <a:t>-1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4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i="1" dirty="0" smtClean="0"/>
                            <a:t>h</a:t>
                          </a:r>
                          <a:endParaRPr lang="en-GB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the Planck constant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6.626 070 15 × 10</a:t>
                          </a:r>
                          <a:r>
                            <a:rPr lang="en-GB" baseline="30000" dirty="0" smtClean="0"/>
                            <a:t>−34 </a:t>
                          </a:r>
                          <a:endParaRPr lang="en-GB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J s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4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i="1" dirty="0" smtClean="0"/>
                            <a:t>e</a:t>
                          </a:r>
                          <a:endParaRPr lang="en-GB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the elementary charge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1.602 176 634 × 10</a:t>
                          </a:r>
                          <a:r>
                            <a:rPr lang="en-GB" baseline="30000" dirty="0" smtClean="0"/>
                            <a:t>−19</a:t>
                          </a:r>
                          <a:endParaRPr lang="en-GB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C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4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i="1" dirty="0" smtClean="0"/>
                            <a:t>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the Boltzmann constant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1.380 649 × 10</a:t>
                          </a:r>
                          <a:r>
                            <a:rPr lang="en-GB" baseline="30000" dirty="0" smtClean="0"/>
                            <a:t>−23</a:t>
                          </a:r>
                          <a:endParaRPr lang="en-GB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smtClean="0"/>
                            <a:t>J/K</a:t>
                          </a:r>
                        </a:p>
                      </a:txBody>
                      <a:tcPr anchor="ctr"/>
                    </a:tc>
                  </a:tr>
                  <a:tr h="64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i="1" dirty="0" smtClean="0"/>
                            <a:t>N</a:t>
                          </a:r>
                          <a:r>
                            <a:rPr lang="en-GB" i="0" baseline="-25000" dirty="0" smtClean="0"/>
                            <a:t>A</a:t>
                          </a:r>
                          <a:endParaRPr lang="en-GB" i="0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the Avogadro constant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6.022 140 76 × 10</a:t>
                          </a:r>
                          <a:r>
                            <a:rPr lang="en-GB" baseline="30000" dirty="0" smtClean="0"/>
                            <a:t>23</a:t>
                          </a:r>
                          <a:r>
                            <a:rPr lang="en-GB" dirty="0" smtClean="0"/>
                            <a:t>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mol</a:t>
                          </a:r>
                          <a:r>
                            <a:rPr lang="en-GB" baseline="30000" dirty="0" smtClean="0"/>
                            <a:t>-1</a:t>
                          </a:r>
                          <a:endParaRPr lang="en-GB" baseline="30000" dirty="0"/>
                        </a:p>
                      </a:txBody>
                      <a:tcPr anchor="ctr"/>
                    </a:tc>
                  </a:tr>
                  <a:tr h="64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i="1" dirty="0" err="1" smtClean="0"/>
                            <a:t>K</a:t>
                          </a:r>
                          <a:r>
                            <a:rPr lang="en-GB" i="0" baseline="-25000" dirty="0" err="1" smtClean="0"/>
                            <a:t>cd</a:t>
                          </a:r>
                          <a:endParaRPr lang="en-GB" i="0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smtClean="0"/>
                            <a:t>the luminous efficacy of monochromatic radiation of frequency 540 × 10</a:t>
                          </a:r>
                          <a:r>
                            <a:rPr lang="en-GB" baseline="30000" dirty="0" smtClean="0"/>
                            <a:t>12</a:t>
                          </a:r>
                          <a:r>
                            <a:rPr lang="en-GB" dirty="0" smtClean="0"/>
                            <a:t> hertz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683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lm/W.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9037489"/>
                  </p:ext>
                </p:extLst>
              </p:nvPr>
            </p:nvGraphicFramePr>
            <p:xfrm>
              <a:off x="335360" y="971083"/>
              <a:ext cx="10657184" cy="54396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4176"/>
                    <a:gridCol w="3744416"/>
                    <a:gridCol w="3888432"/>
                    <a:gridCol w="144016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Symbol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Constant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Numerical Value</a:t>
                          </a:r>
                          <a:endParaRPr lang="en-GB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Unit</a:t>
                          </a:r>
                          <a:endParaRPr lang="en-GB" dirty="0"/>
                        </a:p>
                      </a:txBody>
                      <a:tcPr/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769" t="-44000" r="-574231" b="-46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the unperturbed ground state hyperfine transition frequency of the caesium 133 atom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9 192 631 770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Hz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4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i="1" dirty="0" smtClean="0"/>
                            <a:t>c</a:t>
                          </a:r>
                          <a:endParaRPr lang="en-GB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the speed of light in vacuum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299 792 458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m s</a:t>
                          </a:r>
                          <a:r>
                            <a:rPr lang="en-GB" baseline="30000" dirty="0" smtClean="0"/>
                            <a:t>-1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4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i="1" dirty="0" smtClean="0"/>
                            <a:t>h</a:t>
                          </a:r>
                          <a:endParaRPr lang="en-GB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the Planck constant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6.626 070 15 × 10</a:t>
                          </a:r>
                          <a:r>
                            <a:rPr lang="en-GB" baseline="30000" dirty="0" smtClean="0"/>
                            <a:t>−34 </a:t>
                          </a:r>
                          <a:endParaRPr lang="en-GB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J s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4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i="1" dirty="0" smtClean="0"/>
                            <a:t>e</a:t>
                          </a:r>
                          <a:endParaRPr lang="en-GB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the elementary charge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1.602 176 634 × 10</a:t>
                          </a:r>
                          <a:r>
                            <a:rPr lang="en-GB" baseline="30000" dirty="0" smtClean="0"/>
                            <a:t>−19</a:t>
                          </a:r>
                          <a:endParaRPr lang="en-GB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C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  <a:tr h="64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i="1" dirty="0" smtClean="0"/>
                            <a:t>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the Boltzmann constant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1.380 649 × 10</a:t>
                          </a:r>
                          <a:r>
                            <a:rPr lang="en-GB" baseline="30000" dirty="0" smtClean="0"/>
                            <a:t>−23</a:t>
                          </a:r>
                          <a:endParaRPr lang="en-GB" baseline="30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smtClean="0"/>
                            <a:t>J/K</a:t>
                          </a:r>
                        </a:p>
                      </a:txBody>
                      <a:tcPr anchor="ctr"/>
                    </a:tc>
                  </a:tr>
                  <a:tr h="648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i="1" dirty="0" smtClean="0"/>
                            <a:t>N</a:t>
                          </a:r>
                          <a:r>
                            <a:rPr lang="en-GB" i="0" baseline="-25000" dirty="0" smtClean="0"/>
                            <a:t>A</a:t>
                          </a:r>
                          <a:endParaRPr lang="en-GB" i="0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the Avogadro constant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6.022 140 76 × 10</a:t>
                          </a:r>
                          <a:r>
                            <a:rPr lang="en-GB" baseline="30000" dirty="0" smtClean="0"/>
                            <a:t>23</a:t>
                          </a:r>
                          <a:r>
                            <a:rPr lang="en-GB" dirty="0" smtClean="0"/>
                            <a:t> 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mol</a:t>
                          </a:r>
                          <a:r>
                            <a:rPr lang="en-GB" baseline="30000" dirty="0" smtClean="0"/>
                            <a:t>-1</a:t>
                          </a:r>
                          <a:endParaRPr lang="en-GB" baseline="30000" dirty="0"/>
                        </a:p>
                      </a:txBody>
                      <a:tcPr anchor="ctr"/>
                    </a:tc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i="1" dirty="0" err="1" smtClean="0"/>
                            <a:t>K</a:t>
                          </a:r>
                          <a:r>
                            <a:rPr lang="en-GB" i="0" baseline="-25000" dirty="0" err="1" smtClean="0"/>
                            <a:t>cd</a:t>
                          </a:r>
                          <a:endParaRPr lang="en-GB" i="0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dirty="0" smtClean="0"/>
                            <a:t>the luminous efficacy of monochromatic radiation of frequency 540 × 10</a:t>
                          </a:r>
                          <a:r>
                            <a:rPr lang="en-GB" baseline="30000" dirty="0" smtClean="0"/>
                            <a:t>12</a:t>
                          </a:r>
                          <a:r>
                            <a:rPr lang="en-GB" dirty="0" smtClean="0"/>
                            <a:t> hertz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683</a:t>
                          </a:r>
                          <a:endParaRPr lang="en-GB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 smtClean="0"/>
                            <a:t>lm/W.</a:t>
                          </a:r>
                          <a:endParaRPr lang="en-GB" dirty="0"/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491" y="176101"/>
            <a:ext cx="1548509" cy="154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01" y="155805"/>
            <a:ext cx="1792859" cy="1792859"/>
          </a:xfrm>
          <a:prstGeom prst="rect">
            <a:avLst/>
          </a:prstGeom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 smtClean="0">
                <a:solidFill>
                  <a:srgbClr val="050505"/>
                </a:solidFill>
                <a:ea typeface="Arial Unicode MS" panose="020B0604020202020204" pitchFamily="34" charset="-128"/>
              </a:rPr>
              <a:t>The previous structure of the SI </a:t>
            </a:r>
            <a:endParaRPr lang="en-GB" sz="3200" b="1" dirty="0">
              <a:solidFill>
                <a:srgbClr val="050505"/>
              </a:solidFill>
              <a:ea typeface="Arial Unicode MS" panose="020B0604020202020204" pitchFamily="34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19336" y="4426680"/>
            <a:ext cx="1562441" cy="7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  <a:tabLst>
                <a:tab pos="0" algn="l"/>
              </a:tabLst>
            </a:pPr>
            <a:r>
              <a:rPr lang="en-GB" sz="2800" b="1" kern="0" dirty="0" smtClean="0">
                <a:solidFill>
                  <a:srgbClr val="0000FF"/>
                </a:solidFill>
              </a:rPr>
              <a:t>Base Units</a:t>
            </a:r>
            <a:endParaRPr lang="en-GB" sz="2800" b="1" kern="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492963" y="4670249"/>
            <a:ext cx="1056640" cy="437151"/>
          </a:xfrm>
          <a:prstGeom prst="rect">
            <a:avLst/>
          </a:prstGeom>
          <a:solidFill>
            <a:srgbClr val="EC662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4975750" y="4670249"/>
            <a:ext cx="1056640" cy="437151"/>
          </a:xfrm>
          <a:prstGeom prst="rect">
            <a:avLst/>
          </a:prstGeom>
          <a:solidFill>
            <a:srgbClr val="F7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7941324" y="4670249"/>
            <a:ext cx="1056640" cy="437151"/>
          </a:xfrm>
          <a:prstGeom prst="rect">
            <a:avLst/>
          </a:prstGeom>
          <a:solidFill>
            <a:srgbClr val="0060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10176" y="4670249"/>
            <a:ext cx="1056640" cy="437151"/>
          </a:xfrm>
          <a:prstGeom prst="rect">
            <a:avLst/>
          </a:prstGeom>
          <a:solidFill>
            <a:srgbClr val="CF112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458537" y="4670249"/>
            <a:ext cx="1056640" cy="437151"/>
          </a:xfrm>
          <a:prstGeom prst="rect">
            <a:avLst/>
          </a:prstGeom>
          <a:solidFill>
            <a:srgbClr val="61A83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A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9424111" y="4670249"/>
            <a:ext cx="1056640" cy="437151"/>
          </a:xfrm>
          <a:prstGeom prst="rect">
            <a:avLst/>
          </a:prstGeom>
          <a:solidFill>
            <a:srgbClr val="AA38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mol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0906899" y="4670249"/>
            <a:ext cx="1056640" cy="437151"/>
          </a:xfrm>
          <a:prstGeom prst="rect">
            <a:avLst/>
          </a:prstGeom>
          <a:solidFill>
            <a:srgbClr val="3F268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cd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220167" y="3579392"/>
            <a:ext cx="1056640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 s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-1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220167" y="2999185"/>
            <a:ext cx="1056640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 s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-2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639358" y="3579392"/>
            <a:ext cx="1056640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 m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-3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-7523" y="2159818"/>
            <a:ext cx="1802346" cy="102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  <a:tabLst>
                <a:tab pos="0" algn="l"/>
              </a:tabLst>
            </a:pPr>
            <a:r>
              <a:rPr lang="en-GB" sz="2800" b="1" kern="0" dirty="0" smtClean="0">
                <a:solidFill>
                  <a:srgbClr val="0000FF"/>
                </a:solidFill>
              </a:rPr>
              <a:t>Derived Units</a:t>
            </a:r>
            <a:endParaRPr lang="en-GB" sz="2800" b="1" kern="0" dirty="0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639359" y="820532"/>
            <a:ext cx="1921506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kg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m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s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–3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A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–1</a:t>
            </a:r>
            <a:endParaRPr kumimoji="0" lang="en-GB" sz="2400" b="0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032390" y="3592110"/>
            <a:ext cx="900195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A s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6920695" y="3592110"/>
            <a:ext cx="195683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coulomb, C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4560862" y="820532"/>
            <a:ext cx="180227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volt,V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2639359" y="2350570"/>
            <a:ext cx="1911476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 m s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-2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550834" y="2350570"/>
            <a:ext cx="181230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newton, N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639359" y="1839512"/>
            <a:ext cx="1911475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 m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2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 s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-2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4550834" y="1839512"/>
            <a:ext cx="181230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joule, J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639359" y="1341573"/>
            <a:ext cx="1921505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kg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m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s</a:t>
            </a:r>
            <a:r>
              <a:rPr lang="en-GB" baseline="30000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–3</a:t>
            </a:r>
            <a:endParaRPr kumimoji="0" lang="en-GB" sz="2400" b="0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560863" y="1341573"/>
            <a:ext cx="180227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watt, W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0" y="4308625"/>
            <a:ext cx="12192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61"/>
          <p:cNvSpPr/>
          <p:nvPr/>
        </p:nvSpPr>
        <p:spPr bwMode="auto">
          <a:xfrm>
            <a:off x="-7523" y="5402147"/>
            <a:ext cx="12404980" cy="147797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Reality</a:t>
            </a:r>
          </a:p>
        </p:txBody>
      </p:sp>
    </p:spTree>
    <p:extLst>
      <p:ext uri="{BB962C8B-B14F-4D97-AF65-F5344CB8AC3E}">
        <p14:creationId xmlns:p14="http://schemas.microsoft.com/office/powerpoint/2010/main" val="7556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7" grpId="0" animBg="1"/>
      <p:bldP spid="29" grpId="0" animBg="1"/>
      <p:bldP spid="30" grpId="0" animBg="1"/>
      <p:bldP spid="31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23" y="5825038"/>
            <a:ext cx="12192000" cy="1455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989050" y="55688"/>
            <a:ext cx="910870" cy="42183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" name="Explosion 2 2"/>
          <p:cNvSpPr/>
          <p:nvPr/>
        </p:nvSpPr>
        <p:spPr bwMode="auto">
          <a:xfrm>
            <a:off x="-273297" y="-872917"/>
            <a:ext cx="3766260" cy="2241064"/>
          </a:xfrm>
          <a:prstGeom prst="irregularSeal2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 smtClean="0">
                <a:solidFill>
                  <a:srgbClr val="050505"/>
                </a:solidFill>
                <a:ea typeface="Arial Unicode MS" panose="020B0604020202020204" pitchFamily="34" charset="-128"/>
              </a:rPr>
              <a:t>The new structure of the SI </a:t>
            </a:r>
            <a:endParaRPr lang="en-GB" sz="3200" b="1" dirty="0">
              <a:solidFill>
                <a:srgbClr val="050505"/>
              </a:solidFill>
              <a:ea typeface="Arial Unicode MS" panose="020B0604020202020204" pitchFamily="34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19336" y="4426680"/>
            <a:ext cx="1562441" cy="7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  <a:tabLst>
                <a:tab pos="0" algn="l"/>
              </a:tabLst>
            </a:pPr>
            <a:r>
              <a:rPr lang="en-GB" sz="2800" b="1" kern="0" dirty="0" smtClean="0">
                <a:solidFill>
                  <a:srgbClr val="0000FF"/>
                </a:solidFill>
              </a:rPr>
              <a:t>Base Units</a:t>
            </a:r>
            <a:endParaRPr lang="en-GB" sz="2800" b="1" kern="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492963" y="4670249"/>
            <a:ext cx="1056640" cy="437151"/>
          </a:xfrm>
          <a:prstGeom prst="rect">
            <a:avLst/>
          </a:prstGeom>
          <a:solidFill>
            <a:srgbClr val="EC662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4975750" y="4670249"/>
            <a:ext cx="1056640" cy="437151"/>
          </a:xfrm>
          <a:prstGeom prst="rect">
            <a:avLst/>
          </a:prstGeom>
          <a:solidFill>
            <a:srgbClr val="F7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7941324" y="4670249"/>
            <a:ext cx="1056640" cy="437151"/>
          </a:xfrm>
          <a:prstGeom prst="rect">
            <a:avLst/>
          </a:prstGeom>
          <a:solidFill>
            <a:srgbClr val="0060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10176" y="4670249"/>
            <a:ext cx="1056640" cy="437151"/>
          </a:xfrm>
          <a:prstGeom prst="rect">
            <a:avLst/>
          </a:prstGeom>
          <a:solidFill>
            <a:srgbClr val="CF112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458537" y="4670249"/>
            <a:ext cx="1056640" cy="437151"/>
          </a:xfrm>
          <a:prstGeom prst="rect">
            <a:avLst/>
          </a:prstGeom>
          <a:solidFill>
            <a:srgbClr val="61A83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A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9424111" y="4670249"/>
            <a:ext cx="1056640" cy="437151"/>
          </a:xfrm>
          <a:prstGeom prst="rect">
            <a:avLst/>
          </a:prstGeom>
          <a:solidFill>
            <a:srgbClr val="AA38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mol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0906899" y="4670249"/>
            <a:ext cx="1056640" cy="437151"/>
          </a:xfrm>
          <a:prstGeom prst="rect">
            <a:avLst/>
          </a:prstGeom>
          <a:solidFill>
            <a:srgbClr val="3F268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cd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220167" y="3579392"/>
            <a:ext cx="1056640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 s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-1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220167" y="2999185"/>
            <a:ext cx="1056640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 s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-2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639358" y="3579392"/>
            <a:ext cx="1056640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 m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-3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-7523" y="2159818"/>
            <a:ext cx="1802346" cy="102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  <a:tabLst>
                <a:tab pos="0" algn="l"/>
              </a:tabLst>
            </a:pPr>
            <a:r>
              <a:rPr lang="en-GB" sz="2800" b="1" kern="0" dirty="0" smtClean="0">
                <a:solidFill>
                  <a:srgbClr val="0000FF"/>
                </a:solidFill>
              </a:rPr>
              <a:t>Derived Units</a:t>
            </a:r>
            <a:endParaRPr lang="en-GB" sz="2800" b="1" kern="0" dirty="0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639359" y="820532"/>
            <a:ext cx="1921506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kg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m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s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–3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A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–1</a:t>
            </a:r>
            <a:endParaRPr kumimoji="0" lang="en-GB" sz="2400" b="0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560862" y="820532"/>
            <a:ext cx="180227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volt,V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2639359" y="2350570"/>
            <a:ext cx="1911476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 m s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-2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550834" y="2350570"/>
            <a:ext cx="181230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newton, N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639359" y="1839512"/>
            <a:ext cx="1911475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 m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2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 s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-2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4550834" y="1839512"/>
            <a:ext cx="181230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joule, J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639359" y="1341573"/>
            <a:ext cx="1921505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kg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m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s</a:t>
            </a:r>
            <a:r>
              <a:rPr lang="en-GB" baseline="30000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–3</a:t>
            </a:r>
            <a:endParaRPr kumimoji="0" lang="en-GB" sz="2400" b="0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560863" y="1341573"/>
            <a:ext cx="180227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watt, W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0" y="4308625"/>
            <a:ext cx="12192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-185172" y="5837018"/>
            <a:ext cx="2446534" cy="59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  <a:tabLst>
                <a:tab pos="0" algn="l"/>
              </a:tabLst>
            </a:pPr>
            <a:r>
              <a:rPr lang="en-GB" sz="2800" b="1" kern="0" dirty="0" smtClean="0">
                <a:solidFill>
                  <a:srgbClr val="0000FF"/>
                </a:solidFill>
              </a:rPr>
              <a:t>Natural Constants</a:t>
            </a:r>
            <a:endParaRPr lang="en-GB" sz="2800" b="1" kern="0" dirty="0">
              <a:solidFill>
                <a:srgbClr val="0000FF"/>
              </a:solidFill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542008" y="6070843"/>
            <a:ext cx="1056640" cy="437151"/>
          </a:xfrm>
          <a:prstGeom prst="rect">
            <a:avLst/>
          </a:prstGeom>
          <a:solidFill>
            <a:srgbClr val="F6B0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 bwMode="auto">
              <a:xfrm>
                <a:off x="5024795" y="6070843"/>
                <a:ext cx="1056640" cy="437151"/>
              </a:xfrm>
              <a:prstGeom prst="rect">
                <a:avLst/>
              </a:prstGeom>
              <a:solidFill>
                <a:srgbClr val="FDD08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50505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50505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a:rPr kumimoji="0" lang="en-GB" sz="2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50505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𝐶𝑠</m:t>
                          </m:r>
                        </m:sub>
                      </m:sSub>
                    </m:oMath>
                  </m:oMathPara>
                </a14:m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rgbClr val="050505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24795" y="6070843"/>
                <a:ext cx="1056640" cy="437151"/>
              </a:xfrm>
              <a:prstGeom prst="rect">
                <a:avLst/>
              </a:prstGeom>
              <a:blipFill rotWithShape="0">
                <a:blip r:embed="rId4"/>
                <a:stretch>
                  <a:fillRect b="-9722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 bwMode="auto">
          <a:xfrm>
            <a:off x="7990369" y="6070843"/>
            <a:ext cx="1056640" cy="437151"/>
          </a:xfrm>
          <a:prstGeom prst="rect">
            <a:avLst/>
          </a:prstGeom>
          <a:solidFill>
            <a:srgbClr val="7DA8D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k</a:t>
            </a:r>
            <a:r>
              <a:rPr kumimoji="0" lang="en-GB" sz="2400" b="0" u="none" strike="noStrike" cap="none" normalizeH="0" baseline="-2500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B</a:t>
            </a:r>
            <a:endParaRPr kumimoji="0" lang="en-GB" sz="2400" b="0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059221" y="6070843"/>
            <a:ext cx="1056640" cy="437151"/>
          </a:xfrm>
          <a:prstGeom prst="rect">
            <a:avLst/>
          </a:prstGeom>
          <a:solidFill>
            <a:srgbClr val="F398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h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6507582" y="6070843"/>
            <a:ext cx="1056640" cy="437151"/>
          </a:xfrm>
          <a:prstGeom prst="rect">
            <a:avLst/>
          </a:prstGeom>
          <a:solidFill>
            <a:srgbClr val="B4D2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e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9473156" y="6070843"/>
            <a:ext cx="1056640" cy="437151"/>
          </a:xfrm>
          <a:prstGeom prst="rect">
            <a:avLst/>
          </a:prstGeom>
          <a:solidFill>
            <a:srgbClr val="DE9A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N</a:t>
            </a:r>
            <a:r>
              <a:rPr kumimoji="0" lang="en-GB" sz="2400" b="0" i="0" u="none" strike="noStrike" cap="none" normalizeH="0" baseline="-2500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A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10955944" y="6070843"/>
            <a:ext cx="1056640" cy="437151"/>
          </a:xfrm>
          <a:prstGeom prst="rect">
            <a:avLst/>
          </a:prstGeom>
          <a:solidFill>
            <a:srgbClr val="DE9A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i="1" dirty="0" err="1">
                <a:solidFill>
                  <a:srgbClr val="050505"/>
                </a:solidFill>
                <a:latin typeface="Arial" pitchFamily="34" charset="0"/>
                <a:ea typeface="ヒラギノ角ゴ Pro W3" pitchFamily="28" charset="-128"/>
              </a:rPr>
              <a:t>K</a:t>
            </a:r>
            <a:r>
              <a:rPr kumimoji="0" lang="en-GB" sz="2400" b="0" i="0" u="none" strike="noStrike" cap="none" normalizeH="0" baseline="-2500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cd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 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01" y="155805"/>
            <a:ext cx="1792859" cy="1792859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 bwMode="auto">
          <a:xfrm>
            <a:off x="-7523" y="5402147"/>
            <a:ext cx="12404980" cy="1477971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Reality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01" y="155805"/>
            <a:ext cx="1792859" cy="17928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 bwMode="auto">
              <a:xfrm>
                <a:off x="6355694" y="820532"/>
                <a:ext cx="1208529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h</m:t>
                      </m:r>
                      <m:r>
                        <a:rPr lang="en-GB" sz="1800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 </m:t>
                      </m:r>
                      <m:sSup>
                        <m:sSupPr>
                          <m:ctrlP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pPr>
                        <m:e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𝑒</m:t>
                          </m:r>
                        </m:e>
                        <m:sup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−1</m:t>
                          </m:r>
                        </m:sup>
                      </m:sSup>
                      <m:sSubSup>
                        <m:sSubSupPr>
                          <m:ctrlP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/>
                      </m:sSubSup>
                    </m:oMath>
                  </m:oMathPara>
                </a14:m>
                <a:endParaRPr lang="en-GB" sz="1800" i="1" dirty="0">
                  <a:solidFill>
                    <a:schemeClr val="bg1"/>
                  </a:solidFill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5694" y="820532"/>
                <a:ext cx="1208529" cy="43715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 bwMode="auto">
              <a:xfrm>
                <a:off x="6355694" y="1841987"/>
                <a:ext cx="1208529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h</m:t>
                      </m:r>
                      <m:sSub>
                        <m:sSub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</m:sSub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5694" y="1841987"/>
                <a:ext cx="1208529" cy="43715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 bwMode="auto">
              <a:xfrm>
                <a:off x="6355695" y="1341573"/>
                <a:ext cx="1208528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h</m:t>
                      </m:r>
                      <m:sSubSup>
                        <m:sSub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5695" y="1341573"/>
                <a:ext cx="1208528" cy="43715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 bwMode="auto">
              <a:xfrm>
                <a:off x="6355695" y="2347919"/>
                <a:ext cx="1208528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h</m:t>
                      </m:r>
                      <m:sSubSup>
                        <m:sSubSupPr>
                          <m:ctrlP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2</m:t>
                          </m:r>
                        </m:sup>
                      </m:sSubSup>
                      <m:r>
                        <a:rPr lang="en-GB" sz="18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 </m:t>
                      </m:r>
                      <m:sSup>
                        <m:sSupPr>
                          <m:ctrlP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pPr>
                        <m:e>
                          <m: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𝑐</m:t>
                          </m:r>
                        </m:e>
                        <m:sup>
                          <m: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55695" y="2347919"/>
                <a:ext cx="1208528" cy="43715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 bwMode="auto">
              <a:xfrm>
                <a:off x="8802695" y="3592110"/>
                <a:ext cx="1201083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𝑒</m:t>
                      </m:r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02695" y="3592110"/>
                <a:ext cx="1201083" cy="43715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/>
          <p:cNvSpPr/>
          <p:nvPr/>
        </p:nvSpPr>
        <p:spPr bwMode="auto">
          <a:xfrm>
            <a:off x="6032390" y="3592110"/>
            <a:ext cx="900195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A s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6920695" y="3592110"/>
            <a:ext cx="195683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coulomb, 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 bwMode="auto">
              <a:xfrm>
                <a:off x="4981212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1212" y="5106534"/>
                <a:ext cx="1051177" cy="43715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 bwMode="auto">
              <a:xfrm>
                <a:off x="3492963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𝑐</m:t>
                          </m:r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 </m:t>
                          </m:r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2963" y="5106534"/>
                <a:ext cx="1051177" cy="437151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 bwMode="auto">
              <a:xfrm>
                <a:off x="2010176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h</m:t>
                          </m:r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 </m:t>
                          </m:r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/>
                      </m:sSubSup>
                      <m:sSup>
                        <m:s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𝑐</m:t>
                          </m:r>
                        </m:e>
                        <m:sup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0176" y="5106534"/>
                <a:ext cx="1051177" cy="437151"/>
              </a:xfrm>
              <a:prstGeom prst="rect">
                <a:avLst/>
              </a:prstGeom>
              <a:blipFill rotWithShape="0">
                <a:blip r:embed="rId15"/>
                <a:stretch>
                  <a:fillRect l="-58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 bwMode="auto">
              <a:xfrm>
                <a:off x="6458537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𝑒</m:t>
                          </m:r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 </m:t>
                          </m:r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/>
                      </m:sSubSup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8537" y="5106534"/>
                <a:ext cx="1051177" cy="437151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 bwMode="auto">
              <a:xfrm>
                <a:off x="7953677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h</m:t>
                          </m:r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 </m:t>
                          </m:r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/>
                      </m:sSubSup>
                      <m:sSubSup>
                        <m:sSubSupPr>
                          <m:ctrlP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B</m:t>
                          </m:r>
                        </m:sub>
                        <m:sup>
                          <m: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GB" sz="1800" i="1" dirty="0">
                  <a:solidFill>
                    <a:schemeClr val="bg1"/>
                  </a:solidFill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3677" y="5106534"/>
                <a:ext cx="1051177" cy="437151"/>
              </a:xfrm>
              <a:prstGeom prst="rect">
                <a:avLst/>
              </a:prstGeom>
              <a:blipFill rotWithShape="0">
                <a:blip r:embed="rId17"/>
                <a:stretch>
                  <a:fillRect l="-1744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 bwMode="auto">
              <a:xfrm>
                <a:off x="9431001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Pr>
                        <m:e>
                          <m:r>
                            <a:rPr lang="en-GB" sz="1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en-GB" sz="1800" i="1" dirty="0">
                  <a:solidFill>
                    <a:schemeClr val="bg1"/>
                  </a:solidFill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31001" y="5106534"/>
                <a:ext cx="1051177" cy="437151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 bwMode="auto">
              <a:xfrm>
                <a:off x="10906583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Pr>
                        <m:e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h</m:t>
                          </m:r>
                          <m:sSubSup>
                            <m:sSubSupPr>
                              <m:ctrlPr>
                                <a:rPr lang="en-GB" sz="1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ヒラギノ角ゴ Pro W3" pitchFamily="28" charset="-128"/>
                                </a:rPr>
                              </m:ctrlPr>
                            </m:sSubSupPr>
                            <m:e>
                              <m:r>
                                <a:rPr lang="en-GB" sz="1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ヒラギノ角ゴ Pro W3" pitchFamily="28" charset="-128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80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ヒラギノ角ゴ Pro W3" pitchFamily="28" charset="-128"/>
                                </a:rPr>
                                <m:t>Cs</m:t>
                              </m:r>
                            </m:sub>
                            <m:sup>
                              <m:r>
                                <a:rPr lang="en-GB" sz="1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ヒラギノ角ゴ Pro W3" pitchFamily="28" charset="-128"/>
                                </a:rPr>
                                <m:t>2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GB" sz="1800" i="1" dirty="0">
                              <a:solidFill>
                                <a:schemeClr val="bg1"/>
                              </a:solidFill>
                              <a:latin typeface="Arial" pitchFamily="34" charset="0"/>
                              <a:ea typeface="ヒラギノ角ゴ Pro W3" pitchFamily="28" charset="-128"/>
                            </a:rPr>
                            <m:t> </m:t>
                          </m:r>
                          <m:r>
                            <a:rPr lang="en-GB" sz="1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cd</m:t>
                          </m:r>
                        </m:sub>
                      </m:sSub>
                    </m:oMath>
                  </m:oMathPara>
                </a14:m>
                <a:endParaRPr lang="en-GB" sz="1800" i="1" dirty="0">
                  <a:solidFill>
                    <a:schemeClr val="bg1"/>
                  </a:solidFill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06583" y="5106534"/>
                <a:ext cx="1051177" cy="437151"/>
              </a:xfrm>
              <a:prstGeom prst="rect">
                <a:avLst/>
              </a:prstGeom>
              <a:blipFill rotWithShape="0">
                <a:blip r:embed="rId19"/>
                <a:stretch>
                  <a:fillRect l="-1156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-54179" y="3104966"/>
            <a:ext cx="1802346" cy="102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  <a:tabLst>
                <a:tab pos="0" algn="l"/>
              </a:tabLst>
            </a:pPr>
            <a:r>
              <a:rPr lang="en-GB" sz="2800" b="1" kern="0" dirty="0" smtClean="0">
                <a:solidFill>
                  <a:srgbClr val="0000FF"/>
                </a:solidFill>
              </a:rPr>
              <a:t>Units</a:t>
            </a:r>
            <a:endParaRPr lang="en-GB" sz="2800" b="1" kern="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 bwMode="auto">
              <a:xfrm>
                <a:off x="1434780" y="3576331"/>
                <a:ext cx="1208528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h</m:t>
                          </m:r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 </m:t>
                          </m:r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4</m:t>
                          </m:r>
                        </m:sup>
                      </m:sSubSup>
                      <m:sSup>
                        <m:sSupPr>
                          <m:ctrlP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pPr>
                        <m:e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𝑐</m:t>
                          </m:r>
                        </m:e>
                        <m:sup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4780" y="3576331"/>
                <a:ext cx="1208528" cy="437151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 bwMode="auto">
              <a:xfrm>
                <a:off x="5241607" y="3576330"/>
                <a:ext cx="598323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𝑐</m:t>
                      </m:r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1607" y="3576330"/>
                <a:ext cx="598323" cy="437151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 bwMode="auto">
              <a:xfrm>
                <a:off x="5241607" y="2994672"/>
                <a:ext cx="598323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𝑐</m:t>
                      </m:r>
                      <m:sSub>
                        <m:sSubPr>
                          <m:ctrlP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Pr>
                        <m:e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</m:sSub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1607" y="2994672"/>
                <a:ext cx="598323" cy="437151"/>
              </a:xfrm>
              <a:prstGeom prst="rect">
                <a:avLst/>
              </a:prstGeom>
              <a:blipFill rotWithShape="0">
                <a:blip r:embed="rId22"/>
                <a:stretch>
                  <a:fillRect l="-1020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02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8800000">
                                      <p:cBhvr>
                                        <p:cTn id="2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43200000">
                                      <p:cBhvr>
                                        <p:cTn id="3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0.00248 0.182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3" grpId="1" animBg="1"/>
      <p:bldP spid="9" grpId="0"/>
      <p:bldP spid="31" grpId="0"/>
      <p:bldP spid="58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/>
      <p:bldP spid="76" grpId="0" animBg="1"/>
      <p:bldP spid="77" grpId="0" animBg="1"/>
      <p:bldP spid="7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 bwMode="auto">
          <a:xfrm>
            <a:off x="198794" y="2276873"/>
            <a:ext cx="10183397" cy="3372356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10614151" y="2246878"/>
            <a:ext cx="1368153" cy="3372356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>
                <a:solidFill>
                  <a:srgbClr val="FF0000"/>
                </a:solidFill>
                <a:ea typeface="Arial Unicode MS" panose="020B0604020202020204" pitchFamily="34" charset="-128"/>
              </a:rPr>
              <a:t>Measurement is…</a:t>
            </a:r>
          </a:p>
        </p:txBody>
      </p:sp>
      <p:sp>
        <p:nvSpPr>
          <p:cNvPr id="685061" name="Rectangle 3"/>
          <p:cNvSpPr>
            <a:spLocks noChangeArrowheads="1"/>
          </p:cNvSpPr>
          <p:nvPr/>
        </p:nvSpPr>
        <p:spPr bwMode="auto">
          <a:xfrm>
            <a:off x="3692851" y="1628218"/>
            <a:ext cx="551636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6350" eaLnBrk="1" hangingPunct="1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</a:pPr>
            <a:r>
              <a:rPr lang="en-GB" sz="3200" b="1" i="1" dirty="0">
                <a:solidFill>
                  <a:srgbClr val="0000FF"/>
                </a:solidFill>
                <a:ea typeface="Arial Unicode MS" panose="020B0604020202020204" pitchFamily="34" charset="-128"/>
              </a:rPr>
              <a:t>Quantitative </a:t>
            </a:r>
            <a:r>
              <a:rPr lang="en-GB" sz="3200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Comparison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" name="Can 1"/>
          <p:cNvSpPr/>
          <p:nvPr/>
        </p:nvSpPr>
        <p:spPr bwMode="auto">
          <a:xfrm>
            <a:off x="9292120" y="3269823"/>
            <a:ext cx="504056" cy="2088232"/>
          </a:xfrm>
          <a:prstGeom prst="can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Standard</a:t>
            </a:r>
          </a:p>
        </p:txBody>
      </p:sp>
      <p:sp>
        <p:nvSpPr>
          <p:cNvPr id="7" name="Can 6"/>
          <p:cNvSpPr/>
          <p:nvPr/>
        </p:nvSpPr>
        <p:spPr bwMode="auto">
          <a:xfrm>
            <a:off x="479376" y="2492896"/>
            <a:ext cx="504056" cy="2880320"/>
          </a:xfrm>
          <a:prstGeom prst="can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        Unknown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-4738" y="2564904"/>
            <a:ext cx="170825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Can 8"/>
          <p:cNvSpPr/>
          <p:nvPr/>
        </p:nvSpPr>
        <p:spPr bwMode="auto">
          <a:xfrm>
            <a:off x="7423199" y="3269823"/>
            <a:ext cx="504056" cy="2088232"/>
          </a:xfrm>
          <a:prstGeom prst="can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Grade #1 Copy </a:t>
            </a:r>
            <a:endParaRPr lang="en-GB" sz="2000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0" name="Can 9"/>
          <p:cNvSpPr/>
          <p:nvPr/>
        </p:nvSpPr>
        <p:spPr bwMode="auto">
          <a:xfrm>
            <a:off x="5030852" y="3269823"/>
            <a:ext cx="504056" cy="2088232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dirty="0">
                <a:solidFill>
                  <a:srgbClr val="0000FF"/>
                </a:solidFill>
                <a:ea typeface="Arial Unicode MS" panose="020B0604020202020204" pitchFamily="34" charset="-128"/>
              </a:rPr>
              <a:t>Grade </a:t>
            </a:r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#2 Copy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 </a:t>
            </a:r>
            <a:endParaRPr lang="en-GB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2" name="Can 11"/>
          <p:cNvSpPr/>
          <p:nvPr/>
        </p:nvSpPr>
        <p:spPr bwMode="auto">
          <a:xfrm>
            <a:off x="2713444" y="3269823"/>
            <a:ext cx="504056" cy="2088232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dirty="0">
                <a:solidFill>
                  <a:srgbClr val="0000FF"/>
                </a:solidFill>
                <a:ea typeface="Arial Unicode MS" panose="020B0604020202020204" pitchFamily="34" charset="-128"/>
              </a:rPr>
              <a:t>Grade </a:t>
            </a:r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#3 Copy </a:t>
            </a:r>
            <a:endParaRPr lang="en-GB" sz="2000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70606" y="3772198"/>
            <a:ext cx="1082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Time</a:t>
            </a:r>
          </a:p>
          <a:p>
            <a:pPr algn="ctr"/>
            <a:r>
              <a:rPr lang="en-GB" dirty="0"/>
              <a:t>&amp;</a:t>
            </a:r>
            <a:endParaRPr lang="en-GB" dirty="0" smtClean="0"/>
          </a:p>
          <a:p>
            <a:pPr algn="ctr"/>
            <a:r>
              <a:rPr lang="en-GB" dirty="0" smtClean="0"/>
              <a:t>Distance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623862" y="3655751"/>
            <a:ext cx="1082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More </a:t>
            </a:r>
            <a:br>
              <a:rPr lang="en-GB" dirty="0" smtClean="0"/>
            </a:br>
            <a:r>
              <a:rPr lang="en-GB" dirty="0" smtClean="0"/>
              <a:t>Time</a:t>
            </a:r>
          </a:p>
          <a:p>
            <a:pPr algn="ctr"/>
            <a:r>
              <a:rPr lang="en-GB" dirty="0"/>
              <a:t>&amp;</a:t>
            </a:r>
            <a:endParaRPr lang="en-GB" dirty="0" smtClean="0"/>
          </a:p>
          <a:p>
            <a:pPr algn="ctr"/>
            <a:r>
              <a:rPr lang="en-GB" dirty="0" smtClean="0"/>
              <a:t>Distance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236313" y="3599181"/>
            <a:ext cx="1364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Even More </a:t>
            </a:r>
            <a:br>
              <a:rPr lang="en-GB" dirty="0" smtClean="0"/>
            </a:br>
            <a:r>
              <a:rPr lang="en-GB" dirty="0" smtClean="0"/>
              <a:t>Time</a:t>
            </a:r>
          </a:p>
          <a:p>
            <a:pPr algn="ctr"/>
            <a:r>
              <a:rPr lang="en-GB" dirty="0"/>
              <a:t>&amp;</a:t>
            </a:r>
            <a:endParaRPr lang="en-GB" dirty="0" smtClean="0"/>
          </a:p>
          <a:p>
            <a:pPr algn="ctr"/>
            <a:r>
              <a:rPr lang="en-GB" dirty="0" smtClean="0"/>
              <a:t>Distance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7737482" y="3317398"/>
            <a:ext cx="20698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5030852" y="3370254"/>
            <a:ext cx="278706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2721825" y="3302920"/>
            <a:ext cx="2787062" cy="153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340985" y="3394596"/>
            <a:ext cx="2801576" cy="154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/>
          <p:cNvSpPr/>
          <p:nvPr/>
        </p:nvSpPr>
        <p:spPr>
          <a:xfrm rot="5400000">
            <a:off x="8926976" y="4173257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Definition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2632003" y="2530229"/>
            <a:ext cx="551636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6350" algn="ctr" eaLnBrk="1" hangingPunct="1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</a:pPr>
            <a:r>
              <a:rPr lang="en-GB" sz="3200" b="1" i="1" dirty="0" smtClean="0">
                <a:solidFill>
                  <a:srgbClr val="00B050"/>
                </a:solidFill>
                <a:ea typeface="Arial Unicode MS" panose="020B0604020202020204" pitchFamily="34" charset="-128"/>
              </a:rPr>
              <a:t>Realisation</a:t>
            </a:r>
            <a:endParaRPr lang="en-GB" sz="3200" b="1" dirty="0">
              <a:solidFill>
                <a:srgbClr val="00B050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244" y="2375745"/>
            <a:ext cx="1223436" cy="122343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20" y="2385598"/>
            <a:ext cx="1224000" cy="1224000"/>
          </a:xfrm>
          <a:prstGeom prst="rect">
            <a:avLst/>
          </a:prstGeom>
        </p:spPr>
      </p:pic>
      <p:cxnSp>
        <p:nvCxnSpPr>
          <p:cNvPr id="86" name="Straight Connector 85"/>
          <p:cNvCxnSpPr/>
          <p:nvPr/>
        </p:nvCxnSpPr>
        <p:spPr bwMode="auto">
          <a:xfrm flipH="1">
            <a:off x="340985" y="3394596"/>
            <a:ext cx="2801576" cy="154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7" name="Group 86"/>
          <p:cNvGrpSpPr/>
          <p:nvPr/>
        </p:nvGrpSpPr>
        <p:grpSpPr>
          <a:xfrm flipH="1">
            <a:off x="3967948" y="3156740"/>
            <a:ext cx="89754" cy="336685"/>
            <a:chOff x="9916600" y="1628218"/>
            <a:chExt cx="288095" cy="1080702"/>
          </a:xfrm>
        </p:grpSpPr>
        <p:sp>
          <p:nvSpPr>
            <p:cNvPr id="88" name="Oval 87"/>
            <p:cNvSpPr/>
            <p:nvPr/>
          </p:nvSpPr>
          <p:spPr bwMode="auto">
            <a:xfrm>
              <a:off x="9916600" y="2024522"/>
              <a:ext cx="288095" cy="288095"/>
            </a:xfrm>
            <a:prstGeom prst="ellips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cxnSp>
          <p:nvCxnSpPr>
            <p:cNvPr id="89" name="Straight Connector 88"/>
            <p:cNvCxnSpPr/>
            <p:nvPr/>
          </p:nvCxnSpPr>
          <p:spPr bwMode="auto">
            <a:xfrm>
              <a:off x="10060647" y="1628218"/>
              <a:ext cx="0" cy="108070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Straight Connector 89"/>
            <p:cNvCxnSpPr/>
            <p:nvPr/>
          </p:nvCxnSpPr>
          <p:spPr bwMode="auto">
            <a:xfrm>
              <a:off x="9916600" y="1628218"/>
              <a:ext cx="28809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Straight Connector 90"/>
            <p:cNvCxnSpPr/>
            <p:nvPr/>
          </p:nvCxnSpPr>
          <p:spPr bwMode="auto">
            <a:xfrm>
              <a:off x="9916600" y="2708920"/>
              <a:ext cx="28809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2" name="Group 91"/>
          <p:cNvGrpSpPr/>
          <p:nvPr/>
        </p:nvGrpSpPr>
        <p:grpSpPr>
          <a:xfrm flipH="1">
            <a:off x="6328726" y="3205175"/>
            <a:ext cx="56218" cy="210887"/>
            <a:chOff x="9916600" y="1628218"/>
            <a:chExt cx="288095" cy="1080702"/>
          </a:xfrm>
        </p:grpSpPr>
        <p:sp>
          <p:nvSpPr>
            <p:cNvPr id="93" name="Oval 92"/>
            <p:cNvSpPr/>
            <p:nvPr/>
          </p:nvSpPr>
          <p:spPr bwMode="auto">
            <a:xfrm>
              <a:off x="9916600" y="2024522"/>
              <a:ext cx="288095" cy="288095"/>
            </a:xfrm>
            <a:prstGeom prst="ellips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 bwMode="auto">
            <a:xfrm>
              <a:off x="10060647" y="1628218"/>
              <a:ext cx="0" cy="108070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>
              <a:off x="9916600" y="1628218"/>
              <a:ext cx="28809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9916600" y="2708920"/>
              <a:ext cx="28809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7" name="Group 96"/>
          <p:cNvGrpSpPr/>
          <p:nvPr/>
        </p:nvGrpSpPr>
        <p:grpSpPr>
          <a:xfrm>
            <a:off x="8491468" y="3219335"/>
            <a:ext cx="45719" cy="171503"/>
            <a:chOff x="9916600" y="1628218"/>
            <a:chExt cx="288095" cy="1080702"/>
          </a:xfrm>
        </p:grpSpPr>
        <p:sp>
          <p:nvSpPr>
            <p:cNvPr id="98" name="Oval 97"/>
            <p:cNvSpPr/>
            <p:nvPr/>
          </p:nvSpPr>
          <p:spPr bwMode="auto">
            <a:xfrm>
              <a:off x="9916600" y="2024522"/>
              <a:ext cx="288095" cy="28809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cxnSp>
          <p:nvCxnSpPr>
            <p:cNvPr id="99" name="Straight Connector 98"/>
            <p:cNvCxnSpPr/>
            <p:nvPr/>
          </p:nvCxnSpPr>
          <p:spPr bwMode="auto">
            <a:xfrm>
              <a:off x="10060647" y="1628218"/>
              <a:ext cx="0" cy="10807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9916600" y="1628218"/>
              <a:ext cx="28809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9916600" y="2708920"/>
              <a:ext cx="28809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2" name="Group 101"/>
          <p:cNvGrpSpPr/>
          <p:nvPr/>
        </p:nvGrpSpPr>
        <p:grpSpPr>
          <a:xfrm>
            <a:off x="1774745" y="3010486"/>
            <a:ext cx="184745" cy="693012"/>
            <a:chOff x="9916600" y="1628218"/>
            <a:chExt cx="288095" cy="1080702"/>
          </a:xfrm>
        </p:grpSpPr>
        <p:sp>
          <p:nvSpPr>
            <p:cNvPr id="103" name="Oval 102"/>
            <p:cNvSpPr/>
            <p:nvPr/>
          </p:nvSpPr>
          <p:spPr bwMode="auto">
            <a:xfrm>
              <a:off x="9916600" y="2024522"/>
              <a:ext cx="288095" cy="288095"/>
            </a:xfrm>
            <a:prstGeom prst="ellips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 bwMode="auto">
            <a:xfrm>
              <a:off x="10060647" y="1628218"/>
              <a:ext cx="0" cy="108070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>
              <a:off x="9916600" y="1628218"/>
              <a:ext cx="28809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Straight Connector 105"/>
            <p:cNvCxnSpPr/>
            <p:nvPr/>
          </p:nvCxnSpPr>
          <p:spPr bwMode="auto">
            <a:xfrm>
              <a:off x="9916600" y="2708920"/>
              <a:ext cx="28809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" name="TextBox 3"/>
          <p:cNvSpPr txBox="1"/>
          <p:nvPr/>
        </p:nvSpPr>
        <p:spPr>
          <a:xfrm>
            <a:off x="3712728" y="5831013"/>
            <a:ext cx="2799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00B050"/>
                </a:solidFill>
              </a:rPr>
              <a:t>Expected to</a:t>
            </a:r>
            <a:br>
              <a:rPr lang="en-GB" b="1" i="1" dirty="0" smtClean="0">
                <a:solidFill>
                  <a:srgbClr val="00B050"/>
                </a:solidFill>
              </a:rPr>
            </a:br>
            <a:r>
              <a:rPr lang="en-GB" b="1" i="1" dirty="0" smtClean="0">
                <a:solidFill>
                  <a:srgbClr val="00B050"/>
                </a:solidFill>
              </a:rPr>
              <a:t>improve with time</a:t>
            </a:r>
            <a:endParaRPr lang="en-GB" b="1" i="1" dirty="0">
              <a:solidFill>
                <a:srgbClr val="00B05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154456" y="5852390"/>
            <a:ext cx="29193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0000FF"/>
                </a:solidFill>
              </a:rPr>
              <a:t>Expected to </a:t>
            </a:r>
          </a:p>
          <a:p>
            <a:r>
              <a:rPr lang="en-GB" b="1" i="1" dirty="0" smtClean="0">
                <a:solidFill>
                  <a:srgbClr val="0000FF"/>
                </a:solidFill>
              </a:rPr>
              <a:t>remain unchanged</a:t>
            </a:r>
            <a:endParaRPr lang="en-GB" b="1" i="1" dirty="0">
              <a:solidFill>
                <a:srgbClr val="0000FF"/>
              </a:solidFill>
            </a:endParaRPr>
          </a:p>
        </p:txBody>
      </p:sp>
      <p:cxnSp>
        <p:nvCxnSpPr>
          <p:cNvPr id="8" name="Straight Connector 7"/>
          <p:cNvCxnSpPr>
            <a:stCxn id="4" idx="0"/>
            <a:endCxn id="51" idx="2"/>
          </p:cNvCxnSpPr>
          <p:nvPr/>
        </p:nvCxnSpPr>
        <p:spPr bwMode="auto">
          <a:xfrm flipV="1">
            <a:off x="5112310" y="5649229"/>
            <a:ext cx="178183" cy="18178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45" idx="0"/>
            <a:endCxn id="49" idx="2"/>
          </p:cNvCxnSpPr>
          <p:nvPr/>
        </p:nvCxnSpPr>
        <p:spPr bwMode="auto">
          <a:xfrm flipV="1">
            <a:off x="10614151" y="5619234"/>
            <a:ext cx="684077" cy="23315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0541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4336 3.3333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1414 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9" grpId="0" animBg="1"/>
      <p:bldP spid="5" grpId="0"/>
      <p:bldP spid="5" grpId="1"/>
      <p:bldP spid="52" grpId="0"/>
      <p:bldP spid="4" grpId="0"/>
      <p:bldP spid="4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9145588" cy="579438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0000"/>
                </a:solidFill>
              </a:rPr>
              <a:t>The 2019 c</a:t>
            </a:r>
            <a:r>
              <a:rPr lang="en-GB" b="1" dirty="0" smtClean="0">
                <a:solidFill>
                  <a:srgbClr val="FF0000"/>
                </a:solidFill>
              </a:rPr>
              <a:t>hanges…</a:t>
            </a:r>
            <a:endParaRPr lang="en-GB" dirty="0" smtClean="0">
              <a:solidFill>
                <a:srgbClr val="FF0000"/>
              </a:solidFill>
            </a:endParaRP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191394" y="646178"/>
            <a:ext cx="5871949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Remove uncertainty from unit definitions.</a:t>
            </a:r>
            <a:endParaRPr lang="en-GB" sz="2000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algn="l" eaLnBrk="1" hangingPunct="1"/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Ends the use of defining </a:t>
            </a:r>
            <a:r>
              <a:rPr lang="en-GB" sz="2000" dirty="0" err="1" smtClean="0">
                <a:solidFill>
                  <a:srgbClr val="0000FF"/>
                </a:solidFill>
                <a:ea typeface="Arial Unicode MS" panose="020B0604020202020204" pitchFamily="34" charset="-128"/>
              </a:rPr>
              <a:t>artifacts</a:t>
            </a:r>
            <a:r>
              <a:rPr lang="en-GB" sz="2000" dirty="0">
                <a:solidFill>
                  <a:srgbClr val="0000FF"/>
                </a:solidFill>
                <a:ea typeface="Arial Unicode MS" panose="020B0604020202020204" pitchFamily="34" charset="-128"/>
              </a:rPr>
              <a:t> </a:t>
            </a:r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&amp; materials.</a:t>
            </a:r>
          </a:p>
        </p:txBody>
      </p:sp>
      <p:pic>
        <p:nvPicPr>
          <p:cNvPr id="7" name="Picture 4" descr="Image result for Modern Science 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986" y="4062604"/>
            <a:ext cx="5033194" cy="283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9014180" y="4062604"/>
            <a:ext cx="3271387" cy="29342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?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163152" y="646178"/>
            <a:ext cx="5871949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Blur the distinction between: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base units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derived units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046399" y="3623385"/>
            <a:ext cx="5871949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Provides foundations for future developments</a:t>
            </a:r>
            <a:endParaRPr lang="en-GB" sz="2000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21" y="1397918"/>
            <a:ext cx="3396768" cy="1910682"/>
          </a:xfrm>
          <a:prstGeom prst="rect">
            <a:avLst/>
          </a:prstGeom>
          <a:ln>
            <a:solidFill>
              <a:srgbClr val="05050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3" y="4050225"/>
            <a:ext cx="3989269" cy="281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hy.cam.ac.uk/research/research-groups-images/smf/images/helium-microscope-lab-2008-01-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17" y="4062604"/>
            <a:ext cx="5047863" cy="291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010" y="1433230"/>
            <a:ext cx="3333991" cy="1875370"/>
          </a:xfrm>
          <a:prstGeom prst="rect">
            <a:avLst/>
          </a:prstGeom>
          <a:ln>
            <a:solidFill>
              <a:srgbClr val="05050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45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6" grpId="0" animBg="1"/>
      <p:bldP spid="11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3633209"/>
            <a:ext cx="12887606" cy="1080120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charset="0"/>
              <a:ea typeface="ＭＳ Ｐゴシック" pitchFamily="96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2710725"/>
            <a:ext cx="12887606" cy="1080120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charset="0"/>
              <a:ea typeface="ＭＳ Ｐゴシック" pitchFamily="96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05744" y="865757"/>
            <a:ext cx="9162256" cy="463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00">
                <a:solidFill>
                  <a:srgbClr val="003A6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3A6E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3A6E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A6E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9pPr>
          </a:lstStyle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Introduction 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An Alternative System of Units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The International System of Units: the SI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 smtClean="0">
                <a:solidFill>
                  <a:srgbClr val="FF0000"/>
                </a:solidFill>
              </a:rPr>
              <a:t>Details, Details, Details.</a:t>
            </a:r>
            <a:endParaRPr lang="en-GB" sz="2800" b="1" dirty="0">
              <a:solidFill>
                <a:srgbClr val="FF0000"/>
              </a:solidFill>
            </a:endParaRP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34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3600" b="1" dirty="0">
                <a:solidFill>
                  <a:srgbClr val="003399"/>
                </a:solidFill>
                <a:ea typeface="Arial Unicode MS" panose="020B0604020202020204" pitchFamily="34" charset="-128"/>
              </a:rPr>
              <a:t>How do we get to know </a:t>
            </a:r>
            <a:r>
              <a:rPr lang="en-GB" sz="3600" b="1" i="1" dirty="0">
                <a:solidFill>
                  <a:srgbClr val="003399"/>
                </a:solidFill>
                <a:ea typeface="Arial Unicode MS" panose="020B0604020202020204" pitchFamily="34" charset="-128"/>
              </a:rPr>
              <a:t>anything</a:t>
            </a:r>
            <a:r>
              <a:rPr lang="en-GB" sz="3600" b="1" dirty="0">
                <a:solidFill>
                  <a:srgbClr val="003399"/>
                </a:solidFill>
                <a:ea typeface="Arial Unicode MS" panose="020B0604020202020204" pitchFamily="34" charset="-128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570" y="4256318"/>
            <a:ext cx="2167819" cy="21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72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5708" y="2833582"/>
            <a:ext cx="10340852" cy="187557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6000" b="1" dirty="0" smtClean="0">
                <a:solidFill>
                  <a:srgbClr val="FF0000"/>
                </a:solidFill>
              </a:rPr>
              <a:t>Detail#1</a:t>
            </a:r>
          </a:p>
          <a:p>
            <a:pPr marL="0" indent="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4800" b="1" i="1" dirty="0" smtClean="0">
                <a:solidFill>
                  <a:srgbClr val="0000FF"/>
                </a:solidFill>
              </a:rPr>
              <a:t>The kilogram problem</a:t>
            </a:r>
            <a:endParaRPr lang="en-GB" sz="48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5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766" y="2744021"/>
            <a:ext cx="54629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The kilogram is the unit of mass; </a:t>
            </a:r>
            <a:endParaRPr lang="en-GB" dirty="0" smtClean="0">
              <a:solidFill>
                <a:srgbClr val="0000FF"/>
              </a:solidFill>
            </a:endParaRPr>
          </a:p>
          <a:p>
            <a:r>
              <a:rPr lang="en-GB" dirty="0" smtClean="0">
                <a:solidFill>
                  <a:srgbClr val="0000FF"/>
                </a:solidFill>
              </a:rPr>
              <a:t>it </a:t>
            </a:r>
            <a:r>
              <a:rPr lang="en-GB" dirty="0">
                <a:solidFill>
                  <a:srgbClr val="0000FF"/>
                </a:solidFill>
              </a:rPr>
              <a:t>is equal to the mass of the international prototype of the kilogram.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2"/>
          <a:stretch/>
        </p:blipFill>
        <p:spPr>
          <a:xfrm>
            <a:off x="5760720" y="-442741"/>
            <a:ext cx="6431280" cy="7300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9"/>
          <a:stretch/>
        </p:blipFill>
        <p:spPr>
          <a:xfrm>
            <a:off x="0" y="-9786062"/>
            <a:ext cx="16014408" cy="18275523"/>
          </a:xfrm>
          <a:prstGeom prst="rect">
            <a:avLst/>
          </a:prstGeom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6024" y="14793"/>
            <a:ext cx="127887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The </a:t>
            </a:r>
            <a:r>
              <a:rPr lang="en-GB" sz="3200" b="1" i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International Prototype of the Kilogram </a:t>
            </a:r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(The IPK)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00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76024" y="14793"/>
            <a:ext cx="92203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The IPK doesn’t normally weigh one kilogram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802" y="1273088"/>
            <a:ext cx="37006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 err="1" smtClean="0">
                <a:solidFill>
                  <a:srgbClr val="0000FF"/>
                </a:solidFill>
                <a:ea typeface="Arial Unicode MS" panose="020B0604020202020204" pitchFamily="34" charset="-128"/>
              </a:rPr>
              <a:t>Nettoyage</a:t>
            </a:r>
            <a:endParaRPr lang="en-GB" sz="2000" b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>
                <a:ea typeface="Arial Unicode MS" panose="020B0604020202020204" pitchFamily="34" charset="-128"/>
              </a:rPr>
              <a:t>Chamois </a:t>
            </a:r>
            <a:r>
              <a:rPr lang="en-GB" sz="2000" dirty="0">
                <a:ea typeface="Arial Unicode MS" panose="020B0604020202020204" pitchFamily="34" charset="-128"/>
              </a:rPr>
              <a:t>leather soaked for 48 hours in a mixture of </a:t>
            </a:r>
            <a:r>
              <a:rPr lang="en-GB" sz="2000" dirty="0" smtClean="0">
                <a:ea typeface="Arial Unicode MS" panose="020B0604020202020204" pitchFamily="34" charset="-128"/>
              </a:rPr>
              <a:t>ethanol </a:t>
            </a:r>
            <a:r>
              <a:rPr lang="en-GB" sz="2000" dirty="0">
                <a:ea typeface="Arial Unicode MS" panose="020B0604020202020204" pitchFamily="34" charset="-128"/>
              </a:rPr>
              <a:t>and ether.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ea typeface="Arial Unicode MS" panose="020B0604020202020204" pitchFamily="34" charset="-128"/>
              </a:rPr>
              <a:t>R</a:t>
            </a:r>
            <a:r>
              <a:rPr lang="en-GB" sz="2000" dirty="0" smtClean="0">
                <a:ea typeface="Arial Unicode MS" panose="020B0604020202020204" pitchFamily="34" charset="-128"/>
              </a:rPr>
              <a:t>ubbed </a:t>
            </a:r>
            <a:r>
              <a:rPr lang="en-GB" sz="2000" dirty="0">
                <a:ea typeface="Arial Unicode MS" panose="020B0604020202020204" pitchFamily="34" charset="-128"/>
              </a:rPr>
              <a:t>‘fairly hard’ by </a:t>
            </a:r>
            <a:r>
              <a:rPr lang="en-GB" sz="2000" dirty="0" smtClean="0">
                <a:ea typeface="Arial Unicode MS" panose="020B0604020202020204" pitchFamily="34" charset="-128"/>
              </a:rPr>
              <a:t>hand</a:t>
            </a:r>
            <a:endParaRPr lang="en-GB" sz="2000" dirty="0">
              <a:ea typeface="Arial Unicode MS" panose="020B0604020202020204" pitchFamily="34" charset="-128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 smtClean="0">
              <a:ea typeface="Arial Unicode MS" panose="020B0604020202020204" pitchFamily="34" charset="-128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>
              <a:ea typeface="Arial Unicode MS" panose="020B0604020202020204" pitchFamily="34" charset="-128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 smtClean="0">
              <a:ea typeface="Arial Unicode MS" panose="020B0604020202020204" pitchFamily="34" charset="-128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 smtClean="0">
              <a:ea typeface="Arial Unicode MS" panose="020B0604020202020204" pitchFamily="34" charset="-128"/>
            </a:endParaRPr>
          </a:p>
          <a:p>
            <a:pPr algn="l"/>
            <a:r>
              <a:rPr lang="en-GB" sz="2000" b="1" dirty="0">
                <a:solidFill>
                  <a:srgbClr val="0000FF"/>
                </a:solidFill>
                <a:ea typeface="Arial Unicode MS" panose="020B0604020202020204" pitchFamily="34" charset="-128"/>
              </a:rPr>
              <a:t>Lavage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>
                <a:ea typeface="Arial Unicode MS" panose="020B0604020202020204" pitchFamily="34" charset="-128"/>
              </a:rPr>
              <a:t>Steam clean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 smtClean="0">
              <a:ea typeface="Arial Unicode MS" panose="020B060402020202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915" y="1101503"/>
            <a:ext cx="7689954" cy="5324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378" y="865924"/>
            <a:ext cx="8042235" cy="55941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234" y="667971"/>
            <a:ext cx="6209137" cy="6020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427" y="744744"/>
            <a:ext cx="8328208" cy="56888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6690" y="658089"/>
            <a:ext cx="8510682" cy="5775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337" y="607907"/>
            <a:ext cx="8714121" cy="57908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8565" y="599568"/>
            <a:ext cx="8509149" cy="57992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458" y="658089"/>
            <a:ext cx="8487913" cy="58029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378" y="658087"/>
            <a:ext cx="8453994" cy="576797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9380" y="642890"/>
            <a:ext cx="8417992" cy="57867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9380" y="623301"/>
            <a:ext cx="8043605" cy="5775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934" y="832560"/>
            <a:ext cx="6343986" cy="54532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30808" y="6453173"/>
            <a:ext cx="92203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hlinkClick r:id="rId15"/>
              </a:rPr>
              <a:t>https://www.bipm.org/utils/common/pdf/monographies-misc/Monographie1990-1-FR.pdf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558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76024" y="14793"/>
            <a:ext cx="1278872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Has the mass of the IPK changed over time?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335" y="820576"/>
            <a:ext cx="8020050" cy="52863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3319872" y="2632767"/>
            <a:ext cx="5396976" cy="1506596"/>
            <a:chOff x="1795872" y="2632767"/>
            <a:chExt cx="5396976" cy="1506596"/>
          </a:xfrm>
        </p:grpSpPr>
        <p:cxnSp>
          <p:nvCxnSpPr>
            <p:cNvPr id="7" name="Straight Connector 6"/>
            <p:cNvCxnSpPr/>
            <p:nvPr/>
          </p:nvCxnSpPr>
          <p:spPr bwMode="auto">
            <a:xfrm flipV="1">
              <a:off x="1795872" y="3614993"/>
              <a:ext cx="5396976" cy="524370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0000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3023422" y="2632767"/>
              <a:ext cx="2883886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00FF"/>
                  </a:solidFill>
                </a:rPr>
                <a:t>1 part in 10</a:t>
              </a:r>
              <a:r>
                <a:rPr lang="en-GB" b="1" baseline="30000" dirty="0">
                  <a:solidFill>
                    <a:srgbClr val="0000FF"/>
                  </a:solidFill>
                </a:rPr>
                <a:t>10</a:t>
              </a:r>
              <a:r>
                <a:rPr lang="en-GB" b="1" dirty="0">
                  <a:solidFill>
                    <a:srgbClr val="0000FF"/>
                  </a:solidFill>
                </a:rPr>
                <a:t> </a:t>
              </a:r>
              <a:br>
                <a:rPr lang="en-GB" b="1" dirty="0">
                  <a:solidFill>
                    <a:srgbClr val="0000FF"/>
                  </a:solidFill>
                </a:rPr>
              </a:br>
              <a:r>
                <a:rPr lang="en-GB" b="1" dirty="0">
                  <a:solidFill>
                    <a:srgbClr val="0000FF"/>
                  </a:solidFill>
                </a:rPr>
                <a:t>per year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31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5050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1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6660" y="0"/>
            <a:ext cx="6858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9900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530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0" name="Picture 10" descr="http://www.awscales.com/images/stories/IP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906860"/>
            <a:ext cx="3003680" cy="508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76025" y="14793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How can we replace the IPK?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25602" name="Picture 2" descr="Silicon Avogadro Sphe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59" y="2879688"/>
            <a:ext cx="2987047" cy="2987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3339" r="11749"/>
          <a:stretch/>
        </p:blipFill>
        <p:spPr>
          <a:xfrm>
            <a:off x="8837265" y="3143725"/>
            <a:ext cx="2512666" cy="27463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370320" y="6000444"/>
            <a:ext cx="16401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ea typeface="Arial Unicode MS" panose="020B0604020202020204" pitchFamily="34" charset="-128"/>
              </a:rPr>
              <a:t>Bryan Kibble</a:t>
            </a:r>
            <a:br>
              <a:rPr lang="en-GB" sz="2000" dirty="0" smtClean="0">
                <a:ea typeface="Arial Unicode MS" panose="020B0604020202020204" pitchFamily="34" charset="-128"/>
              </a:rPr>
            </a:br>
            <a:r>
              <a:rPr lang="en-GB" sz="2000" dirty="0" smtClean="0">
                <a:ea typeface="Arial Unicode MS" panose="020B0604020202020204" pitchFamily="34" charset="-128"/>
              </a:rPr>
              <a:t>1939 - 2016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649589" y="800684"/>
            <a:ext cx="39101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Option#2</a:t>
            </a:r>
            <a:endParaRPr lang="en-GB" sz="2000" b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 smtClean="0">
                <a:ea typeface="Arial Unicode MS" panose="020B0604020202020204" pitchFamily="34" charset="-128"/>
              </a:rPr>
              <a:t>Measure </a:t>
            </a:r>
            <a:r>
              <a:rPr lang="en-GB" sz="2000" b="1" dirty="0">
                <a:ea typeface="Arial Unicode MS" panose="020B0604020202020204" pitchFamily="34" charset="-128"/>
              </a:rPr>
              <a:t>gravitational force in terms </a:t>
            </a:r>
            <a:r>
              <a:rPr lang="en-GB" sz="2000" b="1" dirty="0" smtClean="0">
                <a:ea typeface="Arial Unicode MS" panose="020B0604020202020204" pitchFamily="34" charset="-128"/>
              </a:rPr>
              <a:t>of electromagnetic forces</a:t>
            </a:r>
            <a:r>
              <a:rPr lang="en-GB" sz="2000" b="1" dirty="0">
                <a:ea typeface="Arial Unicode MS" panose="020B0604020202020204" pitchFamily="34" charset="-128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>
                <a:ea typeface="Arial Unicode MS" panose="020B0604020202020204" pitchFamily="34" charset="-128"/>
              </a:rPr>
              <a:t>Originally, a </a:t>
            </a:r>
            <a:r>
              <a:rPr lang="en-GB" sz="2000" dirty="0">
                <a:ea typeface="Arial Unicode MS" panose="020B0604020202020204" pitchFamily="34" charset="-128"/>
              </a:rPr>
              <a:t>Watt Balance, now called a Kibble </a:t>
            </a:r>
            <a:r>
              <a:rPr lang="en-GB" sz="2000" dirty="0" smtClean="0">
                <a:ea typeface="Arial Unicode MS" panose="020B0604020202020204" pitchFamily="34" charset="-128"/>
              </a:rPr>
              <a:t>balance</a:t>
            </a:r>
            <a:r>
              <a:rPr lang="en-GB" sz="2000" dirty="0">
                <a:ea typeface="Arial Unicode MS" panose="020B0604020202020204" pitchFamily="34" charset="-128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026" y="906860"/>
            <a:ext cx="3700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Option#1</a:t>
            </a:r>
            <a:endParaRPr lang="en-GB" sz="2000" b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b="1" dirty="0" smtClean="0">
                <a:ea typeface="Arial Unicode MS" panose="020B0604020202020204" pitchFamily="34" charset="-128"/>
              </a:rPr>
              <a:t>A recipe for creating </a:t>
            </a:r>
            <a:r>
              <a:rPr lang="en-GB" sz="2000" b="1" dirty="0" err="1" smtClean="0">
                <a:ea typeface="Arial Unicode MS" panose="020B0604020202020204" pitchFamily="34" charset="-128"/>
              </a:rPr>
              <a:t>artifacts</a:t>
            </a:r>
            <a:r>
              <a:rPr lang="en-GB" sz="2000" b="1" dirty="0" smtClean="0">
                <a:ea typeface="Arial Unicode MS" panose="020B0604020202020204" pitchFamily="34" charset="-128"/>
              </a:rPr>
              <a:t> of known mass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>
                <a:ea typeface="Arial Unicode MS" panose="020B0604020202020204" pitchFamily="34" charset="-128"/>
              </a:rPr>
              <a:t>The Avogadro Project</a:t>
            </a:r>
          </a:p>
        </p:txBody>
      </p:sp>
    </p:spTree>
    <p:extLst>
      <p:ext uri="{BB962C8B-B14F-4D97-AF65-F5344CB8AC3E}">
        <p14:creationId xmlns:p14="http://schemas.microsoft.com/office/powerpoint/2010/main" val="80309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33D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ilicon Sp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962" y="2488713"/>
            <a:ext cx="6201930" cy="620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795708" y="1566785"/>
            <a:ext cx="10340852" cy="9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  <a:tabLst>
                <a:tab pos="0" algn="l"/>
              </a:tabLst>
            </a:pPr>
            <a:r>
              <a:rPr lang="en-GB" sz="6000" b="1" kern="0" smtClean="0">
                <a:solidFill>
                  <a:srgbClr val="FF0000"/>
                </a:solidFill>
              </a:rPr>
              <a:t>The Avogadro Approach</a:t>
            </a:r>
            <a:endParaRPr lang="en-GB" sz="6000" b="1" kern="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306821" y="6396335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NIST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5596921" y="5991028"/>
            <a:ext cx="421099" cy="900823"/>
            <a:chOff x="4532443" y="5952097"/>
            <a:chExt cx="421099" cy="900823"/>
          </a:xfrm>
        </p:grpSpPr>
        <p:sp>
          <p:nvSpPr>
            <p:cNvPr id="88" name="Trapezoid 87"/>
            <p:cNvSpPr/>
            <p:nvPr/>
          </p:nvSpPr>
          <p:spPr bwMode="auto">
            <a:xfrm>
              <a:off x="4532443" y="6192520"/>
              <a:ext cx="421099" cy="660400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4532443" y="5952097"/>
              <a:ext cx="421099" cy="421099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4887" cy="720512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Recipe for a kilogram of silicon	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4063999" y="3175000"/>
            <a:ext cx="3352800" cy="33528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026" y="4877076"/>
            <a:ext cx="3179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 Dimensions</a:t>
            </a:r>
          </a:p>
          <a:p>
            <a:r>
              <a:rPr lang="en-GB" dirty="0" smtClean="0"/>
              <a:t>traceable to the metre</a:t>
            </a:r>
            <a:endParaRPr lang="en-GB" dirty="0"/>
          </a:p>
        </p:txBody>
      </p:sp>
      <p:sp>
        <p:nvSpPr>
          <p:cNvPr id="63" name="TextBox 62"/>
          <p:cNvSpPr txBox="1"/>
          <p:nvPr/>
        </p:nvSpPr>
        <p:spPr>
          <a:xfrm>
            <a:off x="222397" y="3135485"/>
            <a:ext cx="3350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2. X-ray analysis gives </a:t>
            </a:r>
          </a:p>
          <a:p>
            <a:r>
              <a:rPr lang="en-GB" dirty="0" smtClean="0"/>
              <a:t>lattice constant</a:t>
            </a:r>
          </a:p>
          <a:p>
            <a:r>
              <a:rPr lang="en-GB" dirty="0" smtClean="0"/>
              <a:t>traceable to the metre</a:t>
            </a:r>
            <a:endParaRPr lang="en-GB" dirty="0"/>
          </a:p>
        </p:txBody>
      </p:sp>
      <p:pic>
        <p:nvPicPr>
          <p:cNvPr id="1026" name="Picture 2" descr="http://hyperphysics.phy-astr.gsu.edu/hbase/Solids/imgsol/sidia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99" y="461369"/>
            <a:ext cx="2475200" cy="231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7710512" y="1929770"/>
            <a:ext cx="3926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4. Silicon atomic mass </a:t>
            </a:r>
            <a:br>
              <a:rPr lang="en-GB" dirty="0" smtClean="0"/>
            </a:br>
            <a:r>
              <a:rPr lang="en-GB" dirty="0" smtClean="0"/>
              <a:t>known from spectroscopy </a:t>
            </a:r>
          </a:p>
          <a:p>
            <a:r>
              <a:rPr lang="en-GB" dirty="0" smtClean="0"/>
              <a:t>in terms of </a:t>
            </a:r>
            <a:r>
              <a:rPr lang="en-GB" i="1" dirty="0" smtClean="0">
                <a:solidFill>
                  <a:srgbClr val="005596"/>
                </a:solidFill>
              </a:rPr>
              <a:t>h/</a:t>
            </a:r>
            <a:r>
              <a:rPr lang="en-GB" i="1" dirty="0" err="1" smtClean="0">
                <a:solidFill>
                  <a:srgbClr val="005596"/>
                </a:solidFill>
              </a:rPr>
              <a:t>m</a:t>
            </a:r>
            <a:r>
              <a:rPr lang="en-GB" baseline="-25000" dirty="0" err="1" smtClean="0">
                <a:solidFill>
                  <a:srgbClr val="005596"/>
                </a:solidFill>
              </a:rPr>
              <a:t>Si</a:t>
            </a:r>
            <a:r>
              <a:rPr lang="en-GB" dirty="0" smtClean="0">
                <a:solidFill>
                  <a:srgbClr val="005596"/>
                </a:solidFill>
              </a:rPr>
              <a:t> </a:t>
            </a:r>
          </a:p>
          <a:p>
            <a:r>
              <a:rPr lang="en-GB" dirty="0" smtClean="0">
                <a:solidFill>
                  <a:srgbClr val="005596"/>
                </a:solidFill>
              </a:rPr>
              <a:t>(</a:t>
            </a:r>
            <a:r>
              <a:rPr lang="en-GB" sz="1800" dirty="0">
                <a:solidFill>
                  <a:srgbClr val="005596"/>
                </a:solidFill>
              </a:rPr>
              <a:t>unit m</a:t>
            </a:r>
            <a:r>
              <a:rPr lang="en-GB" sz="1800" baseline="30000" dirty="0">
                <a:solidFill>
                  <a:srgbClr val="005596"/>
                </a:solidFill>
              </a:rPr>
              <a:t>2</a:t>
            </a:r>
            <a:r>
              <a:rPr lang="en-GB" sz="1800" dirty="0">
                <a:solidFill>
                  <a:srgbClr val="005596"/>
                </a:solidFill>
              </a:rPr>
              <a:t>/s - known </a:t>
            </a:r>
            <a:r>
              <a:rPr lang="en-GB" sz="1800" dirty="0" smtClean="0">
                <a:solidFill>
                  <a:srgbClr val="005596"/>
                </a:solidFill>
              </a:rPr>
              <a:t>without</a:t>
            </a:r>
            <a:br>
              <a:rPr lang="en-GB" sz="1800" dirty="0" smtClean="0">
                <a:solidFill>
                  <a:srgbClr val="005596"/>
                </a:solidFill>
              </a:rPr>
            </a:br>
            <a:r>
              <a:rPr lang="en-GB" sz="1800" dirty="0" smtClean="0">
                <a:solidFill>
                  <a:srgbClr val="005596"/>
                </a:solidFill>
              </a:rPr>
              <a:t> </a:t>
            </a:r>
            <a:r>
              <a:rPr lang="en-GB" sz="1800" dirty="0">
                <a:solidFill>
                  <a:srgbClr val="005596"/>
                </a:solidFill>
              </a:rPr>
              <a:t>reference to the </a:t>
            </a:r>
            <a:r>
              <a:rPr lang="en-GB" sz="1800" dirty="0" smtClean="0">
                <a:solidFill>
                  <a:srgbClr val="005596"/>
                </a:solidFill>
              </a:rPr>
              <a:t>SI kg</a:t>
            </a:r>
            <a:r>
              <a:rPr lang="en-GB" dirty="0">
                <a:solidFill>
                  <a:srgbClr val="005596"/>
                </a:solidFill>
              </a:rPr>
              <a:t>) </a:t>
            </a:r>
            <a:r>
              <a:rPr lang="en-GB" dirty="0" smtClean="0">
                <a:solidFill>
                  <a:srgbClr val="005596"/>
                </a:solidFill>
              </a:rPr>
              <a:t/>
            </a:r>
            <a:br>
              <a:rPr lang="en-GB" dirty="0" smtClean="0">
                <a:solidFill>
                  <a:srgbClr val="005596"/>
                </a:solidFill>
              </a:rPr>
            </a:br>
            <a:r>
              <a:rPr lang="en-GB" dirty="0" smtClean="0">
                <a:solidFill>
                  <a:srgbClr val="005596"/>
                </a:solidFill>
              </a:rPr>
              <a:t>gives </a:t>
            </a:r>
            <a:r>
              <a:rPr lang="en-GB" i="1" dirty="0" err="1">
                <a:solidFill>
                  <a:srgbClr val="005596"/>
                </a:solidFill>
              </a:rPr>
              <a:t>m</a:t>
            </a:r>
            <a:r>
              <a:rPr lang="en-GB" i="1" baseline="-25000" dirty="0" err="1">
                <a:solidFill>
                  <a:srgbClr val="005596"/>
                </a:solidFill>
              </a:rPr>
              <a:t>Si</a:t>
            </a:r>
            <a:r>
              <a:rPr lang="en-GB" dirty="0">
                <a:solidFill>
                  <a:srgbClr val="005596"/>
                </a:solidFill>
              </a:rPr>
              <a:t> = K </a:t>
            </a:r>
            <a:r>
              <a:rPr lang="en-GB" i="1" dirty="0">
                <a:solidFill>
                  <a:srgbClr val="005596"/>
                </a:solidFill>
              </a:rPr>
              <a:t>h</a:t>
            </a:r>
            <a:endParaRPr lang="en-GB" sz="1000" i="1" dirty="0">
              <a:solidFill>
                <a:srgbClr val="005596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615442" y="6181294"/>
            <a:ext cx="4429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6. Surface layers characterised</a:t>
            </a:r>
            <a:endParaRPr lang="en-GB" dirty="0"/>
          </a:p>
        </p:txBody>
      </p:sp>
      <p:cxnSp>
        <p:nvCxnSpPr>
          <p:cNvPr id="16" name="Straight Arrow Connector 15"/>
          <p:cNvCxnSpPr>
            <a:stCxn id="7" idx="1"/>
            <a:endCxn id="7" idx="5"/>
          </p:cNvCxnSpPr>
          <p:nvPr/>
        </p:nvCxnSpPr>
        <p:spPr bwMode="auto">
          <a:xfrm>
            <a:off x="4555005" y="3666006"/>
            <a:ext cx="2370788" cy="23707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68" name="Straight Arrow Connector 67"/>
          <p:cNvCxnSpPr>
            <a:endCxn id="1026" idx="2"/>
          </p:cNvCxnSpPr>
          <p:nvPr/>
        </p:nvCxnSpPr>
        <p:spPr bwMode="auto">
          <a:xfrm>
            <a:off x="1592874" y="2573681"/>
            <a:ext cx="1233525" cy="1990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9" name="Straight Arrow Connector 18"/>
          <p:cNvCxnSpPr>
            <a:stCxn id="23" idx="6"/>
          </p:cNvCxnSpPr>
          <p:nvPr/>
        </p:nvCxnSpPr>
        <p:spPr bwMode="auto">
          <a:xfrm>
            <a:off x="4357712" y="2181519"/>
            <a:ext cx="3262288" cy="4889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Oval 22"/>
          <p:cNvSpPr/>
          <p:nvPr/>
        </p:nvSpPr>
        <p:spPr bwMode="auto">
          <a:xfrm>
            <a:off x="3624069" y="1814697"/>
            <a:ext cx="733643" cy="73364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cxnSp>
        <p:nvCxnSpPr>
          <p:cNvPr id="82" name="Straight Arrow Connector 81"/>
          <p:cNvCxnSpPr>
            <a:endCxn id="66" idx="1"/>
          </p:cNvCxnSpPr>
          <p:nvPr/>
        </p:nvCxnSpPr>
        <p:spPr bwMode="auto">
          <a:xfrm>
            <a:off x="7296880" y="5485232"/>
            <a:ext cx="318562" cy="9268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3" name="TextBox 82"/>
          <p:cNvSpPr txBox="1"/>
          <p:nvPr/>
        </p:nvSpPr>
        <p:spPr>
          <a:xfrm>
            <a:off x="5397196" y="5615941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 smtClean="0"/>
              <a:t>28</a:t>
            </a:r>
            <a:r>
              <a:rPr lang="en-GB" dirty="0" smtClean="0"/>
              <a:t>Si</a:t>
            </a:r>
            <a:endParaRPr lang="en-GB" dirty="0"/>
          </a:p>
        </p:txBody>
      </p:sp>
      <p:grpSp>
        <p:nvGrpSpPr>
          <p:cNvPr id="55" name="Group 54"/>
          <p:cNvGrpSpPr/>
          <p:nvPr/>
        </p:nvGrpSpPr>
        <p:grpSpPr>
          <a:xfrm>
            <a:off x="4197060" y="5961715"/>
            <a:ext cx="421099" cy="900823"/>
            <a:chOff x="4532443" y="5952097"/>
            <a:chExt cx="421099" cy="900823"/>
          </a:xfrm>
        </p:grpSpPr>
        <p:sp>
          <p:nvSpPr>
            <p:cNvPr id="9" name="Trapezoid 8"/>
            <p:cNvSpPr/>
            <p:nvPr/>
          </p:nvSpPr>
          <p:spPr bwMode="auto">
            <a:xfrm>
              <a:off x="4532443" y="6192520"/>
              <a:ext cx="421099" cy="660400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4532443" y="5952097"/>
              <a:ext cx="421099" cy="421099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6216663" y="5991028"/>
            <a:ext cx="421099" cy="900823"/>
            <a:chOff x="4532443" y="5952097"/>
            <a:chExt cx="421099" cy="900823"/>
          </a:xfrm>
        </p:grpSpPr>
        <p:sp>
          <p:nvSpPr>
            <p:cNvPr id="85" name="Trapezoid 84"/>
            <p:cNvSpPr/>
            <p:nvPr/>
          </p:nvSpPr>
          <p:spPr bwMode="auto">
            <a:xfrm>
              <a:off x="4532443" y="6192520"/>
              <a:ext cx="421099" cy="660400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4532443" y="5952097"/>
              <a:ext cx="421099" cy="421099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tx2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tx2">
                    <a:lumMod val="60000"/>
                    <a:lumOff val="4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784217" y="681503"/>
            <a:ext cx="5424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3. Using 1 &amp; 2 we can work out</a:t>
            </a:r>
          </a:p>
          <a:p>
            <a:r>
              <a:rPr lang="en-GB" dirty="0" smtClean="0"/>
              <a:t>the number of atoms in the sphere, </a:t>
            </a:r>
            <a:r>
              <a:rPr lang="en-GB" i="1" dirty="0" smtClean="0"/>
              <a:t>N</a:t>
            </a:r>
            <a:endParaRPr lang="en-GB" dirty="0" smtClean="0"/>
          </a:p>
        </p:txBody>
      </p:sp>
      <p:sp>
        <p:nvSpPr>
          <p:cNvPr id="6" name="Rectangle 5"/>
          <p:cNvSpPr/>
          <p:nvPr/>
        </p:nvSpPr>
        <p:spPr>
          <a:xfrm>
            <a:off x="8182980" y="4851400"/>
            <a:ext cx="3453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rgbClr val="005596"/>
                </a:solidFill>
              </a:rPr>
              <a:t>5. From 3 &amp; 4 the </a:t>
            </a:r>
            <a:r>
              <a:rPr lang="en-GB" dirty="0">
                <a:solidFill>
                  <a:srgbClr val="005596"/>
                </a:solidFill>
              </a:rPr>
              <a:t>mass of </a:t>
            </a:r>
            <a:r>
              <a:rPr lang="en-GB" dirty="0" smtClean="0">
                <a:solidFill>
                  <a:srgbClr val="005596"/>
                </a:solidFill>
              </a:rPr>
              <a:t>the sphere is </a:t>
            </a:r>
            <a:r>
              <a:rPr lang="en-GB" i="1" dirty="0">
                <a:solidFill>
                  <a:srgbClr val="005596"/>
                </a:solidFill>
              </a:rPr>
              <a:t>N </a:t>
            </a:r>
            <a:r>
              <a:rPr lang="en-GB" i="1" dirty="0" err="1">
                <a:solidFill>
                  <a:srgbClr val="005596"/>
                </a:solidFill>
              </a:rPr>
              <a:t>m</a:t>
            </a:r>
            <a:r>
              <a:rPr lang="en-GB" baseline="-25000" dirty="0" err="1">
                <a:solidFill>
                  <a:srgbClr val="005596"/>
                </a:solidFill>
              </a:rPr>
              <a:t>Si</a:t>
            </a:r>
            <a:r>
              <a:rPr lang="en-GB" dirty="0">
                <a:solidFill>
                  <a:srgbClr val="005596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7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3" grpId="0"/>
      <p:bldP spid="64" grpId="0"/>
      <p:bldP spid="66" grpId="0"/>
      <p:bldP spid="23" grpId="0" animBg="1"/>
      <p:bldP spid="24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5708" y="2833583"/>
            <a:ext cx="10340852" cy="921928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6000" b="1" dirty="0" smtClean="0">
                <a:solidFill>
                  <a:srgbClr val="FF0000"/>
                </a:solidFill>
              </a:rPr>
              <a:t>The Kibble balance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2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roup 321"/>
          <p:cNvGrpSpPr/>
          <p:nvPr/>
        </p:nvGrpSpPr>
        <p:grpSpPr>
          <a:xfrm>
            <a:off x="5446517" y="3239907"/>
            <a:ext cx="2272756" cy="1243186"/>
            <a:chOff x="5338323" y="3466594"/>
            <a:chExt cx="2272756" cy="1243186"/>
          </a:xfrm>
        </p:grpSpPr>
        <p:grpSp>
          <p:nvGrpSpPr>
            <p:cNvPr id="156" name="Group 155"/>
            <p:cNvGrpSpPr/>
            <p:nvPr/>
          </p:nvGrpSpPr>
          <p:grpSpPr>
            <a:xfrm>
              <a:off x="5572645" y="3708457"/>
              <a:ext cx="1804113" cy="802574"/>
              <a:chOff x="5649239" y="4748366"/>
              <a:chExt cx="1804113" cy="1091376"/>
            </a:xfrm>
          </p:grpSpPr>
          <p:cxnSp>
            <p:nvCxnSpPr>
              <p:cNvPr id="150" name="Straight Connector 149"/>
              <p:cNvCxnSpPr/>
              <p:nvPr/>
            </p:nvCxnSpPr>
            <p:spPr bwMode="auto">
              <a:xfrm>
                <a:off x="5649239" y="571847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>
                <a:off x="5649239" y="474836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 bwMode="auto">
              <a:xfrm>
                <a:off x="5649239" y="477868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" name="Straight Connector 119"/>
              <p:cNvCxnSpPr/>
              <p:nvPr/>
            </p:nvCxnSpPr>
            <p:spPr bwMode="auto">
              <a:xfrm>
                <a:off x="5649239" y="480899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/>
              <p:cNvCxnSpPr/>
              <p:nvPr/>
            </p:nvCxnSpPr>
            <p:spPr bwMode="auto">
              <a:xfrm>
                <a:off x="5649239" y="483931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>
                <a:off x="5649239" y="486963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/>
              <p:cNvCxnSpPr/>
              <p:nvPr/>
            </p:nvCxnSpPr>
            <p:spPr bwMode="auto">
              <a:xfrm>
                <a:off x="5649239" y="489994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 bwMode="auto">
              <a:xfrm>
                <a:off x="5649239" y="493026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 bwMode="auto">
              <a:xfrm>
                <a:off x="5649239" y="496057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>
                <a:off x="5649239" y="499089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>
                <a:off x="5649239" y="502121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 bwMode="auto">
              <a:xfrm>
                <a:off x="5649239" y="505152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5649239" y="508184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5649239" y="511215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5649239" y="514247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5649239" y="517279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 bwMode="auto">
              <a:xfrm>
                <a:off x="5649239" y="520310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>
                <a:off x="5649239" y="523342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5649239" y="526373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 bwMode="auto">
              <a:xfrm>
                <a:off x="5649239" y="529405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5649239" y="532437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5649239" y="535468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>
                <a:off x="5649239" y="538500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>
                <a:off x="5649239" y="541531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5649239" y="544563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5649239" y="547595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 bwMode="auto">
              <a:xfrm>
                <a:off x="5649239" y="550626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 bwMode="auto">
              <a:xfrm>
                <a:off x="5649239" y="553658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 bwMode="auto">
              <a:xfrm>
                <a:off x="5649239" y="556689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 bwMode="auto">
              <a:xfrm>
                <a:off x="5649239" y="559721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Straight Connector 146"/>
              <p:cNvCxnSpPr/>
              <p:nvPr/>
            </p:nvCxnSpPr>
            <p:spPr bwMode="auto">
              <a:xfrm>
                <a:off x="5649239" y="562753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 bwMode="auto">
              <a:xfrm>
                <a:off x="5649239" y="565784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 bwMode="auto">
              <a:xfrm>
                <a:off x="5649239" y="568816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 bwMode="auto">
              <a:xfrm>
                <a:off x="5649239" y="574879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 bwMode="auto">
              <a:xfrm>
                <a:off x="5649239" y="577911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Straight Connector 152"/>
              <p:cNvCxnSpPr/>
              <p:nvPr/>
            </p:nvCxnSpPr>
            <p:spPr bwMode="auto">
              <a:xfrm>
                <a:off x="5649239" y="580942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 bwMode="auto">
              <a:xfrm>
                <a:off x="5649239" y="583974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6" name="Group 115"/>
            <p:cNvGrpSpPr/>
            <p:nvPr/>
          </p:nvGrpSpPr>
          <p:grpSpPr>
            <a:xfrm>
              <a:off x="5338323" y="3466594"/>
              <a:ext cx="2272756" cy="1243186"/>
              <a:chOff x="5328309" y="4634086"/>
              <a:chExt cx="2272756" cy="1243186"/>
            </a:xfrm>
          </p:grpSpPr>
          <p:sp>
            <p:nvSpPr>
              <p:cNvPr id="112" name="Rounded Rectangle 111"/>
              <p:cNvSpPr/>
              <p:nvPr/>
            </p:nvSpPr>
            <p:spPr bwMode="auto">
              <a:xfrm>
                <a:off x="5328309" y="4660756"/>
                <a:ext cx="526939" cy="1216516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N</a:t>
                </a:r>
              </a:p>
            </p:txBody>
          </p:sp>
          <p:sp>
            <p:nvSpPr>
              <p:cNvPr id="113" name="Rounded Rectangle 112"/>
              <p:cNvSpPr/>
              <p:nvPr/>
            </p:nvSpPr>
            <p:spPr bwMode="auto">
              <a:xfrm>
                <a:off x="7074126" y="4634086"/>
                <a:ext cx="526939" cy="1243186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N</a:t>
                </a:r>
              </a:p>
            </p:txBody>
          </p:sp>
          <p:sp>
            <p:nvSpPr>
              <p:cNvPr id="115" name="Rounded Rectangle 114"/>
              <p:cNvSpPr/>
              <p:nvPr/>
            </p:nvSpPr>
            <p:spPr bwMode="auto">
              <a:xfrm>
                <a:off x="6067999" y="4761014"/>
                <a:ext cx="744128" cy="1016000"/>
              </a:xfrm>
              <a:prstGeom prst="roundRect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S</a:t>
                </a:r>
              </a:p>
            </p:txBody>
          </p:sp>
        </p:grpSp>
      </p:grpSp>
      <p:grpSp>
        <p:nvGrpSpPr>
          <p:cNvPr id="468" name="Group 467"/>
          <p:cNvGrpSpPr/>
          <p:nvPr/>
        </p:nvGrpSpPr>
        <p:grpSpPr>
          <a:xfrm>
            <a:off x="6376229" y="2956694"/>
            <a:ext cx="2913725" cy="3067424"/>
            <a:chOff x="6249095" y="3765940"/>
            <a:chExt cx="2913725" cy="3067424"/>
          </a:xfrm>
        </p:grpSpPr>
        <p:sp>
          <p:nvSpPr>
            <p:cNvPr id="355" name="Can 354"/>
            <p:cNvSpPr/>
            <p:nvPr/>
          </p:nvSpPr>
          <p:spPr bwMode="auto">
            <a:xfrm rot="16200000">
              <a:off x="8587491" y="5293229"/>
              <a:ext cx="326393" cy="824264"/>
            </a:xfrm>
            <a:prstGeom prst="ca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grpSp>
          <p:nvGrpSpPr>
            <p:cNvPr id="357" name="Group 356"/>
            <p:cNvGrpSpPr/>
            <p:nvPr/>
          </p:nvGrpSpPr>
          <p:grpSpPr>
            <a:xfrm>
              <a:off x="6249095" y="3765940"/>
              <a:ext cx="2120770" cy="3067424"/>
              <a:chOff x="6260455" y="3745952"/>
              <a:chExt cx="2120770" cy="3067424"/>
            </a:xfrm>
          </p:grpSpPr>
          <p:sp>
            <p:nvSpPr>
              <p:cNvPr id="358" name="Rectangle 357"/>
              <p:cNvSpPr/>
              <p:nvPr/>
            </p:nvSpPr>
            <p:spPr bwMode="auto">
              <a:xfrm rot="2700000">
                <a:off x="5942293" y="5681720"/>
                <a:ext cx="931641" cy="18556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grpSp>
            <p:nvGrpSpPr>
              <p:cNvPr id="359" name="Group 358"/>
              <p:cNvGrpSpPr/>
              <p:nvPr/>
            </p:nvGrpSpPr>
            <p:grpSpPr>
              <a:xfrm>
                <a:off x="6405301" y="5633798"/>
                <a:ext cx="1975924" cy="100302"/>
                <a:chOff x="7337266" y="6051987"/>
                <a:chExt cx="1975924" cy="100302"/>
              </a:xfrm>
            </p:grpSpPr>
            <p:grpSp>
              <p:nvGrpSpPr>
                <p:cNvPr id="433" name="Group 432"/>
                <p:cNvGrpSpPr/>
                <p:nvPr/>
              </p:nvGrpSpPr>
              <p:grpSpPr>
                <a:xfrm>
                  <a:off x="733726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64" name="Rectangle 463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65" name="Rectangle 464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4" name="Group 433"/>
                <p:cNvGrpSpPr/>
                <p:nvPr/>
              </p:nvGrpSpPr>
              <p:grpSpPr>
                <a:xfrm>
                  <a:off x="7514969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62" name="Rectangle 461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63" name="Rectangle 462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5" name="Group 434"/>
                <p:cNvGrpSpPr/>
                <p:nvPr/>
              </p:nvGrpSpPr>
              <p:grpSpPr>
                <a:xfrm>
                  <a:off x="7692672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60" name="Rectangle 459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61" name="Rectangle 460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6" name="Group 435"/>
                <p:cNvGrpSpPr/>
                <p:nvPr/>
              </p:nvGrpSpPr>
              <p:grpSpPr>
                <a:xfrm>
                  <a:off x="7870375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8" name="Rectangle 457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9" name="Rectangle 458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7" name="Group 436"/>
                <p:cNvGrpSpPr/>
                <p:nvPr/>
              </p:nvGrpSpPr>
              <p:grpSpPr>
                <a:xfrm>
                  <a:off x="8048078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6" name="Rectangle 455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7" name="Rectangle 456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8" name="Group 437"/>
                <p:cNvGrpSpPr/>
                <p:nvPr/>
              </p:nvGrpSpPr>
              <p:grpSpPr>
                <a:xfrm>
                  <a:off x="8225781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4" name="Rectangle 453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5" name="Rectangle 454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9" name="Group 438"/>
                <p:cNvGrpSpPr/>
                <p:nvPr/>
              </p:nvGrpSpPr>
              <p:grpSpPr>
                <a:xfrm>
                  <a:off x="8403484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2" name="Rectangle 451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3" name="Rectangle 452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0" name="Group 439"/>
                <p:cNvGrpSpPr/>
                <p:nvPr/>
              </p:nvGrpSpPr>
              <p:grpSpPr>
                <a:xfrm>
                  <a:off x="8581187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0" name="Rectangle 449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1" name="Rectangle 450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1" name="Group 440"/>
                <p:cNvGrpSpPr/>
                <p:nvPr/>
              </p:nvGrpSpPr>
              <p:grpSpPr>
                <a:xfrm>
                  <a:off x="8758890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48" name="Rectangle 447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49" name="Rectangle 448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2" name="Group 441"/>
                <p:cNvGrpSpPr/>
                <p:nvPr/>
              </p:nvGrpSpPr>
              <p:grpSpPr>
                <a:xfrm>
                  <a:off x="8936593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46" name="Rectangle 445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47" name="Rectangle 446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3" name="Group 442"/>
                <p:cNvGrpSpPr/>
                <p:nvPr/>
              </p:nvGrpSpPr>
              <p:grpSpPr>
                <a:xfrm>
                  <a:off x="911429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44" name="Rectangle 443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45" name="Rectangle 444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  <p:grpSp>
            <p:nvGrpSpPr>
              <p:cNvPr id="360" name="Group 359"/>
              <p:cNvGrpSpPr/>
              <p:nvPr/>
            </p:nvGrpSpPr>
            <p:grpSpPr>
              <a:xfrm rot="16200000">
                <a:off x="5479345" y="4659629"/>
                <a:ext cx="1927656" cy="100302"/>
                <a:chOff x="7337266" y="6051987"/>
                <a:chExt cx="1975924" cy="100302"/>
              </a:xfrm>
            </p:grpSpPr>
            <p:grpSp>
              <p:nvGrpSpPr>
                <p:cNvPr id="400" name="Group 399"/>
                <p:cNvGrpSpPr/>
                <p:nvPr/>
              </p:nvGrpSpPr>
              <p:grpSpPr>
                <a:xfrm>
                  <a:off x="733726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31" name="Rectangle 43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32" name="Rectangle 43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1" name="Group 400"/>
                <p:cNvGrpSpPr/>
                <p:nvPr/>
              </p:nvGrpSpPr>
              <p:grpSpPr>
                <a:xfrm>
                  <a:off x="7514969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9" name="Rectangle 428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30" name="Rectangle 429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2" name="Group 401"/>
                <p:cNvGrpSpPr/>
                <p:nvPr/>
              </p:nvGrpSpPr>
              <p:grpSpPr>
                <a:xfrm>
                  <a:off x="7692672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7" name="Rectangle 426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8" name="Rectangle 427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3" name="Group 402"/>
                <p:cNvGrpSpPr/>
                <p:nvPr/>
              </p:nvGrpSpPr>
              <p:grpSpPr>
                <a:xfrm>
                  <a:off x="7870375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5" name="Rectangle 424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6" name="Rectangle 425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4" name="Group 403"/>
                <p:cNvGrpSpPr/>
                <p:nvPr/>
              </p:nvGrpSpPr>
              <p:grpSpPr>
                <a:xfrm>
                  <a:off x="8048078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3" name="Rectangle 422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4" name="Rectangle 423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5" name="Group 404"/>
                <p:cNvGrpSpPr/>
                <p:nvPr/>
              </p:nvGrpSpPr>
              <p:grpSpPr>
                <a:xfrm>
                  <a:off x="8225781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1" name="Rectangle 42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2" name="Rectangle 42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6" name="Group 405"/>
                <p:cNvGrpSpPr/>
                <p:nvPr/>
              </p:nvGrpSpPr>
              <p:grpSpPr>
                <a:xfrm>
                  <a:off x="8403484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9" name="Rectangle 418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0" name="Rectangle 419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7" name="Group 406"/>
                <p:cNvGrpSpPr/>
                <p:nvPr/>
              </p:nvGrpSpPr>
              <p:grpSpPr>
                <a:xfrm>
                  <a:off x="8581187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7" name="Rectangle 416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8" name="Rectangle 417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8" name="Group 407"/>
                <p:cNvGrpSpPr/>
                <p:nvPr/>
              </p:nvGrpSpPr>
              <p:grpSpPr>
                <a:xfrm>
                  <a:off x="8758890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5" name="Rectangle 414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6" name="Rectangle 415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8936593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3" name="Rectangle 412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4" name="Rectangle 413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10" name="Group 409"/>
                <p:cNvGrpSpPr/>
                <p:nvPr/>
              </p:nvGrpSpPr>
              <p:grpSpPr>
                <a:xfrm>
                  <a:off x="911429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1" name="Rectangle 41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2" name="Rectangle 41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  <p:sp>
            <p:nvSpPr>
              <p:cNvPr id="384" name="Rectangle 383"/>
              <p:cNvSpPr/>
              <p:nvPr/>
            </p:nvSpPr>
            <p:spPr bwMode="auto">
              <a:xfrm rot="9000000">
                <a:off x="6368125" y="5646206"/>
                <a:ext cx="100406" cy="100302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grpSp>
            <p:nvGrpSpPr>
              <p:cNvPr id="363" name="Group 362"/>
              <p:cNvGrpSpPr/>
              <p:nvPr/>
            </p:nvGrpSpPr>
            <p:grpSpPr>
              <a:xfrm rot="16200000">
                <a:off x="5896588" y="6239733"/>
                <a:ext cx="909706" cy="100302"/>
                <a:chOff x="5505362" y="5683949"/>
                <a:chExt cx="909706" cy="100302"/>
              </a:xfrm>
            </p:grpSpPr>
            <p:grpSp>
              <p:nvGrpSpPr>
                <p:cNvPr id="368" name="Group 367"/>
                <p:cNvGrpSpPr/>
                <p:nvPr/>
              </p:nvGrpSpPr>
              <p:grpSpPr>
                <a:xfrm>
                  <a:off x="5505362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81" name="Rectangle 38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82" name="Rectangle 38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69" name="Group 368"/>
                <p:cNvGrpSpPr/>
                <p:nvPr/>
              </p:nvGrpSpPr>
              <p:grpSpPr>
                <a:xfrm>
                  <a:off x="5683065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9" name="Rectangle 378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80" name="Rectangle 379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70" name="Group 369"/>
                <p:cNvGrpSpPr/>
                <p:nvPr/>
              </p:nvGrpSpPr>
              <p:grpSpPr>
                <a:xfrm>
                  <a:off x="5860768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7" name="Rectangle 376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78" name="Rectangle 377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71" name="Group 370"/>
                <p:cNvGrpSpPr/>
                <p:nvPr/>
              </p:nvGrpSpPr>
              <p:grpSpPr>
                <a:xfrm>
                  <a:off x="6038471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5" name="Rectangle 374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76" name="Rectangle 375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72" name="Group 371"/>
                <p:cNvGrpSpPr/>
                <p:nvPr/>
              </p:nvGrpSpPr>
              <p:grpSpPr>
                <a:xfrm>
                  <a:off x="6216174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3" name="Rectangle 372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74" name="Rectangle 373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  <p:grpSp>
            <p:nvGrpSpPr>
              <p:cNvPr id="364" name="Group 363"/>
              <p:cNvGrpSpPr/>
              <p:nvPr/>
            </p:nvGrpSpPr>
            <p:grpSpPr>
              <a:xfrm rot="18000000">
                <a:off x="6302145" y="5728261"/>
                <a:ext cx="198894" cy="100302"/>
                <a:chOff x="7381275" y="5420468"/>
                <a:chExt cx="834308" cy="978586"/>
              </a:xfrm>
            </p:grpSpPr>
            <p:sp>
              <p:nvSpPr>
                <p:cNvPr id="366" name="Rectangle 365"/>
                <p:cNvSpPr/>
                <p:nvPr/>
              </p:nvSpPr>
              <p:spPr bwMode="auto">
                <a:xfrm>
                  <a:off x="7381275" y="5420469"/>
                  <a:ext cx="421178" cy="978585"/>
                </a:xfrm>
                <a:prstGeom prst="rect">
                  <a:avLst/>
                </a:prstGeom>
                <a:gradFill>
                  <a:gsLst>
                    <a:gs pos="0">
                      <a:srgbClr val="FF00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  <p:sp>
              <p:nvSpPr>
                <p:cNvPr id="367" name="Rectangle 366"/>
                <p:cNvSpPr/>
                <p:nvPr/>
              </p:nvSpPr>
              <p:spPr bwMode="auto">
                <a:xfrm rot="10800000">
                  <a:off x="7794405" y="5420468"/>
                  <a:ext cx="421178" cy="978585"/>
                </a:xfrm>
                <a:prstGeom prst="rect">
                  <a:avLst/>
                </a:prstGeom>
                <a:gradFill>
                  <a:gsLst>
                    <a:gs pos="0">
                      <a:srgbClr val="FF00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</p:grpSp>
          <p:sp>
            <p:nvSpPr>
              <p:cNvPr id="365" name="Rectangle 364"/>
              <p:cNvSpPr/>
              <p:nvPr/>
            </p:nvSpPr>
            <p:spPr bwMode="auto">
              <a:xfrm>
                <a:off x="6260455" y="6545843"/>
                <a:ext cx="185050" cy="267533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16363" y="2990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>
                <a:solidFill>
                  <a:srgbClr val="F62A08"/>
                </a:solidFill>
                <a:ea typeface="Arial Unicode MS" panose="020B0604020202020204" pitchFamily="34" charset="-128"/>
              </a:rPr>
              <a:t>The </a:t>
            </a:r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Kibble Balance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252982" y="2360745"/>
            <a:ext cx="2298003" cy="21602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67" name="Group 66"/>
          <p:cNvGrpSpPr/>
          <p:nvPr/>
        </p:nvGrpSpPr>
        <p:grpSpPr>
          <a:xfrm rot="-600000">
            <a:off x="6481964" y="375837"/>
            <a:ext cx="3807399" cy="1157303"/>
            <a:chOff x="6388495" y="1804132"/>
            <a:chExt cx="3807399" cy="1157303"/>
          </a:xfrm>
        </p:grpSpPr>
        <p:sp>
          <p:nvSpPr>
            <p:cNvPr id="58" name="Freeform 57"/>
            <p:cNvSpPr/>
            <p:nvPr/>
          </p:nvSpPr>
          <p:spPr bwMode="auto">
            <a:xfrm rot="16200000">
              <a:off x="7717100" y="530251"/>
              <a:ext cx="1157303" cy="3705065"/>
            </a:xfrm>
            <a:custGeom>
              <a:avLst/>
              <a:gdLst>
                <a:gd name="connsiteX0" fmla="*/ 300473 w 1157303"/>
                <a:gd name="connsiteY0" fmla="*/ 1787722 h 3705065"/>
                <a:gd name="connsiteX1" fmla="*/ 83091 w 1157303"/>
                <a:gd name="connsiteY1" fmla="*/ 1690516 h 3705065"/>
                <a:gd name="connsiteX2" fmla="*/ 83091 w 1157303"/>
                <a:gd name="connsiteY2" fmla="*/ 2014552 h 3705065"/>
                <a:gd name="connsiteX3" fmla="*/ 300473 w 1157303"/>
                <a:gd name="connsiteY3" fmla="*/ 1917346 h 3705065"/>
                <a:gd name="connsiteX4" fmla="*/ 916854 w 1157303"/>
                <a:gd name="connsiteY4" fmla="*/ 1081846 h 3705065"/>
                <a:gd name="connsiteX5" fmla="*/ 747753 w 1157303"/>
                <a:gd name="connsiteY5" fmla="*/ 182230 h 3705065"/>
                <a:gd name="connsiteX6" fmla="*/ 409552 w 1157303"/>
                <a:gd name="connsiteY6" fmla="*/ 182230 h 3705065"/>
                <a:gd name="connsiteX7" fmla="*/ 240451 w 1157303"/>
                <a:gd name="connsiteY7" fmla="*/ 1081846 h 3705065"/>
                <a:gd name="connsiteX8" fmla="*/ 919486 w 1157303"/>
                <a:gd name="connsiteY8" fmla="*/ 2623221 h 3705065"/>
                <a:gd name="connsiteX9" fmla="*/ 243083 w 1157303"/>
                <a:gd name="connsiteY9" fmla="*/ 2623221 h 3705065"/>
                <a:gd name="connsiteX10" fmla="*/ 412184 w 1157303"/>
                <a:gd name="connsiteY10" fmla="*/ 3522837 h 3705065"/>
                <a:gd name="connsiteX11" fmla="*/ 750385 w 1157303"/>
                <a:gd name="connsiteY11" fmla="*/ 3522837 h 3705065"/>
                <a:gd name="connsiteX12" fmla="*/ 1059779 w 1157303"/>
                <a:gd name="connsiteY12" fmla="*/ 1742470 h 3705065"/>
                <a:gd name="connsiteX13" fmla="*/ 924565 w 1157303"/>
                <a:gd name="connsiteY13" fmla="*/ 1137329 h 3705065"/>
                <a:gd name="connsiteX14" fmla="*/ 220218 w 1157303"/>
                <a:gd name="connsiteY14" fmla="*/ 1134945 h 3705065"/>
                <a:gd name="connsiteX15" fmla="*/ 89767 w 1157303"/>
                <a:gd name="connsiteY15" fmla="*/ 1628171 h 3705065"/>
                <a:gd name="connsiteX16" fmla="*/ 329009 w 1157303"/>
                <a:gd name="connsiteY16" fmla="*/ 1739653 h 3705065"/>
                <a:gd name="connsiteX17" fmla="*/ 1062411 w 1157303"/>
                <a:gd name="connsiteY17" fmla="*/ 1962597 h 3705065"/>
                <a:gd name="connsiteX18" fmla="*/ 331641 w 1157303"/>
                <a:gd name="connsiteY18" fmla="*/ 1965414 h 3705065"/>
                <a:gd name="connsiteX19" fmla="*/ 92399 w 1157303"/>
                <a:gd name="connsiteY19" fmla="*/ 2076896 h 3705065"/>
                <a:gd name="connsiteX20" fmla="*/ 222850 w 1157303"/>
                <a:gd name="connsiteY20" fmla="*/ 2570122 h 3705065"/>
                <a:gd name="connsiteX21" fmla="*/ 927197 w 1157303"/>
                <a:gd name="connsiteY21" fmla="*/ 2567738 h 3705065"/>
                <a:gd name="connsiteX22" fmla="*/ 1157303 w 1157303"/>
                <a:gd name="connsiteY22" fmla="*/ 1599851 h 3705065"/>
                <a:gd name="connsiteX23" fmla="*/ 1157303 w 1157303"/>
                <a:gd name="connsiteY23" fmla="*/ 1852533 h 3705065"/>
                <a:gd name="connsiteX24" fmla="*/ 1154562 w 1157303"/>
                <a:gd name="connsiteY24" fmla="*/ 1852533 h 3705065"/>
                <a:gd name="connsiteX25" fmla="*/ 1154562 w 1157303"/>
                <a:gd name="connsiteY25" fmla="*/ 2105215 h 3705065"/>
                <a:gd name="connsiteX26" fmla="*/ 1155976 w 1157303"/>
                <a:gd name="connsiteY26" fmla="*/ 2105215 h 3705065"/>
                <a:gd name="connsiteX27" fmla="*/ 867335 w 1157303"/>
                <a:gd name="connsiteY27" fmla="*/ 3705065 h 3705065"/>
                <a:gd name="connsiteX28" fmla="*/ 290055 w 1157303"/>
                <a:gd name="connsiteY28" fmla="*/ 3705065 h 3705065"/>
                <a:gd name="connsiteX29" fmla="*/ 1414 w 1157303"/>
                <a:gd name="connsiteY29" fmla="*/ 2105215 h 3705065"/>
                <a:gd name="connsiteX30" fmla="*/ 0 w 1157303"/>
                <a:gd name="connsiteY30" fmla="*/ 2105215 h 3705065"/>
                <a:gd name="connsiteX31" fmla="*/ 0 w 1157303"/>
                <a:gd name="connsiteY31" fmla="*/ 1852533 h 3705065"/>
                <a:gd name="connsiteX32" fmla="*/ 2741 w 1157303"/>
                <a:gd name="connsiteY32" fmla="*/ 1852533 h 3705065"/>
                <a:gd name="connsiteX33" fmla="*/ 2741 w 1157303"/>
                <a:gd name="connsiteY33" fmla="*/ 1599851 h 3705065"/>
                <a:gd name="connsiteX34" fmla="*/ 1327 w 1157303"/>
                <a:gd name="connsiteY34" fmla="*/ 1599851 h 3705065"/>
                <a:gd name="connsiteX35" fmla="*/ 289969 w 1157303"/>
                <a:gd name="connsiteY35" fmla="*/ 0 h 3705065"/>
                <a:gd name="connsiteX36" fmla="*/ 867249 w 1157303"/>
                <a:gd name="connsiteY36" fmla="*/ 0 h 3705065"/>
                <a:gd name="connsiteX37" fmla="*/ 1155889 w 1157303"/>
                <a:gd name="connsiteY37" fmla="*/ 1599851 h 37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57303" h="3705065">
                  <a:moveTo>
                    <a:pt x="300473" y="1787722"/>
                  </a:moveTo>
                  <a:lnTo>
                    <a:pt x="83091" y="1690516"/>
                  </a:lnTo>
                  <a:lnTo>
                    <a:pt x="83091" y="2014552"/>
                  </a:lnTo>
                  <a:lnTo>
                    <a:pt x="300473" y="1917346"/>
                  </a:lnTo>
                  <a:close/>
                  <a:moveTo>
                    <a:pt x="916854" y="1081846"/>
                  </a:moveTo>
                  <a:lnTo>
                    <a:pt x="747753" y="182230"/>
                  </a:lnTo>
                  <a:lnTo>
                    <a:pt x="409552" y="182230"/>
                  </a:lnTo>
                  <a:lnTo>
                    <a:pt x="240451" y="1081846"/>
                  </a:lnTo>
                  <a:close/>
                  <a:moveTo>
                    <a:pt x="919486" y="2623221"/>
                  </a:moveTo>
                  <a:lnTo>
                    <a:pt x="243083" y="2623221"/>
                  </a:lnTo>
                  <a:lnTo>
                    <a:pt x="412184" y="3522837"/>
                  </a:lnTo>
                  <a:lnTo>
                    <a:pt x="750385" y="3522837"/>
                  </a:lnTo>
                  <a:close/>
                  <a:moveTo>
                    <a:pt x="1059779" y="1742470"/>
                  </a:moveTo>
                  <a:lnTo>
                    <a:pt x="924565" y="1137329"/>
                  </a:lnTo>
                  <a:lnTo>
                    <a:pt x="220218" y="1134945"/>
                  </a:lnTo>
                  <a:lnTo>
                    <a:pt x="89767" y="1628171"/>
                  </a:lnTo>
                  <a:lnTo>
                    <a:pt x="329009" y="1739653"/>
                  </a:lnTo>
                  <a:close/>
                  <a:moveTo>
                    <a:pt x="1062411" y="1962597"/>
                  </a:moveTo>
                  <a:lnTo>
                    <a:pt x="331641" y="1965414"/>
                  </a:lnTo>
                  <a:lnTo>
                    <a:pt x="92399" y="2076896"/>
                  </a:lnTo>
                  <a:lnTo>
                    <a:pt x="222850" y="2570122"/>
                  </a:lnTo>
                  <a:lnTo>
                    <a:pt x="927197" y="2567738"/>
                  </a:lnTo>
                  <a:close/>
                  <a:moveTo>
                    <a:pt x="1157303" y="1599851"/>
                  </a:moveTo>
                  <a:lnTo>
                    <a:pt x="1157303" y="1852533"/>
                  </a:lnTo>
                  <a:lnTo>
                    <a:pt x="1154562" y="1852533"/>
                  </a:lnTo>
                  <a:lnTo>
                    <a:pt x="1154562" y="2105215"/>
                  </a:lnTo>
                  <a:lnTo>
                    <a:pt x="1155976" y="2105215"/>
                  </a:lnTo>
                  <a:lnTo>
                    <a:pt x="867335" y="3705065"/>
                  </a:lnTo>
                  <a:lnTo>
                    <a:pt x="290055" y="3705065"/>
                  </a:lnTo>
                  <a:lnTo>
                    <a:pt x="1414" y="2105215"/>
                  </a:lnTo>
                  <a:lnTo>
                    <a:pt x="0" y="2105215"/>
                  </a:lnTo>
                  <a:lnTo>
                    <a:pt x="0" y="1852533"/>
                  </a:lnTo>
                  <a:lnTo>
                    <a:pt x="2741" y="1852533"/>
                  </a:lnTo>
                  <a:lnTo>
                    <a:pt x="2741" y="1599851"/>
                  </a:lnTo>
                  <a:lnTo>
                    <a:pt x="1327" y="1599851"/>
                  </a:lnTo>
                  <a:lnTo>
                    <a:pt x="289969" y="0"/>
                  </a:lnTo>
                  <a:lnTo>
                    <a:pt x="867249" y="0"/>
                  </a:lnTo>
                  <a:lnTo>
                    <a:pt x="1155889" y="15998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0" scaled="0"/>
              <a:tileRect/>
            </a:gra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60" name="Isosceles Triangle 59"/>
            <p:cNvSpPr/>
            <p:nvPr/>
          </p:nvSpPr>
          <p:spPr bwMode="auto">
            <a:xfrm rot="10800000">
              <a:off x="8240071" y="2335607"/>
              <a:ext cx="109448" cy="9435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62" name="Isosceles Triangle 61"/>
            <p:cNvSpPr/>
            <p:nvPr/>
          </p:nvSpPr>
          <p:spPr bwMode="auto">
            <a:xfrm rot="10800000" flipV="1">
              <a:off x="6388495" y="2385237"/>
              <a:ext cx="109448" cy="9435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66" name="Isosceles Triangle 65"/>
            <p:cNvSpPr/>
            <p:nvPr/>
          </p:nvSpPr>
          <p:spPr bwMode="auto">
            <a:xfrm rot="10800000" flipV="1">
              <a:off x="10086446" y="2385237"/>
              <a:ext cx="109448" cy="9435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61" name="Trapezoid 60"/>
          <p:cNvSpPr/>
          <p:nvPr/>
        </p:nvSpPr>
        <p:spPr bwMode="auto">
          <a:xfrm>
            <a:off x="8265068" y="1014163"/>
            <a:ext cx="243291" cy="1349906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0023448" y="624925"/>
            <a:ext cx="484221" cy="1238789"/>
            <a:chOff x="6214964" y="2346043"/>
            <a:chExt cx="484221" cy="1238789"/>
          </a:xfrm>
        </p:grpSpPr>
        <p:grpSp>
          <p:nvGrpSpPr>
            <p:cNvPr id="83" name="Group 82"/>
            <p:cNvGrpSpPr/>
            <p:nvPr/>
          </p:nvGrpSpPr>
          <p:grpSpPr>
            <a:xfrm>
              <a:off x="6214964" y="2979578"/>
              <a:ext cx="484221" cy="605254"/>
              <a:chOff x="6377780" y="1984152"/>
              <a:chExt cx="484221" cy="605254"/>
            </a:xfrm>
          </p:grpSpPr>
          <p:sp>
            <p:nvSpPr>
              <p:cNvPr id="85" name="Isosceles Triangle 84"/>
              <p:cNvSpPr/>
              <p:nvPr/>
            </p:nvSpPr>
            <p:spPr bwMode="auto">
              <a:xfrm>
                <a:off x="6377780" y="1984152"/>
                <a:ext cx="484221" cy="533246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>
                <a:off x="6493244" y="2299446"/>
                <a:ext cx="253292" cy="21602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  <a:tileRect/>
              </a:gra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200" b="1" dirty="0">
                    <a:latin typeface="Arial" pitchFamily="34" charset="0"/>
                    <a:ea typeface="ヒラギノ角ゴ Pro W3" pitchFamily="28" charset="-128"/>
                  </a:rPr>
                  <a:t>X</a:t>
                </a:r>
                <a:endParaRPr kumimoji="0" lang="en-GB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6377780" y="2517398"/>
                <a:ext cx="484221" cy="7200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84" name="Freeform 83"/>
            <p:cNvSpPr/>
            <p:nvPr/>
          </p:nvSpPr>
          <p:spPr bwMode="auto">
            <a:xfrm flipH="1">
              <a:off x="6375400" y="2346043"/>
              <a:ext cx="257176" cy="640996"/>
            </a:xfrm>
            <a:custGeom>
              <a:avLst/>
              <a:gdLst>
                <a:gd name="connsiteX0" fmla="*/ 152400 w 175260"/>
                <a:gd name="connsiteY0" fmla="*/ 0 h 640080"/>
                <a:gd name="connsiteX1" fmla="*/ 0 w 175260"/>
                <a:gd name="connsiteY1" fmla="*/ 0 h 640080"/>
                <a:gd name="connsiteX2" fmla="*/ 0 w 175260"/>
                <a:gd name="connsiteY2" fmla="*/ 411480 h 640080"/>
                <a:gd name="connsiteX3" fmla="*/ 175260 w 175260"/>
                <a:gd name="connsiteY3" fmla="*/ 411480 h 640080"/>
                <a:gd name="connsiteX4" fmla="*/ 175260 w 175260"/>
                <a:gd name="connsiteY4" fmla="*/ 640080 h 640080"/>
                <a:gd name="connsiteX0" fmla="*/ 283369 w 283369"/>
                <a:gd name="connsiteY0" fmla="*/ 0 h 642461"/>
                <a:gd name="connsiteX1" fmla="*/ 0 w 283369"/>
                <a:gd name="connsiteY1" fmla="*/ 2381 h 642461"/>
                <a:gd name="connsiteX2" fmla="*/ 0 w 283369"/>
                <a:gd name="connsiteY2" fmla="*/ 413861 h 642461"/>
                <a:gd name="connsiteX3" fmla="*/ 175260 w 283369"/>
                <a:gd name="connsiteY3" fmla="*/ 413861 h 642461"/>
                <a:gd name="connsiteX4" fmla="*/ 175260 w 283369"/>
                <a:gd name="connsiteY4" fmla="*/ 642461 h 642461"/>
                <a:gd name="connsiteX0" fmla="*/ 283369 w 283369"/>
                <a:gd name="connsiteY0" fmla="*/ 30962 h 673423"/>
                <a:gd name="connsiteX1" fmla="*/ 0 w 283369"/>
                <a:gd name="connsiteY1" fmla="*/ 33343 h 673423"/>
                <a:gd name="connsiteX2" fmla="*/ 0 w 283369"/>
                <a:gd name="connsiteY2" fmla="*/ 444823 h 673423"/>
                <a:gd name="connsiteX3" fmla="*/ 175260 w 283369"/>
                <a:gd name="connsiteY3" fmla="*/ 444823 h 673423"/>
                <a:gd name="connsiteX4" fmla="*/ 175260 w 283369"/>
                <a:gd name="connsiteY4" fmla="*/ 673423 h 673423"/>
                <a:gd name="connsiteX0" fmla="*/ 271463 w 271463"/>
                <a:gd name="connsiteY0" fmla="*/ 35023 h 663197"/>
                <a:gd name="connsiteX1" fmla="*/ 0 w 271463"/>
                <a:gd name="connsiteY1" fmla="*/ 23117 h 663197"/>
                <a:gd name="connsiteX2" fmla="*/ 0 w 271463"/>
                <a:gd name="connsiteY2" fmla="*/ 434597 h 663197"/>
                <a:gd name="connsiteX3" fmla="*/ 175260 w 271463"/>
                <a:gd name="connsiteY3" fmla="*/ 434597 h 663197"/>
                <a:gd name="connsiteX4" fmla="*/ 175260 w 271463"/>
                <a:gd name="connsiteY4" fmla="*/ 663197 h 663197"/>
                <a:gd name="connsiteX0" fmla="*/ 271463 w 271463"/>
                <a:gd name="connsiteY0" fmla="*/ 12281 h 640455"/>
                <a:gd name="connsiteX1" fmla="*/ 0 w 271463"/>
                <a:gd name="connsiteY1" fmla="*/ 375 h 640455"/>
                <a:gd name="connsiteX2" fmla="*/ 0 w 271463"/>
                <a:gd name="connsiteY2" fmla="*/ 411855 h 640455"/>
                <a:gd name="connsiteX3" fmla="*/ 175260 w 271463"/>
                <a:gd name="connsiteY3" fmla="*/ 411855 h 640455"/>
                <a:gd name="connsiteX4" fmla="*/ 175260 w 271463"/>
                <a:gd name="connsiteY4" fmla="*/ 640455 h 640455"/>
                <a:gd name="connsiteX0" fmla="*/ 264319 w 264319"/>
                <a:gd name="connsiteY0" fmla="*/ 4034 h 656021"/>
                <a:gd name="connsiteX1" fmla="*/ 0 w 264319"/>
                <a:gd name="connsiteY1" fmla="*/ 15941 h 656021"/>
                <a:gd name="connsiteX2" fmla="*/ 0 w 264319"/>
                <a:gd name="connsiteY2" fmla="*/ 427421 h 656021"/>
                <a:gd name="connsiteX3" fmla="*/ 175260 w 264319"/>
                <a:gd name="connsiteY3" fmla="*/ 427421 h 656021"/>
                <a:gd name="connsiteX4" fmla="*/ 175260 w 264319"/>
                <a:gd name="connsiteY4" fmla="*/ 656021 h 656021"/>
                <a:gd name="connsiteX0" fmla="*/ 264319 w 264319"/>
                <a:gd name="connsiteY0" fmla="*/ 0 h 651987"/>
                <a:gd name="connsiteX1" fmla="*/ 0 w 264319"/>
                <a:gd name="connsiteY1" fmla="*/ 11907 h 651987"/>
                <a:gd name="connsiteX2" fmla="*/ 0 w 264319"/>
                <a:gd name="connsiteY2" fmla="*/ 423387 h 651987"/>
                <a:gd name="connsiteX3" fmla="*/ 175260 w 264319"/>
                <a:gd name="connsiteY3" fmla="*/ 423387 h 651987"/>
                <a:gd name="connsiteX4" fmla="*/ 175260 w 264319"/>
                <a:gd name="connsiteY4" fmla="*/ 651987 h 651987"/>
                <a:gd name="connsiteX0" fmla="*/ 264319 w 264319"/>
                <a:gd name="connsiteY0" fmla="*/ 9550 h 640106"/>
                <a:gd name="connsiteX1" fmla="*/ 0 w 264319"/>
                <a:gd name="connsiteY1" fmla="*/ 26 h 640106"/>
                <a:gd name="connsiteX2" fmla="*/ 0 w 264319"/>
                <a:gd name="connsiteY2" fmla="*/ 411506 h 640106"/>
                <a:gd name="connsiteX3" fmla="*/ 175260 w 264319"/>
                <a:gd name="connsiteY3" fmla="*/ 411506 h 640106"/>
                <a:gd name="connsiteX4" fmla="*/ 175260 w 264319"/>
                <a:gd name="connsiteY4" fmla="*/ 640106 h 640106"/>
                <a:gd name="connsiteX0" fmla="*/ 257176 w 257176"/>
                <a:gd name="connsiteY0" fmla="*/ 50 h 640131"/>
                <a:gd name="connsiteX1" fmla="*/ 0 w 257176"/>
                <a:gd name="connsiteY1" fmla="*/ 51 h 640131"/>
                <a:gd name="connsiteX2" fmla="*/ 0 w 257176"/>
                <a:gd name="connsiteY2" fmla="*/ 411531 h 640131"/>
                <a:gd name="connsiteX3" fmla="*/ 175260 w 257176"/>
                <a:gd name="connsiteY3" fmla="*/ 411531 h 640131"/>
                <a:gd name="connsiteX4" fmla="*/ 175260 w 257176"/>
                <a:gd name="connsiteY4" fmla="*/ 640131 h 640131"/>
                <a:gd name="connsiteX0" fmla="*/ 257176 w 257176"/>
                <a:gd name="connsiteY0" fmla="*/ 915 h 640996"/>
                <a:gd name="connsiteX1" fmla="*/ 0 w 257176"/>
                <a:gd name="connsiteY1" fmla="*/ 916 h 640996"/>
                <a:gd name="connsiteX2" fmla="*/ 0 w 257176"/>
                <a:gd name="connsiteY2" fmla="*/ 412396 h 640996"/>
                <a:gd name="connsiteX3" fmla="*/ 175260 w 257176"/>
                <a:gd name="connsiteY3" fmla="*/ 412396 h 640996"/>
                <a:gd name="connsiteX4" fmla="*/ 175260 w 257176"/>
                <a:gd name="connsiteY4" fmla="*/ 640996 h 64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6" h="640996">
                  <a:moveTo>
                    <a:pt x="257176" y="915"/>
                  </a:moveTo>
                  <a:cubicBezTo>
                    <a:pt x="157957" y="-671"/>
                    <a:pt x="94456" y="122"/>
                    <a:pt x="0" y="916"/>
                  </a:cubicBezTo>
                  <a:lnTo>
                    <a:pt x="0" y="412396"/>
                  </a:lnTo>
                  <a:lnTo>
                    <a:pt x="175260" y="412396"/>
                  </a:lnTo>
                  <a:lnTo>
                    <a:pt x="175260" y="640996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grpSp>
        <p:nvGrpSpPr>
          <p:cNvPr id="471" name="Group 470"/>
          <p:cNvGrpSpPr/>
          <p:nvPr/>
        </p:nvGrpSpPr>
        <p:grpSpPr>
          <a:xfrm>
            <a:off x="6062754" y="1265585"/>
            <a:ext cx="990812" cy="2854920"/>
            <a:chOff x="5935620" y="1373544"/>
            <a:chExt cx="990812" cy="2854920"/>
          </a:xfrm>
        </p:grpSpPr>
        <p:grpSp>
          <p:nvGrpSpPr>
            <p:cNvPr id="65" name="Group 64"/>
            <p:cNvGrpSpPr/>
            <p:nvPr/>
          </p:nvGrpSpPr>
          <p:grpSpPr>
            <a:xfrm>
              <a:off x="6186538" y="1373544"/>
              <a:ext cx="486602" cy="2063996"/>
              <a:chOff x="6212583" y="2346043"/>
              <a:chExt cx="486602" cy="206399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212583" y="2979578"/>
                <a:ext cx="486602" cy="1430461"/>
                <a:chOff x="6375399" y="1984152"/>
                <a:chExt cx="486602" cy="1430461"/>
              </a:xfrm>
            </p:grpSpPr>
            <p:sp>
              <p:nvSpPr>
                <p:cNvPr id="16" name="Isosceles Triangle 15"/>
                <p:cNvSpPr/>
                <p:nvPr/>
              </p:nvSpPr>
              <p:spPr bwMode="auto">
                <a:xfrm>
                  <a:off x="6377780" y="1984152"/>
                  <a:ext cx="484221" cy="1362359"/>
                </a:xfrm>
                <a:prstGeom prst="triangl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6493449" y="3033635"/>
                  <a:ext cx="253292" cy="30897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0"/>
                  <a:tileRect/>
                </a:gradFill>
                <a:ln w="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rPr>
                    <a:t>M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6375399" y="3342605"/>
                  <a:ext cx="484221" cy="72008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</p:grpSp>
          <p:sp>
            <p:nvSpPr>
              <p:cNvPr id="64" name="Freeform 63"/>
              <p:cNvSpPr/>
              <p:nvPr/>
            </p:nvSpPr>
            <p:spPr bwMode="auto">
              <a:xfrm>
                <a:off x="6286500" y="2346043"/>
                <a:ext cx="257176" cy="640996"/>
              </a:xfrm>
              <a:custGeom>
                <a:avLst/>
                <a:gdLst>
                  <a:gd name="connsiteX0" fmla="*/ 152400 w 175260"/>
                  <a:gd name="connsiteY0" fmla="*/ 0 h 640080"/>
                  <a:gd name="connsiteX1" fmla="*/ 0 w 175260"/>
                  <a:gd name="connsiteY1" fmla="*/ 0 h 640080"/>
                  <a:gd name="connsiteX2" fmla="*/ 0 w 175260"/>
                  <a:gd name="connsiteY2" fmla="*/ 411480 h 640080"/>
                  <a:gd name="connsiteX3" fmla="*/ 175260 w 175260"/>
                  <a:gd name="connsiteY3" fmla="*/ 411480 h 640080"/>
                  <a:gd name="connsiteX4" fmla="*/ 175260 w 175260"/>
                  <a:gd name="connsiteY4" fmla="*/ 640080 h 640080"/>
                  <a:gd name="connsiteX0" fmla="*/ 283369 w 283369"/>
                  <a:gd name="connsiteY0" fmla="*/ 0 h 642461"/>
                  <a:gd name="connsiteX1" fmla="*/ 0 w 283369"/>
                  <a:gd name="connsiteY1" fmla="*/ 2381 h 642461"/>
                  <a:gd name="connsiteX2" fmla="*/ 0 w 283369"/>
                  <a:gd name="connsiteY2" fmla="*/ 413861 h 642461"/>
                  <a:gd name="connsiteX3" fmla="*/ 175260 w 283369"/>
                  <a:gd name="connsiteY3" fmla="*/ 413861 h 642461"/>
                  <a:gd name="connsiteX4" fmla="*/ 175260 w 283369"/>
                  <a:gd name="connsiteY4" fmla="*/ 642461 h 642461"/>
                  <a:gd name="connsiteX0" fmla="*/ 283369 w 283369"/>
                  <a:gd name="connsiteY0" fmla="*/ 30962 h 673423"/>
                  <a:gd name="connsiteX1" fmla="*/ 0 w 283369"/>
                  <a:gd name="connsiteY1" fmla="*/ 33343 h 673423"/>
                  <a:gd name="connsiteX2" fmla="*/ 0 w 283369"/>
                  <a:gd name="connsiteY2" fmla="*/ 444823 h 673423"/>
                  <a:gd name="connsiteX3" fmla="*/ 175260 w 283369"/>
                  <a:gd name="connsiteY3" fmla="*/ 444823 h 673423"/>
                  <a:gd name="connsiteX4" fmla="*/ 175260 w 283369"/>
                  <a:gd name="connsiteY4" fmla="*/ 673423 h 673423"/>
                  <a:gd name="connsiteX0" fmla="*/ 271463 w 271463"/>
                  <a:gd name="connsiteY0" fmla="*/ 35023 h 663197"/>
                  <a:gd name="connsiteX1" fmla="*/ 0 w 271463"/>
                  <a:gd name="connsiteY1" fmla="*/ 23117 h 663197"/>
                  <a:gd name="connsiteX2" fmla="*/ 0 w 271463"/>
                  <a:gd name="connsiteY2" fmla="*/ 434597 h 663197"/>
                  <a:gd name="connsiteX3" fmla="*/ 175260 w 271463"/>
                  <a:gd name="connsiteY3" fmla="*/ 434597 h 663197"/>
                  <a:gd name="connsiteX4" fmla="*/ 175260 w 271463"/>
                  <a:gd name="connsiteY4" fmla="*/ 663197 h 663197"/>
                  <a:gd name="connsiteX0" fmla="*/ 271463 w 271463"/>
                  <a:gd name="connsiteY0" fmla="*/ 12281 h 640455"/>
                  <a:gd name="connsiteX1" fmla="*/ 0 w 271463"/>
                  <a:gd name="connsiteY1" fmla="*/ 375 h 640455"/>
                  <a:gd name="connsiteX2" fmla="*/ 0 w 271463"/>
                  <a:gd name="connsiteY2" fmla="*/ 411855 h 640455"/>
                  <a:gd name="connsiteX3" fmla="*/ 175260 w 271463"/>
                  <a:gd name="connsiteY3" fmla="*/ 411855 h 640455"/>
                  <a:gd name="connsiteX4" fmla="*/ 175260 w 271463"/>
                  <a:gd name="connsiteY4" fmla="*/ 640455 h 640455"/>
                  <a:gd name="connsiteX0" fmla="*/ 264319 w 264319"/>
                  <a:gd name="connsiteY0" fmla="*/ 4034 h 656021"/>
                  <a:gd name="connsiteX1" fmla="*/ 0 w 264319"/>
                  <a:gd name="connsiteY1" fmla="*/ 15941 h 656021"/>
                  <a:gd name="connsiteX2" fmla="*/ 0 w 264319"/>
                  <a:gd name="connsiteY2" fmla="*/ 427421 h 656021"/>
                  <a:gd name="connsiteX3" fmla="*/ 175260 w 264319"/>
                  <a:gd name="connsiteY3" fmla="*/ 427421 h 656021"/>
                  <a:gd name="connsiteX4" fmla="*/ 175260 w 264319"/>
                  <a:gd name="connsiteY4" fmla="*/ 656021 h 656021"/>
                  <a:gd name="connsiteX0" fmla="*/ 264319 w 264319"/>
                  <a:gd name="connsiteY0" fmla="*/ 0 h 651987"/>
                  <a:gd name="connsiteX1" fmla="*/ 0 w 264319"/>
                  <a:gd name="connsiteY1" fmla="*/ 11907 h 651987"/>
                  <a:gd name="connsiteX2" fmla="*/ 0 w 264319"/>
                  <a:gd name="connsiteY2" fmla="*/ 423387 h 651987"/>
                  <a:gd name="connsiteX3" fmla="*/ 175260 w 264319"/>
                  <a:gd name="connsiteY3" fmla="*/ 423387 h 651987"/>
                  <a:gd name="connsiteX4" fmla="*/ 175260 w 264319"/>
                  <a:gd name="connsiteY4" fmla="*/ 651987 h 651987"/>
                  <a:gd name="connsiteX0" fmla="*/ 264319 w 264319"/>
                  <a:gd name="connsiteY0" fmla="*/ 9550 h 640106"/>
                  <a:gd name="connsiteX1" fmla="*/ 0 w 264319"/>
                  <a:gd name="connsiteY1" fmla="*/ 26 h 640106"/>
                  <a:gd name="connsiteX2" fmla="*/ 0 w 264319"/>
                  <a:gd name="connsiteY2" fmla="*/ 411506 h 640106"/>
                  <a:gd name="connsiteX3" fmla="*/ 175260 w 264319"/>
                  <a:gd name="connsiteY3" fmla="*/ 411506 h 640106"/>
                  <a:gd name="connsiteX4" fmla="*/ 175260 w 264319"/>
                  <a:gd name="connsiteY4" fmla="*/ 640106 h 640106"/>
                  <a:gd name="connsiteX0" fmla="*/ 257176 w 257176"/>
                  <a:gd name="connsiteY0" fmla="*/ 50 h 640131"/>
                  <a:gd name="connsiteX1" fmla="*/ 0 w 257176"/>
                  <a:gd name="connsiteY1" fmla="*/ 51 h 640131"/>
                  <a:gd name="connsiteX2" fmla="*/ 0 w 257176"/>
                  <a:gd name="connsiteY2" fmla="*/ 411531 h 640131"/>
                  <a:gd name="connsiteX3" fmla="*/ 175260 w 257176"/>
                  <a:gd name="connsiteY3" fmla="*/ 411531 h 640131"/>
                  <a:gd name="connsiteX4" fmla="*/ 175260 w 257176"/>
                  <a:gd name="connsiteY4" fmla="*/ 640131 h 640131"/>
                  <a:gd name="connsiteX0" fmla="*/ 257176 w 257176"/>
                  <a:gd name="connsiteY0" fmla="*/ 915 h 640996"/>
                  <a:gd name="connsiteX1" fmla="*/ 0 w 257176"/>
                  <a:gd name="connsiteY1" fmla="*/ 916 h 640996"/>
                  <a:gd name="connsiteX2" fmla="*/ 0 w 257176"/>
                  <a:gd name="connsiteY2" fmla="*/ 412396 h 640996"/>
                  <a:gd name="connsiteX3" fmla="*/ 175260 w 257176"/>
                  <a:gd name="connsiteY3" fmla="*/ 412396 h 640996"/>
                  <a:gd name="connsiteX4" fmla="*/ 175260 w 257176"/>
                  <a:gd name="connsiteY4" fmla="*/ 640996 h 64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6" h="640996">
                    <a:moveTo>
                      <a:pt x="257176" y="915"/>
                    </a:moveTo>
                    <a:cubicBezTo>
                      <a:pt x="157957" y="-671"/>
                      <a:pt x="94456" y="122"/>
                      <a:pt x="0" y="916"/>
                    </a:cubicBezTo>
                    <a:lnTo>
                      <a:pt x="0" y="412396"/>
                    </a:lnTo>
                    <a:lnTo>
                      <a:pt x="175260" y="412396"/>
                    </a:lnTo>
                    <a:lnTo>
                      <a:pt x="175260" y="640996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470" name="Group 469"/>
            <p:cNvGrpSpPr/>
            <p:nvPr/>
          </p:nvGrpSpPr>
          <p:grpSpPr>
            <a:xfrm>
              <a:off x="5935628" y="2016398"/>
              <a:ext cx="990804" cy="2212066"/>
              <a:chOff x="5935628" y="1952321"/>
              <a:chExt cx="990804" cy="2212066"/>
            </a:xfrm>
          </p:grpSpPr>
          <p:sp>
            <p:nvSpPr>
              <p:cNvPr id="97" name="Isosceles Triangle 96"/>
              <p:cNvSpPr/>
              <p:nvPr/>
            </p:nvSpPr>
            <p:spPr bwMode="auto">
              <a:xfrm>
                <a:off x="5935628" y="1952321"/>
                <a:ext cx="990804" cy="50735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 bwMode="auto">
              <a:xfrm>
                <a:off x="5935628" y="2459675"/>
                <a:ext cx="990804" cy="1704712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GB"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5935620" y="3948363"/>
              <a:ext cx="990812" cy="207640"/>
              <a:chOff x="5969285" y="4941168"/>
              <a:chExt cx="990812" cy="207640"/>
            </a:xfrm>
          </p:grpSpPr>
          <p:cxnSp>
            <p:nvCxnSpPr>
              <p:cNvPr id="102" name="Straight Connector 101"/>
              <p:cNvCxnSpPr/>
              <p:nvPr/>
            </p:nvCxnSpPr>
            <p:spPr bwMode="auto">
              <a:xfrm>
                <a:off x="5969293" y="4941168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5969292" y="4958122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5969291" y="4975076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5969290" y="4992030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>
                <a:off x="5969289" y="5008984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5969288" y="5025938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>
                <a:off x="5969287" y="5042892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>
                <a:off x="5969286" y="5059846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>
                <a:off x="5969285" y="5076800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10" name="Rectangle 309"/>
          <p:cNvSpPr/>
          <p:nvPr/>
        </p:nvSpPr>
        <p:spPr bwMode="auto">
          <a:xfrm>
            <a:off x="9067514" y="3735753"/>
            <a:ext cx="2478924" cy="557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Current Source</a:t>
            </a:r>
          </a:p>
        </p:txBody>
      </p:sp>
      <p:sp>
        <p:nvSpPr>
          <p:cNvPr id="311" name="Freeform 310"/>
          <p:cNvSpPr/>
          <p:nvPr/>
        </p:nvSpPr>
        <p:spPr bwMode="auto">
          <a:xfrm>
            <a:off x="7035934" y="3124492"/>
            <a:ext cx="2119086" cy="803651"/>
          </a:xfrm>
          <a:custGeom>
            <a:avLst/>
            <a:gdLst>
              <a:gd name="connsiteX0" fmla="*/ 0 w 2119086"/>
              <a:gd name="connsiteY0" fmla="*/ 827314 h 827314"/>
              <a:gd name="connsiteX1" fmla="*/ 203200 w 2119086"/>
              <a:gd name="connsiteY1" fmla="*/ 0 h 827314"/>
              <a:gd name="connsiteX2" fmla="*/ 1567543 w 2119086"/>
              <a:gd name="connsiteY2" fmla="*/ 333828 h 827314"/>
              <a:gd name="connsiteX3" fmla="*/ 2119086 w 2119086"/>
              <a:gd name="connsiteY3" fmla="*/ 754743 h 827314"/>
              <a:gd name="connsiteX0" fmla="*/ 0 w 2119086"/>
              <a:gd name="connsiteY0" fmla="*/ 841758 h 841758"/>
              <a:gd name="connsiteX1" fmla="*/ 203200 w 2119086"/>
              <a:gd name="connsiteY1" fmla="*/ 14444 h 841758"/>
              <a:gd name="connsiteX2" fmla="*/ 1567543 w 2119086"/>
              <a:gd name="connsiteY2" fmla="*/ 348272 h 841758"/>
              <a:gd name="connsiteX3" fmla="*/ 2119086 w 2119086"/>
              <a:gd name="connsiteY3" fmla="*/ 769187 h 841758"/>
              <a:gd name="connsiteX0" fmla="*/ 0 w 2119086"/>
              <a:gd name="connsiteY0" fmla="*/ 818973 h 818973"/>
              <a:gd name="connsiteX1" fmla="*/ 346075 w 2119086"/>
              <a:gd name="connsiteY1" fmla="*/ 15472 h 818973"/>
              <a:gd name="connsiteX2" fmla="*/ 1567543 w 2119086"/>
              <a:gd name="connsiteY2" fmla="*/ 325487 h 818973"/>
              <a:gd name="connsiteX3" fmla="*/ 2119086 w 2119086"/>
              <a:gd name="connsiteY3" fmla="*/ 746402 h 818973"/>
              <a:gd name="connsiteX0" fmla="*/ 0 w 2119086"/>
              <a:gd name="connsiteY0" fmla="*/ 819635 h 819635"/>
              <a:gd name="connsiteX1" fmla="*/ 346075 w 2119086"/>
              <a:gd name="connsiteY1" fmla="*/ 16134 h 819635"/>
              <a:gd name="connsiteX2" fmla="*/ 1567543 w 2119086"/>
              <a:gd name="connsiteY2" fmla="*/ 326149 h 819635"/>
              <a:gd name="connsiteX3" fmla="*/ 2119086 w 2119086"/>
              <a:gd name="connsiteY3" fmla="*/ 747064 h 819635"/>
              <a:gd name="connsiteX0" fmla="*/ 0 w 2119086"/>
              <a:gd name="connsiteY0" fmla="*/ 805248 h 805248"/>
              <a:gd name="connsiteX1" fmla="*/ 346075 w 2119086"/>
              <a:gd name="connsiteY1" fmla="*/ 1747 h 805248"/>
              <a:gd name="connsiteX2" fmla="*/ 1500868 w 2119086"/>
              <a:gd name="connsiteY2" fmla="*/ 597512 h 805248"/>
              <a:gd name="connsiteX3" fmla="*/ 2119086 w 2119086"/>
              <a:gd name="connsiteY3" fmla="*/ 732677 h 80524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3685 h 803685"/>
              <a:gd name="connsiteX1" fmla="*/ 346075 w 2119086"/>
              <a:gd name="connsiteY1" fmla="*/ 184 h 803685"/>
              <a:gd name="connsiteX2" fmla="*/ 2119086 w 2119086"/>
              <a:gd name="connsiteY2" fmla="*/ 731114 h 803685"/>
              <a:gd name="connsiteX0" fmla="*/ 0 w 2119086"/>
              <a:gd name="connsiteY0" fmla="*/ 803651 h 803651"/>
              <a:gd name="connsiteX1" fmla="*/ 346075 w 2119086"/>
              <a:gd name="connsiteY1" fmla="*/ 150 h 803651"/>
              <a:gd name="connsiteX2" fmla="*/ 2119086 w 2119086"/>
              <a:gd name="connsiteY2" fmla="*/ 731080 h 80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086" h="803651">
                <a:moveTo>
                  <a:pt x="0" y="803651"/>
                </a:moveTo>
                <a:cubicBezTo>
                  <a:pt x="67733" y="527880"/>
                  <a:pt x="-7106" y="12245"/>
                  <a:pt x="346075" y="150"/>
                </a:cubicBezTo>
                <a:cubicBezTo>
                  <a:pt x="699256" y="-11945"/>
                  <a:pt x="1249646" y="712153"/>
                  <a:pt x="2119086" y="731080"/>
                </a:cubicBezTo>
              </a:path>
            </a:pathLst>
          </a:custGeom>
          <a:noFill/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2" name="Freeform 311"/>
          <p:cNvSpPr/>
          <p:nvPr/>
        </p:nvSpPr>
        <p:spPr bwMode="auto">
          <a:xfrm>
            <a:off x="7041504" y="3194623"/>
            <a:ext cx="2133373" cy="994540"/>
          </a:xfrm>
          <a:custGeom>
            <a:avLst/>
            <a:gdLst>
              <a:gd name="connsiteX0" fmla="*/ 0 w 2119086"/>
              <a:gd name="connsiteY0" fmla="*/ 827314 h 827314"/>
              <a:gd name="connsiteX1" fmla="*/ 203200 w 2119086"/>
              <a:gd name="connsiteY1" fmla="*/ 0 h 827314"/>
              <a:gd name="connsiteX2" fmla="*/ 1567543 w 2119086"/>
              <a:gd name="connsiteY2" fmla="*/ 333828 h 827314"/>
              <a:gd name="connsiteX3" fmla="*/ 2119086 w 2119086"/>
              <a:gd name="connsiteY3" fmla="*/ 754743 h 827314"/>
              <a:gd name="connsiteX0" fmla="*/ 0 w 2119086"/>
              <a:gd name="connsiteY0" fmla="*/ 841758 h 841758"/>
              <a:gd name="connsiteX1" fmla="*/ 203200 w 2119086"/>
              <a:gd name="connsiteY1" fmla="*/ 14444 h 841758"/>
              <a:gd name="connsiteX2" fmla="*/ 1567543 w 2119086"/>
              <a:gd name="connsiteY2" fmla="*/ 348272 h 841758"/>
              <a:gd name="connsiteX3" fmla="*/ 2119086 w 2119086"/>
              <a:gd name="connsiteY3" fmla="*/ 769187 h 841758"/>
              <a:gd name="connsiteX0" fmla="*/ 0 w 2119086"/>
              <a:gd name="connsiteY0" fmla="*/ 818973 h 818973"/>
              <a:gd name="connsiteX1" fmla="*/ 346075 w 2119086"/>
              <a:gd name="connsiteY1" fmla="*/ 15472 h 818973"/>
              <a:gd name="connsiteX2" fmla="*/ 1567543 w 2119086"/>
              <a:gd name="connsiteY2" fmla="*/ 325487 h 818973"/>
              <a:gd name="connsiteX3" fmla="*/ 2119086 w 2119086"/>
              <a:gd name="connsiteY3" fmla="*/ 746402 h 818973"/>
              <a:gd name="connsiteX0" fmla="*/ 0 w 2119086"/>
              <a:gd name="connsiteY0" fmla="*/ 819635 h 819635"/>
              <a:gd name="connsiteX1" fmla="*/ 346075 w 2119086"/>
              <a:gd name="connsiteY1" fmla="*/ 16134 h 819635"/>
              <a:gd name="connsiteX2" fmla="*/ 1567543 w 2119086"/>
              <a:gd name="connsiteY2" fmla="*/ 326149 h 819635"/>
              <a:gd name="connsiteX3" fmla="*/ 2119086 w 2119086"/>
              <a:gd name="connsiteY3" fmla="*/ 747064 h 819635"/>
              <a:gd name="connsiteX0" fmla="*/ 0 w 2119086"/>
              <a:gd name="connsiteY0" fmla="*/ 805248 h 805248"/>
              <a:gd name="connsiteX1" fmla="*/ 346075 w 2119086"/>
              <a:gd name="connsiteY1" fmla="*/ 1747 h 805248"/>
              <a:gd name="connsiteX2" fmla="*/ 1500868 w 2119086"/>
              <a:gd name="connsiteY2" fmla="*/ 597512 h 805248"/>
              <a:gd name="connsiteX3" fmla="*/ 2119086 w 2119086"/>
              <a:gd name="connsiteY3" fmla="*/ 732677 h 80524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3685 h 803685"/>
              <a:gd name="connsiteX1" fmla="*/ 346075 w 2119086"/>
              <a:gd name="connsiteY1" fmla="*/ 184 h 803685"/>
              <a:gd name="connsiteX2" fmla="*/ 2119086 w 2119086"/>
              <a:gd name="connsiteY2" fmla="*/ 731114 h 803685"/>
              <a:gd name="connsiteX0" fmla="*/ 0 w 2119086"/>
              <a:gd name="connsiteY0" fmla="*/ 803651 h 803651"/>
              <a:gd name="connsiteX1" fmla="*/ 346075 w 2119086"/>
              <a:gd name="connsiteY1" fmla="*/ 150 h 803651"/>
              <a:gd name="connsiteX2" fmla="*/ 2119086 w 2119086"/>
              <a:gd name="connsiteY2" fmla="*/ 731080 h 803651"/>
              <a:gd name="connsiteX0" fmla="*/ 0 w 2133373"/>
              <a:gd name="connsiteY0" fmla="*/ 805106 h 1018285"/>
              <a:gd name="connsiteX1" fmla="*/ 346075 w 2133373"/>
              <a:gd name="connsiteY1" fmla="*/ 1605 h 1018285"/>
              <a:gd name="connsiteX2" fmla="*/ 2133373 w 2133373"/>
              <a:gd name="connsiteY2" fmla="*/ 1018285 h 1018285"/>
              <a:gd name="connsiteX0" fmla="*/ 0 w 2133373"/>
              <a:gd name="connsiteY0" fmla="*/ 781361 h 994540"/>
              <a:gd name="connsiteX1" fmla="*/ 398463 w 2133373"/>
              <a:gd name="connsiteY1" fmla="*/ 1673 h 994540"/>
              <a:gd name="connsiteX2" fmla="*/ 2133373 w 2133373"/>
              <a:gd name="connsiteY2" fmla="*/ 994540 h 99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373" h="994540">
                <a:moveTo>
                  <a:pt x="0" y="781361"/>
                </a:moveTo>
                <a:cubicBezTo>
                  <a:pt x="67733" y="505590"/>
                  <a:pt x="42901" y="-33857"/>
                  <a:pt x="398463" y="1673"/>
                </a:cubicBezTo>
                <a:cubicBezTo>
                  <a:pt x="754025" y="37203"/>
                  <a:pt x="1263933" y="975613"/>
                  <a:pt x="2133373" y="994540"/>
                </a:cubicBezTo>
              </a:path>
            </a:pathLst>
          </a:custGeom>
          <a:noFill/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3" name="Down Arrow 312"/>
          <p:cNvSpPr/>
          <p:nvPr/>
        </p:nvSpPr>
        <p:spPr bwMode="auto">
          <a:xfrm rot="6300000">
            <a:off x="8720471" y="3497696"/>
            <a:ext cx="98488" cy="35875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4" name="Down Arrow 313"/>
          <p:cNvSpPr/>
          <p:nvPr/>
        </p:nvSpPr>
        <p:spPr bwMode="auto">
          <a:xfrm rot="17100000">
            <a:off x="8783948" y="3878563"/>
            <a:ext cx="98488" cy="35875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351" name="Group 350"/>
          <p:cNvGrpSpPr/>
          <p:nvPr/>
        </p:nvGrpSpPr>
        <p:grpSpPr>
          <a:xfrm>
            <a:off x="126342" y="2996506"/>
            <a:ext cx="3882680" cy="2224304"/>
            <a:chOff x="126342" y="3593522"/>
            <a:chExt cx="3882680" cy="2224304"/>
          </a:xfrm>
        </p:grpSpPr>
        <p:sp>
          <p:nvSpPr>
            <p:cNvPr id="317" name="Rounded Rectangle 316"/>
            <p:cNvSpPr/>
            <p:nvPr/>
          </p:nvSpPr>
          <p:spPr bwMode="auto">
            <a:xfrm>
              <a:off x="126342" y="3803905"/>
              <a:ext cx="3882680" cy="20139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1955678" y="416969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318" name="Rounded Rectangle 317"/>
            <p:cNvSpPr/>
            <p:nvPr/>
          </p:nvSpPr>
          <p:spPr bwMode="auto">
            <a:xfrm>
              <a:off x="335360" y="3593522"/>
              <a:ext cx="3371091" cy="321938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tabLst>
                  <a:tab pos="0" algn="l"/>
                </a:tabLst>
              </a:pPr>
              <a:r>
                <a:rPr lang="en-GB" sz="2200" dirty="0" smtClean="0"/>
                <a:t>When falling…</a:t>
              </a:r>
              <a:endParaRPr lang="en-GB" sz="2200" dirty="0"/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160500" y="476672"/>
            <a:ext cx="3882680" cy="2411039"/>
            <a:chOff x="160500" y="698125"/>
            <a:chExt cx="3882680" cy="2411039"/>
          </a:xfrm>
        </p:grpSpPr>
        <p:sp>
          <p:nvSpPr>
            <p:cNvPr id="319" name="Rounded Rectangle 318"/>
            <p:cNvSpPr/>
            <p:nvPr/>
          </p:nvSpPr>
          <p:spPr bwMode="auto">
            <a:xfrm>
              <a:off x="160500" y="894211"/>
              <a:ext cx="3882680" cy="22149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50147" y="1134556"/>
              <a:ext cx="310373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Electro-magnetic Force </a:t>
              </a:r>
              <a:br>
                <a:rPr lang="en-GB" sz="2000" b="1" dirty="0" smtClean="0"/>
              </a:br>
              <a:r>
                <a:rPr lang="en-GB" sz="2000" b="1" dirty="0" smtClean="0"/>
                <a:t>on </a:t>
              </a:r>
              <a:r>
                <a:rPr lang="en-GB" sz="2000" b="1" i="1" dirty="0" smtClean="0"/>
                <a:t>M</a:t>
              </a:r>
              <a:r>
                <a:rPr lang="en-GB" sz="2000" b="1" dirty="0" smtClean="0"/>
                <a:t> depends on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Mass of </a:t>
              </a:r>
              <a:r>
                <a:rPr lang="en-GB" sz="2000" i="1" dirty="0" smtClean="0"/>
                <a:t>M</a:t>
              </a:r>
              <a:endParaRPr lang="en-GB" sz="2000" dirty="0" smtClean="0"/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Electric Current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Coil Shape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Magnetic Field</a:t>
              </a:r>
              <a:endParaRPr lang="en-GB" sz="2000" dirty="0"/>
            </a:p>
          </p:txBody>
        </p:sp>
        <p:sp>
          <p:nvSpPr>
            <p:cNvPr id="320" name="Rounded Rectangle 319"/>
            <p:cNvSpPr/>
            <p:nvPr/>
          </p:nvSpPr>
          <p:spPr bwMode="auto">
            <a:xfrm>
              <a:off x="427179" y="698125"/>
              <a:ext cx="3371091" cy="39217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tabLst>
                  <a:tab pos="0" algn="l"/>
                </a:tabLst>
              </a:pPr>
              <a:r>
                <a:rPr lang="en-GB" sz="2200" dirty="0" smtClean="0"/>
                <a:t>When balanced…</a:t>
              </a:r>
              <a:endParaRPr lang="en-GB" sz="2200" dirty="0"/>
            </a:p>
          </p:txBody>
        </p:sp>
      </p:grpSp>
      <p:sp>
        <p:nvSpPr>
          <p:cNvPr id="321" name="Rectangle 320"/>
          <p:cNvSpPr/>
          <p:nvPr/>
        </p:nvSpPr>
        <p:spPr bwMode="auto">
          <a:xfrm>
            <a:off x="9067514" y="3735753"/>
            <a:ext cx="2478924" cy="557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Voltmeter</a:t>
            </a:r>
          </a:p>
        </p:txBody>
      </p:sp>
      <p:grpSp>
        <p:nvGrpSpPr>
          <p:cNvPr id="352" name="Group 351"/>
          <p:cNvGrpSpPr/>
          <p:nvPr/>
        </p:nvGrpSpPr>
        <p:grpSpPr>
          <a:xfrm>
            <a:off x="5604232" y="4094815"/>
            <a:ext cx="4230081" cy="1509353"/>
            <a:chOff x="5104723" y="4063576"/>
            <a:chExt cx="4230081" cy="1509353"/>
          </a:xfrm>
        </p:grpSpPr>
        <p:grpSp>
          <p:nvGrpSpPr>
            <p:cNvPr id="336" name="Group 335"/>
            <p:cNvGrpSpPr/>
            <p:nvPr/>
          </p:nvGrpSpPr>
          <p:grpSpPr>
            <a:xfrm rot="10800000">
              <a:off x="5104723" y="4648314"/>
              <a:ext cx="2072640" cy="587454"/>
              <a:chOff x="5120640" y="4960620"/>
              <a:chExt cx="2072640" cy="587454"/>
            </a:xfrm>
          </p:grpSpPr>
          <p:sp>
            <p:nvSpPr>
              <p:cNvPr id="337" name="Freeform 336"/>
              <p:cNvSpPr/>
              <p:nvPr/>
            </p:nvSpPr>
            <p:spPr bwMode="auto">
              <a:xfrm>
                <a:off x="5120640" y="4960620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8" name="Freeform 337"/>
              <p:cNvSpPr/>
              <p:nvPr/>
            </p:nvSpPr>
            <p:spPr bwMode="auto">
              <a:xfrm>
                <a:off x="5120640" y="5006818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9" name="Freeform 338"/>
              <p:cNvSpPr/>
              <p:nvPr/>
            </p:nvSpPr>
            <p:spPr bwMode="auto">
              <a:xfrm>
                <a:off x="5120640" y="5053016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0" name="Freeform 339"/>
              <p:cNvSpPr/>
              <p:nvPr/>
            </p:nvSpPr>
            <p:spPr bwMode="auto">
              <a:xfrm>
                <a:off x="5120640" y="5099214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1" name="Freeform 340"/>
              <p:cNvSpPr/>
              <p:nvPr/>
            </p:nvSpPr>
            <p:spPr bwMode="auto">
              <a:xfrm>
                <a:off x="5120640" y="5145412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2" name="Freeform 341"/>
              <p:cNvSpPr/>
              <p:nvPr/>
            </p:nvSpPr>
            <p:spPr bwMode="auto">
              <a:xfrm>
                <a:off x="5120640" y="5191610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3" name="Freeform 342"/>
              <p:cNvSpPr/>
              <p:nvPr/>
            </p:nvSpPr>
            <p:spPr bwMode="auto">
              <a:xfrm>
                <a:off x="5120640" y="5237808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4" name="Freeform 343"/>
              <p:cNvSpPr/>
              <p:nvPr/>
            </p:nvSpPr>
            <p:spPr bwMode="auto">
              <a:xfrm>
                <a:off x="5120640" y="5284006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5" name="Freeform 344"/>
              <p:cNvSpPr/>
              <p:nvPr/>
            </p:nvSpPr>
            <p:spPr bwMode="auto">
              <a:xfrm>
                <a:off x="5120640" y="5330204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323" name="Can 322"/>
            <p:cNvSpPr/>
            <p:nvPr/>
          </p:nvSpPr>
          <p:spPr bwMode="auto">
            <a:xfrm>
              <a:off x="5112489" y="4687317"/>
              <a:ext cx="2073024" cy="885612"/>
            </a:xfrm>
            <a:prstGeom prst="can">
              <a:avLst>
                <a:gd name="adj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5120640" y="4960620"/>
              <a:ext cx="2072640" cy="587454"/>
              <a:chOff x="5120640" y="4960620"/>
              <a:chExt cx="2072640" cy="587454"/>
            </a:xfrm>
          </p:grpSpPr>
          <p:sp>
            <p:nvSpPr>
              <p:cNvPr id="324" name="Freeform 323"/>
              <p:cNvSpPr/>
              <p:nvPr/>
            </p:nvSpPr>
            <p:spPr bwMode="auto">
              <a:xfrm>
                <a:off x="5120640" y="4960620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5" name="Freeform 324"/>
              <p:cNvSpPr/>
              <p:nvPr/>
            </p:nvSpPr>
            <p:spPr bwMode="auto">
              <a:xfrm>
                <a:off x="5120640" y="5006818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6" name="Freeform 325"/>
              <p:cNvSpPr/>
              <p:nvPr/>
            </p:nvSpPr>
            <p:spPr bwMode="auto">
              <a:xfrm>
                <a:off x="5120640" y="5053016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7" name="Freeform 326"/>
              <p:cNvSpPr/>
              <p:nvPr/>
            </p:nvSpPr>
            <p:spPr bwMode="auto">
              <a:xfrm>
                <a:off x="5120640" y="5099214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8" name="Freeform 327"/>
              <p:cNvSpPr/>
              <p:nvPr/>
            </p:nvSpPr>
            <p:spPr bwMode="auto">
              <a:xfrm>
                <a:off x="5120640" y="5145412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9" name="Freeform 328"/>
              <p:cNvSpPr/>
              <p:nvPr/>
            </p:nvSpPr>
            <p:spPr bwMode="auto">
              <a:xfrm>
                <a:off x="5120640" y="5191610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0" name="Freeform 329"/>
              <p:cNvSpPr/>
              <p:nvPr/>
            </p:nvSpPr>
            <p:spPr bwMode="auto">
              <a:xfrm>
                <a:off x="5120640" y="5237808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1" name="Freeform 330"/>
              <p:cNvSpPr/>
              <p:nvPr/>
            </p:nvSpPr>
            <p:spPr bwMode="auto">
              <a:xfrm>
                <a:off x="5120640" y="5284006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2" name="Freeform 331"/>
              <p:cNvSpPr/>
              <p:nvPr/>
            </p:nvSpPr>
            <p:spPr bwMode="auto">
              <a:xfrm>
                <a:off x="5120640" y="5330204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335" name="Can 334"/>
            <p:cNvSpPr/>
            <p:nvPr/>
          </p:nvSpPr>
          <p:spPr bwMode="auto">
            <a:xfrm rot="10800000">
              <a:off x="5112490" y="4687317"/>
              <a:ext cx="2073024" cy="885612"/>
            </a:xfrm>
            <a:prstGeom prst="can">
              <a:avLst>
                <a:gd name="adj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46" name="Freeform 345"/>
            <p:cNvSpPr/>
            <p:nvPr/>
          </p:nvSpPr>
          <p:spPr bwMode="auto">
            <a:xfrm>
              <a:off x="7163082" y="4063576"/>
              <a:ext cx="2133373" cy="994540"/>
            </a:xfrm>
            <a:custGeom>
              <a:avLst/>
              <a:gdLst>
                <a:gd name="connsiteX0" fmla="*/ 0 w 2119086"/>
                <a:gd name="connsiteY0" fmla="*/ 827314 h 827314"/>
                <a:gd name="connsiteX1" fmla="*/ 203200 w 2119086"/>
                <a:gd name="connsiteY1" fmla="*/ 0 h 827314"/>
                <a:gd name="connsiteX2" fmla="*/ 1567543 w 2119086"/>
                <a:gd name="connsiteY2" fmla="*/ 333828 h 827314"/>
                <a:gd name="connsiteX3" fmla="*/ 2119086 w 2119086"/>
                <a:gd name="connsiteY3" fmla="*/ 754743 h 827314"/>
                <a:gd name="connsiteX0" fmla="*/ 0 w 2119086"/>
                <a:gd name="connsiteY0" fmla="*/ 841758 h 841758"/>
                <a:gd name="connsiteX1" fmla="*/ 203200 w 2119086"/>
                <a:gd name="connsiteY1" fmla="*/ 14444 h 841758"/>
                <a:gd name="connsiteX2" fmla="*/ 1567543 w 2119086"/>
                <a:gd name="connsiteY2" fmla="*/ 348272 h 841758"/>
                <a:gd name="connsiteX3" fmla="*/ 2119086 w 2119086"/>
                <a:gd name="connsiteY3" fmla="*/ 769187 h 841758"/>
                <a:gd name="connsiteX0" fmla="*/ 0 w 2119086"/>
                <a:gd name="connsiteY0" fmla="*/ 818973 h 818973"/>
                <a:gd name="connsiteX1" fmla="*/ 346075 w 2119086"/>
                <a:gd name="connsiteY1" fmla="*/ 15472 h 818973"/>
                <a:gd name="connsiteX2" fmla="*/ 1567543 w 2119086"/>
                <a:gd name="connsiteY2" fmla="*/ 325487 h 818973"/>
                <a:gd name="connsiteX3" fmla="*/ 2119086 w 2119086"/>
                <a:gd name="connsiteY3" fmla="*/ 746402 h 818973"/>
                <a:gd name="connsiteX0" fmla="*/ 0 w 2119086"/>
                <a:gd name="connsiteY0" fmla="*/ 819635 h 819635"/>
                <a:gd name="connsiteX1" fmla="*/ 346075 w 2119086"/>
                <a:gd name="connsiteY1" fmla="*/ 16134 h 819635"/>
                <a:gd name="connsiteX2" fmla="*/ 1567543 w 2119086"/>
                <a:gd name="connsiteY2" fmla="*/ 326149 h 819635"/>
                <a:gd name="connsiteX3" fmla="*/ 2119086 w 2119086"/>
                <a:gd name="connsiteY3" fmla="*/ 747064 h 819635"/>
                <a:gd name="connsiteX0" fmla="*/ 0 w 2119086"/>
                <a:gd name="connsiteY0" fmla="*/ 805248 h 805248"/>
                <a:gd name="connsiteX1" fmla="*/ 346075 w 2119086"/>
                <a:gd name="connsiteY1" fmla="*/ 1747 h 805248"/>
                <a:gd name="connsiteX2" fmla="*/ 1500868 w 2119086"/>
                <a:gd name="connsiteY2" fmla="*/ 597512 h 805248"/>
                <a:gd name="connsiteX3" fmla="*/ 2119086 w 2119086"/>
                <a:gd name="connsiteY3" fmla="*/ 732677 h 805248"/>
                <a:gd name="connsiteX0" fmla="*/ 0 w 2119086"/>
                <a:gd name="connsiteY0" fmla="*/ 804978 h 804978"/>
                <a:gd name="connsiteX1" fmla="*/ 346075 w 2119086"/>
                <a:gd name="connsiteY1" fmla="*/ 1477 h 804978"/>
                <a:gd name="connsiteX2" fmla="*/ 1500868 w 2119086"/>
                <a:gd name="connsiteY2" fmla="*/ 597242 h 804978"/>
                <a:gd name="connsiteX3" fmla="*/ 2119086 w 2119086"/>
                <a:gd name="connsiteY3" fmla="*/ 732407 h 804978"/>
                <a:gd name="connsiteX0" fmla="*/ 0 w 2119086"/>
                <a:gd name="connsiteY0" fmla="*/ 804978 h 804978"/>
                <a:gd name="connsiteX1" fmla="*/ 346075 w 2119086"/>
                <a:gd name="connsiteY1" fmla="*/ 1477 h 804978"/>
                <a:gd name="connsiteX2" fmla="*/ 1500868 w 2119086"/>
                <a:gd name="connsiteY2" fmla="*/ 597242 h 804978"/>
                <a:gd name="connsiteX3" fmla="*/ 2119086 w 2119086"/>
                <a:gd name="connsiteY3" fmla="*/ 732407 h 804978"/>
                <a:gd name="connsiteX0" fmla="*/ 0 w 2119086"/>
                <a:gd name="connsiteY0" fmla="*/ 803685 h 803685"/>
                <a:gd name="connsiteX1" fmla="*/ 346075 w 2119086"/>
                <a:gd name="connsiteY1" fmla="*/ 184 h 803685"/>
                <a:gd name="connsiteX2" fmla="*/ 2119086 w 2119086"/>
                <a:gd name="connsiteY2" fmla="*/ 731114 h 803685"/>
                <a:gd name="connsiteX0" fmla="*/ 0 w 2119086"/>
                <a:gd name="connsiteY0" fmla="*/ 803651 h 803651"/>
                <a:gd name="connsiteX1" fmla="*/ 346075 w 2119086"/>
                <a:gd name="connsiteY1" fmla="*/ 150 h 803651"/>
                <a:gd name="connsiteX2" fmla="*/ 2119086 w 2119086"/>
                <a:gd name="connsiteY2" fmla="*/ 731080 h 803651"/>
                <a:gd name="connsiteX0" fmla="*/ 0 w 2133373"/>
                <a:gd name="connsiteY0" fmla="*/ 805106 h 1018285"/>
                <a:gd name="connsiteX1" fmla="*/ 346075 w 2133373"/>
                <a:gd name="connsiteY1" fmla="*/ 1605 h 1018285"/>
                <a:gd name="connsiteX2" fmla="*/ 2133373 w 2133373"/>
                <a:gd name="connsiteY2" fmla="*/ 1018285 h 1018285"/>
                <a:gd name="connsiteX0" fmla="*/ 0 w 2133373"/>
                <a:gd name="connsiteY0" fmla="*/ 781361 h 994540"/>
                <a:gd name="connsiteX1" fmla="*/ 398463 w 2133373"/>
                <a:gd name="connsiteY1" fmla="*/ 1673 h 994540"/>
                <a:gd name="connsiteX2" fmla="*/ 2133373 w 2133373"/>
                <a:gd name="connsiteY2" fmla="*/ 994540 h 99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3373" h="994540">
                  <a:moveTo>
                    <a:pt x="0" y="781361"/>
                  </a:moveTo>
                  <a:cubicBezTo>
                    <a:pt x="67733" y="505590"/>
                    <a:pt x="42901" y="-33857"/>
                    <a:pt x="398463" y="1673"/>
                  </a:cubicBezTo>
                  <a:cubicBezTo>
                    <a:pt x="754025" y="37203"/>
                    <a:pt x="1263933" y="975613"/>
                    <a:pt x="2133373" y="994540"/>
                  </a:cubicBezTo>
                </a:path>
              </a:pathLst>
            </a:custGeom>
            <a:noFill/>
            <a:ln w="28575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47" name="Freeform 346"/>
            <p:cNvSpPr/>
            <p:nvPr/>
          </p:nvSpPr>
          <p:spPr bwMode="auto">
            <a:xfrm>
              <a:off x="7201431" y="4224494"/>
              <a:ext cx="2133373" cy="994540"/>
            </a:xfrm>
            <a:custGeom>
              <a:avLst/>
              <a:gdLst>
                <a:gd name="connsiteX0" fmla="*/ 0 w 2119086"/>
                <a:gd name="connsiteY0" fmla="*/ 827314 h 827314"/>
                <a:gd name="connsiteX1" fmla="*/ 203200 w 2119086"/>
                <a:gd name="connsiteY1" fmla="*/ 0 h 827314"/>
                <a:gd name="connsiteX2" fmla="*/ 1567543 w 2119086"/>
                <a:gd name="connsiteY2" fmla="*/ 333828 h 827314"/>
                <a:gd name="connsiteX3" fmla="*/ 2119086 w 2119086"/>
                <a:gd name="connsiteY3" fmla="*/ 754743 h 827314"/>
                <a:gd name="connsiteX0" fmla="*/ 0 w 2119086"/>
                <a:gd name="connsiteY0" fmla="*/ 841758 h 841758"/>
                <a:gd name="connsiteX1" fmla="*/ 203200 w 2119086"/>
                <a:gd name="connsiteY1" fmla="*/ 14444 h 841758"/>
                <a:gd name="connsiteX2" fmla="*/ 1567543 w 2119086"/>
                <a:gd name="connsiteY2" fmla="*/ 348272 h 841758"/>
                <a:gd name="connsiteX3" fmla="*/ 2119086 w 2119086"/>
                <a:gd name="connsiteY3" fmla="*/ 769187 h 841758"/>
                <a:gd name="connsiteX0" fmla="*/ 0 w 2119086"/>
                <a:gd name="connsiteY0" fmla="*/ 818973 h 818973"/>
                <a:gd name="connsiteX1" fmla="*/ 346075 w 2119086"/>
                <a:gd name="connsiteY1" fmla="*/ 15472 h 818973"/>
                <a:gd name="connsiteX2" fmla="*/ 1567543 w 2119086"/>
                <a:gd name="connsiteY2" fmla="*/ 325487 h 818973"/>
                <a:gd name="connsiteX3" fmla="*/ 2119086 w 2119086"/>
                <a:gd name="connsiteY3" fmla="*/ 746402 h 818973"/>
                <a:gd name="connsiteX0" fmla="*/ 0 w 2119086"/>
                <a:gd name="connsiteY0" fmla="*/ 819635 h 819635"/>
                <a:gd name="connsiteX1" fmla="*/ 346075 w 2119086"/>
                <a:gd name="connsiteY1" fmla="*/ 16134 h 819635"/>
                <a:gd name="connsiteX2" fmla="*/ 1567543 w 2119086"/>
                <a:gd name="connsiteY2" fmla="*/ 326149 h 819635"/>
                <a:gd name="connsiteX3" fmla="*/ 2119086 w 2119086"/>
                <a:gd name="connsiteY3" fmla="*/ 747064 h 819635"/>
                <a:gd name="connsiteX0" fmla="*/ 0 w 2119086"/>
                <a:gd name="connsiteY0" fmla="*/ 805248 h 805248"/>
                <a:gd name="connsiteX1" fmla="*/ 346075 w 2119086"/>
                <a:gd name="connsiteY1" fmla="*/ 1747 h 805248"/>
                <a:gd name="connsiteX2" fmla="*/ 1500868 w 2119086"/>
                <a:gd name="connsiteY2" fmla="*/ 597512 h 805248"/>
                <a:gd name="connsiteX3" fmla="*/ 2119086 w 2119086"/>
                <a:gd name="connsiteY3" fmla="*/ 732677 h 805248"/>
                <a:gd name="connsiteX0" fmla="*/ 0 w 2119086"/>
                <a:gd name="connsiteY0" fmla="*/ 804978 h 804978"/>
                <a:gd name="connsiteX1" fmla="*/ 346075 w 2119086"/>
                <a:gd name="connsiteY1" fmla="*/ 1477 h 804978"/>
                <a:gd name="connsiteX2" fmla="*/ 1500868 w 2119086"/>
                <a:gd name="connsiteY2" fmla="*/ 597242 h 804978"/>
                <a:gd name="connsiteX3" fmla="*/ 2119086 w 2119086"/>
                <a:gd name="connsiteY3" fmla="*/ 732407 h 804978"/>
                <a:gd name="connsiteX0" fmla="*/ 0 w 2119086"/>
                <a:gd name="connsiteY0" fmla="*/ 804978 h 804978"/>
                <a:gd name="connsiteX1" fmla="*/ 346075 w 2119086"/>
                <a:gd name="connsiteY1" fmla="*/ 1477 h 804978"/>
                <a:gd name="connsiteX2" fmla="*/ 1500868 w 2119086"/>
                <a:gd name="connsiteY2" fmla="*/ 597242 h 804978"/>
                <a:gd name="connsiteX3" fmla="*/ 2119086 w 2119086"/>
                <a:gd name="connsiteY3" fmla="*/ 732407 h 804978"/>
                <a:gd name="connsiteX0" fmla="*/ 0 w 2119086"/>
                <a:gd name="connsiteY0" fmla="*/ 803685 h 803685"/>
                <a:gd name="connsiteX1" fmla="*/ 346075 w 2119086"/>
                <a:gd name="connsiteY1" fmla="*/ 184 h 803685"/>
                <a:gd name="connsiteX2" fmla="*/ 2119086 w 2119086"/>
                <a:gd name="connsiteY2" fmla="*/ 731114 h 803685"/>
                <a:gd name="connsiteX0" fmla="*/ 0 w 2119086"/>
                <a:gd name="connsiteY0" fmla="*/ 803651 h 803651"/>
                <a:gd name="connsiteX1" fmla="*/ 346075 w 2119086"/>
                <a:gd name="connsiteY1" fmla="*/ 150 h 803651"/>
                <a:gd name="connsiteX2" fmla="*/ 2119086 w 2119086"/>
                <a:gd name="connsiteY2" fmla="*/ 731080 h 803651"/>
                <a:gd name="connsiteX0" fmla="*/ 0 w 2133373"/>
                <a:gd name="connsiteY0" fmla="*/ 805106 h 1018285"/>
                <a:gd name="connsiteX1" fmla="*/ 346075 w 2133373"/>
                <a:gd name="connsiteY1" fmla="*/ 1605 h 1018285"/>
                <a:gd name="connsiteX2" fmla="*/ 2133373 w 2133373"/>
                <a:gd name="connsiteY2" fmla="*/ 1018285 h 1018285"/>
                <a:gd name="connsiteX0" fmla="*/ 0 w 2133373"/>
                <a:gd name="connsiteY0" fmla="*/ 781361 h 994540"/>
                <a:gd name="connsiteX1" fmla="*/ 398463 w 2133373"/>
                <a:gd name="connsiteY1" fmla="*/ 1673 h 994540"/>
                <a:gd name="connsiteX2" fmla="*/ 2133373 w 2133373"/>
                <a:gd name="connsiteY2" fmla="*/ 994540 h 99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3373" h="994540">
                  <a:moveTo>
                    <a:pt x="0" y="781361"/>
                  </a:moveTo>
                  <a:cubicBezTo>
                    <a:pt x="67733" y="505590"/>
                    <a:pt x="42901" y="-33857"/>
                    <a:pt x="398463" y="1673"/>
                  </a:cubicBezTo>
                  <a:cubicBezTo>
                    <a:pt x="754025" y="37203"/>
                    <a:pt x="1263933" y="975613"/>
                    <a:pt x="2133373" y="994540"/>
                  </a:cubicBezTo>
                </a:path>
              </a:pathLst>
            </a:custGeom>
            <a:noFill/>
            <a:ln w="28575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348" name="TextBox 347"/>
          <p:cNvSpPr txBox="1"/>
          <p:nvPr/>
        </p:nvSpPr>
        <p:spPr>
          <a:xfrm>
            <a:off x="5010781" y="4475221"/>
            <a:ext cx="7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Coil</a:t>
            </a:r>
            <a:endParaRPr lang="en-GB" dirty="0"/>
          </a:p>
        </p:txBody>
      </p:sp>
      <p:sp>
        <p:nvSpPr>
          <p:cNvPr id="350" name="Oval 349"/>
          <p:cNvSpPr/>
          <p:nvPr/>
        </p:nvSpPr>
        <p:spPr bwMode="auto">
          <a:xfrm>
            <a:off x="5774801" y="3725680"/>
            <a:ext cx="1623591" cy="5724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53" name="Down Arrow 352"/>
          <p:cNvSpPr/>
          <p:nvPr/>
        </p:nvSpPr>
        <p:spPr bwMode="auto">
          <a:xfrm rot="10800000">
            <a:off x="6931808" y="2636912"/>
            <a:ext cx="253339" cy="511458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54" name="Down Arrow 353"/>
          <p:cNvSpPr/>
          <p:nvPr/>
        </p:nvSpPr>
        <p:spPr bwMode="auto">
          <a:xfrm rot="10800000">
            <a:off x="5944884" y="2636912"/>
            <a:ext cx="253339" cy="511458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66" name="TextBox 465"/>
          <p:cNvSpPr txBox="1"/>
          <p:nvPr/>
        </p:nvSpPr>
        <p:spPr>
          <a:xfrm>
            <a:off x="6948092" y="5468435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Interferometer</a:t>
            </a:r>
            <a:endParaRPr lang="en-GB" dirty="0"/>
          </a:p>
        </p:txBody>
      </p:sp>
      <p:grpSp>
        <p:nvGrpSpPr>
          <p:cNvPr id="474" name="Group 473"/>
          <p:cNvGrpSpPr/>
          <p:nvPr/>
        </p:nvGrpSpPr>
        <p:grpSpPr>
          <a:xfrm>
            <a:off x="116841" y="5401179"/>
            <a:ext cx="3882680" cy="1337601"/>
            <a:chOff x="116841" y="5582284"/>
            <a:chExt cx="3882680" cy="1182538"/>
          </a:xfrm>
        </p:grpSpPr>
        <p:sp>
          <p:nvSpPr>
            <p:cNvPr id="472" name="Rounded Rectangle 471"/>
            <p:cNvSpPr/>
            <p:nvPr/>
          </p:nvSpPr>
          <p:spPr bwMode="auto">
            <a:xfrm>
              <a:off x="116841" y="5703502"/>
              <a:ext cx="3882680" cy="10613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473" name="Rounded Rectangle 472"/>
            <p:cNvSpPr/>
            <p:nvPr/>
          </p:nvSpPr>
          <p:spPr bwMode="auto">
            <a:xfrm>
              <a:off x="289575" y="5582284"/>
              <a:ext cx="3371091" cy="321938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tabLst>
                  <a:tab pos="0" algn="l"/>
                </a:tabLst>
              </a:pPr>
              <a:r>
                <a:rPr lang="en-GB" sz="2200" dirty="0" smtClean="0"/>
                <a:t>Combining…</a:t>
              </a:r>
              <a:endParaRPr lang="en-GB" sz="2200" dirty="0"/>
            </a:p>
          </p:txBody>
        </p:sp>
      </p:grpSp>
      <p:sp>
        <p:nvSpPr>
          <p:cNvPr id="477" name="Freeform 476"/>
          <p:cNvSpPr/>
          <p:nvPr/>
        </p:nvSpPr>
        <p:spPr bwMode="auto">
          <a:xfrm>
            <a:off x="2940350" y="2252796"/>
            <a:ext cx="1387960" cy="2519153"/>
          </a:xfrm>
          <a:custGeom>
            <a:avLst/>
            <a:gdLst>
              <a:gd name="connsiteX0" fmla="*/ 468923 w 1992923"/>
              <a:gd name="connsiteY0" fmla="*/ 2567354 h 2567354"/>
              <a:gd name="connsiteX1" fmla="*/ 1992923 w 1992923"/>
              <a:gd name="connsiteY1" fmla="*/ 0 h 2567354"/>
              <a:gd name="connsiteX2" fmla="*/ 0 w 1992923"/>
              <a:gd name="connsiteY2" fmla="*/ 105508 h 2567354"/>
              <a:gd name="connsiteX0" fmla="*/ 468923 w 1996898"/>
              <a:gd name="connsiteY0" fmla="*/ 2732181 h 2732181"/>
              <a:gd name="connsiteX1" fmla="*/ 1992923 w 1996898"/>
              <a:gd name="connsiteY1" fmla="*/ 164827 h 2732181"/>
              <a:gd name="connsiteX2" fmla="*/ 0 w 1996898"/>
              <a:gd name="connsiteY2" fmla="*/ 270335 h 2732181"/>
              <a:gd name="connsiteX0" fmla="*/ 468923 w 1996898"/>
              <a:gd name="connsiteY0" fmla="*/ 2805522 h 2805522"/>
              <a:gd name="connsiteX1" fmla="*/ 1992923 w 1996898"/>
              <a:gd name="connsiteY1" fmla="*/ 238168 h 2805522"/>
              <a:gd name="connsiteX2" fmla="*/ 0 w 1996898"/>
              <a:gd name="connsiteY2" fmla="*/ 343676 h 2805522"/>
              <a:gd name="connsiteX0" fmla="*/ 468923 w 1997652"/>
              <a:gd name="connsiteY0" fmla="*/ 2805522 h 2805522"/>
              <a:gd name="connsiteX1" fmla="*/ 1992923 w 1997652"/>
              <a:gd name="connsiteY1" fmla="*/ 238168 h 2805522"/>
              <a:gd name="connsiteX2" fmla="*/ 0 w 1997652"/>
              <a:gd name="connsiteY2" fmla="*/ 343676 h 2805522"/>
              <a:gd name="connsiteX0" fmla="*/ 0 w 2094356"/>
              <a:gd name="connsiteY0" fmla="*/ 3087999 h 3087999"/>
              <a:gd name="connsiteX1" fmla="*/ 2091367 w 2094356"/>
              <a:gd name="connsiteY1" fmla="*/ 238168 h 3087999"/>
              <a:gd name="connsiteX2" fmla="*/ 98444 w 2094356"/>
              <a:gd name="connsiteY2" fmla="*/ 343676 h 308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4356" h="3087999">
                <a:moveTo>
                  <a:pt x="0" y="3087999"/>
                </a:moveTo>
                <a:cubicBezTo>
                  <a:pt x="695569" y="2466676"/>
                  <a:pt x="2169521" y="648476"/>
                  <a:pt x="2091367" y="238168"/>
                </a:cubicBezTo>
                <a:cubicBezTo>
                  <a:pt x="2013213" y="-172140"/>
                  <a:pt x="762752" y="3707"/>
                  <a:pt x="98444" y="343676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79" name="Rectangle 478"/>
          <p:cNvSpPr/>
          <p:nvPr/>
        </p:nvSpPr>
        <p:spPr bwMode="auto">
          <a:xfrm>
            <a:off x="12360696" y="1324435"/>
            <a:ext cx="71536" cy="31397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80" name="TextBox 479"/>
          <p:cNvSpPr txBox="1"/>
          <p:nvPr/>
        </p:nvSpPr>
        <p:spPr>
          <a:xfrm>
            <a:off x="4588544" y="2807139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Magnet</a:t>
            </a:r>
            <a:endParaRPr lang="en-GB" dirty="0"/>
          </a:p>
        </p:txBody>
      </p:sp>
      <p:sp>
        <p:nvSpPr>
          <p:cNvPr id="227" name="TextBox 226"/>
          <p:cNvSpPr txBox="1"/>
          <p:nvPr/>
        </p:nvSpPr>
        <p:spPr>
          <a:xfrm>
            <a:off x="4909967" y="1738550"/>
            <a:ext cx="1074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Rigid</a:t>
            </a:r>
            <a:br>
              <a:rPr lang="en-GB" dirty="0" smtClean="0"/>
            </a:br>
            <a:r>
              <a:rPr lang="en-GB" dirty="0" smtClean="0"/>
              <a:t>Frame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84536" y="3466384"/>
            <a:ext cx="34796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Voltage Induced </a:t>
            </a:r>
            <a:br>
              <a:rPr lang="en-GB" sz="2000" b="1" dirty="0" smtClean="0"/>
            </a:br>
            <a:r>
              <a:rPr lang="en-GB" sz="2000" b="1" dirty="0" smtClean="0"/>
              <a:t>depends on</a:t>
            </a:r>
            <a:endParaRPr lang="en-GB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Speed</a:t>
            </a:r>
            <a:endParaRPr lang="en-GB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Coil Shape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Magnetic </a:t>
            </a:r>
            <a:r>
              <a:rPr lang="en-GB" sz="2000" dirty="0"/>
              <a:t>Field</a:t>
            </a:r>
          </a:p>
        </p:txBody>
      </p:sp>
      <p:sp>
        <p:nvSpPr>
          <p:cNvPr id="475" name="Oval 474"/>
          <p:cNvSpPr/>
          <p:nvPr/>
        </p:nvSpPr>
        <p:spPr bwMode="auto">
          <a:xfrm>
            <a:off x="368619" y="4335317"/>
            <a:ext cx="2571730" cy="75828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335360" y="5723118"/>
            <a:ext cx="34796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Mass can be deduced from</a:t>
            </a:r>
            <a:endParaRPr lang="en-GB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A voltage measurement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A current measurement</a:t>
            </a:r>
            <a:endParaRPr lang="en-GB" sz="2000" dirty="0"/>
          </a:p>
        </p:txBody>
      </p:sp>
      <p:sp>
        <p:nvSpPr>
          <p:cNvPr id="230" name="Oval 229"/>
          <p:cNvSpPr/>
          <p:nvPr/>
        </p:nvSpPr>
        <p:spPr bwMode="auto">
          <a:xfrm>
            <a:off x="394436" y="2138066"/>
            <a:ext cx="2571730" cy="75828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249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2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2000"/>
                                            <p:tgtEl>
                                              <p:spTgt spid="3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3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00"/>
                                            <p:tgtEl>
                                              <p:spTgt spid="3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1000"/>
                                            <p:tgtEl>
                                              <p:spTgt spid="3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4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8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2.59259E-6 L 0.00026 -0.04768 " pathEditMode="relative" rAng="0" ptsTypes="AA" p14:bounceEnd="50000">
                                          <p:cBhvr>
                                            <p:cTn id="78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3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 p14:bounceEnd="50000">
                                          <p:cBhvr>
                                            <p:cTn id="8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0.00065 0.0463 " pathEditMode="relative" rAng="0" ptsTypes="AA" p14:bounceEnd="50000">
                                          <p:cBhvr>
                                            <p:cTn id="82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7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8" presetClass="emph" presetSubtype="0" fill="hold" nodeType="click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p14:bounceEnd="33333">
                                          <p:cBhvr>
                                            <p:cTn id="121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26 -0.04768 L -1.04167E-6 1.85185E-6 " pathEditMode="relative" rAng="0" ptsTypes="AA" p14:bounceEnd="50000">
                                          <p:cBhvr>
                                            <p:cTn id="123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64" presetClass="path" presetSubtype="0" fill="hold" nodeType="with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0463 L 1.875E-6 -4.44444E-6 " pathEditMode="relative" rAng="0" ptsTypes="AA" p14:bounceEnd="33333">
                                          <p:cBhvr>
                                            <p:cTn id="125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9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9" dur="2000"/>
                                            <p:tgtEl>
                                              <p:spTgt spid="4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3" dur="500"/>
                                            <p:tgtEl>
                                              <p:spTgt spid="4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7" dur="2000"/>
                                            <p:tgtEl>
                                              <p:spTgt spid="2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0" grpId="0" animBg="1"/>
          <p:bldP spid="311" grpId="0" animBg="1"/>
          <p:bldP spid="312" grpId="0" animBg="1"/>
          <p:bldP spid="313" grpId="0" animBg="1"/>
          <p:bldP spid="313" grpId="1" animBg="1"/>
          <p:bldP spid="314" grpId="0" animBg="1"/>
          <p:bldP spid="314" grpId="1" animBg="1"/>
          <p:bldP spid="321" grpId="0" animBg="1"/>
          <p:bldP spid="348" grpId="0"/>
          <p:bldP spid="348" grpId="1"/>
          <p:bldP spid="350" grpId="0" animBg="1"/>
          <p:bldP spid="350" grpId="1" animBg="1"/>
          <p:bldP spid="353" grpId="0" animBg="1"/>
          <p:bldP spid="353" grpId="1" animBg="1"/>
          <p:bldP spid="354" grpId="0" animBg="1"/>
          <p:bldP spid="354" grpId="1" animBg="1"/>
          <p:bldP spid="466" grpId="0"/>
          <p:bldP spid="477" grpId="0" animBg="1"/>
          <p:bldP spid="480" grpId="0"/>
          <p:bldP spid="227" grpId="0"/>
          <p:bldP spid="2" grpId="0"/>
          <p:bldP spid="475" grpId="0" animBg="1"/>
          <p:bldP spid="229" grpId="0"/>
          <p:bldP spid="2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2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2000"/>
                                            <p:tgtEl>
                                              <p:spTgt spid="3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3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00"/>
                                            <p:tgtEl>
                                              <p:spTgt spid="3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1000"/>
                                            <p:tgtEl>
                                              <p:spTgt spid="3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4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8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2.59259E-6 L 0.00026 -0.04768 " pathEditMode="relative" rAng="0" ptsTypes="AA">
                                          <p:cBhvr>
                                            <p:cTn id="78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3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8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0.00065 0.0463 " pathEditMode="relative" rAng="0" ptsTypes="AA">
                                          <p:cBhvr>
                                            <p:cTn id="82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7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21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26 -0.04768 L -1.04167E-6 1.85185E-6 " pathEditMode="relative" rAng="0" ptsTypes="AA">
                                          <p:cBhvr>
                                            <p:cTn id="123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0463 L 1.875E-6 -4.44444E-6 " pathEditMode="relative" rAng="0" ptsTypes="AA">
                                          <p:cBhvr>
                                            <p:cTn id="125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9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9" dur="2000"/>
                                            <p:tgtEl>
                                              <p:spTgt spid="4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3" dur="500"/>
                                            <p:tgtEl>
                                              <p:spTgt spid="4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7" dur="2000"/>
                                            <p:tgtEl>
                                              <p:spTgt spid="2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0" grpId="0" animBg="1"/>
          <p:bldP spid="311" grpId="0" animBg="1"/>
          <p:bldP spid="312" grpId="0" animBg="1"/>
          <p:bldP spid="313" grpId="0" animBg="1"/>
          <p:bldP spid="313" grpId="1" animBg="1"/>
          <p:bldP spid="314" grpId="0" animBg="1"/>
          <p:bldP spid="314" grpId="1" animBg="1"/>
          <p:bldP spid="321" grpId="0" animBg="1"/>
          <p:bldP spid="348" grpId="0"/>
          <p:bldP spid="348" grpId="1"/>
          <p:bldP spid="350" grpId="0" animBg="1"/>
          <p:bldP spid="350" grpId="1" animBg="1"/>
          <p:bldP spid="353" grpId="0" animBg="1"/>
          <p:bldP spid="353" grpId="1" animBg="1"/>
          <p:bldP spid="354" grpId="0" animBg="1"/>
          <p:bldP spid="354" grpId="1" animBg="1"/>
          <p:bldP spid="466" grpId="0"/>
          <p:bldP spid="477" grpId="0" animBg="1"/>
          <p:bldP spid="480" grpId="0"/>
          <p:bldP spid="227" grpId="0"/>
          <p:bldP spid="2" grpId="0"/>
          <p:bldP spid="475" grpId="0" animBg="1"/>
          <p:bldP spid="229" grpId="0"/>
          <p:bldP spid="230" grpId="0" animBg="1"/>
        </p:bld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roup 321"/>
          <p:cNvGrpSpPr/>
          <p:nvPr/>
        </p:nvGrpSpPr>
        <p:grpSpPr>
          <a:xfrm>
            <a:off x="5446517" y="3239907"/>
            <a:ext cx="2272756" cy="1243186"/>
            <a:chOff x="5338323" y="3466594"/>
            <a:chExt cx="2272756" cy="1243186"/>
          </a:xfrm>
        </p:grpSpPr>
        <p:grpSp>
          <p:nvGrpSpPr>
            <p:cNvPr id="156" name="Group 155"/>
            <p:cNvGrpSpPr/>
            <p:nvPr/>
          </p:nvGrpSpPr>
          <p:grpSpPr>
            <a:xfrm>
              <a:off x="5572645" y="3708457"/>
              <a:ext cx="1804113" cy="802574"/>
              <a:chOff x="5649239" y="4748366"/>
              <a:chExt cx="1804113" cy="1091376"/>
            </a:xfrm>
          </p:grpSpPr>
          <p:cxnSp>
            <p:nvCxnSpPr>
              <p:cNvPr id="150" name="Straight Connector 149"/>
              <p:cNvCxnSpPr/>
              <p:nvPr/>
            </p:nvCxnSpPr>
            <p:spPr bwMode="auto">
              <a:xfrm>
                <a:off x="5649239" y="571847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>
                <a:off x="5649239" y="474836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 bwMode="auto">
              <a:xfrm>
                <a:off x="5649239" y="477868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" name="Straight Connector 119"/>
              <p:cNvCxnSpPr/>
              <p:nvPr/>
            </p:nvCxnSpPr>
            <p:spPr bwMode="auto">
              <a:xfrm>
                <a:off x="5649239" y="480899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/>
              <p:cNvCxnSpPr/>
              <p:nvPr/>
            </p:nvCxnSpPr>
            <p:spPr bwMode="auto">
              <a:xfrm>
                <a:off x="5649239" y="483931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>
                <a:off x="5649239" y="486963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/>
              <p:cNvCxnSpPr/>
              <p:nvPr/>
            </p:nvCxnSpPr>
            <p:spPr bwMode="auto">
              <a:xfrm>
                <a:off x="5649239" y="489994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 bwMode="auto">
              <a:xfrm>
                <a:off x="5649239" y="493026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 bwMode="auto">
              <a:xfrm>
                <a:off x="5649239" y="496057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>
                <a:off x="5649239" y="499089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>
                <a:off x="5649239" y="502121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 bwMode="auto">
              <a:xfrm>
                <a:off x="5649239" y="505152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5649239" y="508184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5649239" y="511215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5649239" y="514247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5649239" y="517279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 bwMode="auto">
              <a:xfrm>
                <a:off x="5649239" y="520310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>
                <a:off x="5649239" y="523342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5649239" y="526373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 bwMode="auto">
              <a:xfrm>
                <a:off x="5649239" y="529405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5649239" y="532437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5649239" y="535468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>
                <a:off x="5649239" y="538500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>
                <a:off x="5649239" y="541531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5649239" y="544563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5649239" y="547595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 bwMode="auto">
              <a:xfrm>
                <a:off x="5649239" y="550626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 bwMode="auto">
              <a:xfrm>
                <a:off x="5649239" y="553658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 bwMode="auto">
              <a:xfrm>
                <a:off x="5649239" y="556689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 bwMode="auto">
              <a:xfrm>
                <a:off x="5649239" y="559721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Straight Connector 146"/>
              <p:cNvCxnSpPr/>
              <p:nvPr/>
            </p:nvCxnSpPr>
            <p:spPr bwMode="auto">
              <a:xfrm>
                <a:off x="5649239" y="562753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 bwMode="auto">
              <a:xfrm>
                <a:off x="5649239" y="565784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 bwMode="auto">
              <a:xfrm>
                <a:off x="5649239" y="568816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 bwMode="auto">
              <a:xfrm>
                <a:off x="5649239" y="574879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 bwMode="auto">
              <a:xfrm>
                <a:off x="5649239" y="577911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Straight Connector 152"/>
              <p:cNvCxnSpPr/>
              <p:nvPr/>
            </p:nvCxnSpPr>
            <p:spPr bwMode="auto">
              <a:xfrm>
                <a:off x="5649239" y="580942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 bwMode="auto">
              <a:xfrm>
                <a:off x="5649239" y="583974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6" name="Group 115"/>
            <p:cNvGrpSpPr/>
            <p:nvPr/>
          </p:nvGrpSpPr>
          <p:grpSpPr>
            <a:xfrm>
              <a:off x="5338323" y="3466594"/>
              <a:ext cx="2272756" cy="1243186"/>
              <a:chOff x="5328309" y="4634086"/>
              <a:chExt cx="2272756" cy="1243186"/>
            </a:xfrm>
          </p:grpSpPr>
          <p:sp>
            <p:nvSpPr>
              <p:cNvPr id="112" name="Rounded Rectangle 111"/>
              <p:cNvSpPr/>
              <p:nvPr/>
            </p:nvSpPr>
            <p:spPr bwMode="auto">
              <a:xfrm>
                <a:off x="5328309" y="4660756"/>
                <a:ext cx="526939" cy="1216516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N</a:t>
                </a:r>
              </a:p>
            </p:txBody>
          </p:sp>
          <p:sp>
            <p:nvSpPr>
              <p:cNvPr id="113" name="Rounded Rectangle 112"/>
              <p:cNvSpPr/>
              <p:nvPr/>
            </p:nvSpPr>
            <p:spPr bwMode="auto">
              <a:xfrm>
                <a:off x="7074126" y="4634086"/>
                <a:ext cx="526939" cy="1243186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N</a:t>
                </a:r>
              </a:p>
            </p:txBody>
          </p:sp>
          <p:sp>
            <p:nvSpPr>
              <p:cNvPr id="115" name="Rounded Rectangle 114"/>
              <p:cNvSpPr/>
              <p:nvPr/>
            </p:nvSpPr>
            <p:spPr bwMode="auto">
              <a:xfrm>
                <a:off x="6067999" y="4761014"/>
                <a:ext cx="744128" cy="1016000"/>
              </a:xfrm>
              <a:prstGeom prst="roundRect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S</a:t>
                </a:r>
              </a:p>
            </p:txBody>
          </p:sp>
        </p:grpSp>
      </p:grpSp>
      <p:grpSp>
        <p:nvGrpSpPr>
          <p:cNvPr id="468" name="Group 467"/>
          <p:cNvGrpSpPr/>
          <p:nvPr/>
        </p:nvGrpSpPr>
        <p:grpSpPr>
          <a:xfrm>
            <a:off x="6376229" y="2956694"/>
            <a:ext cx="2913725" cy="3067424"/>
            <a:chOff x="6249095" y="3765940"/>
            <a:chExt cx="2913725" cy="3067424"/>
          </a:xfrm>
        </p:grpSpPr>
        <p:sp>
          <p:nvSpPr>
            <p:cNvPr id="355" name="Can 354"/>
            <p:cNvSpPr/>
            <p:nvPr/>
          </p:nvSpPr>
          <p:spPr bwMode="auto">
            <a:xfrm rot="16200000">
              <a:off x="8587491" y="5293229"/>
              <a:ext cx="326393" cy="824264"/>
            </a:xfrm>
            <a:prstGeom prst="ca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grpSp>
          <p:nvGrpSpPr>
            <p:cNvPr id="357" name="Group 356"/>
            <p:cNvGrpSpPr/>
            <p:nvPr/>
          </p:nvGrpSpPr>
          <p:grpSpPr>
            <a:xfrm>
              <a:off x="6249095" y="3765940"/>
              <a:ext cx="2120770" cy="3067424"/>
              <a:chOff x="6260455" y="3745952"/>
              <a:chExt cx="2120770" cy="3067424"/>
            </a:xfrm>
          </p:grpSpPr>
          <p:sp>
            <p:nvSpPr>
              <p:cNvPr id="358" name="Rectangle 357"/>
              <p:cNvSpPr/>
              <p:nvPr/>
            </p:nvSpPr>
            <p:spPr bwMode="auto">
              <a:xfrm rot="2700000">
                <a:off x="5942293" y="5681720"/>
                <a:ext cx="931641" cy="18556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grpSp>
            <p:nvGrpSpPr>
              <p:cNvPr id="359" name="Group 358"/>
              <p:cNvGrpSpPr/>
              <p:nvPr/>
            </p:nvGrpSpPr>
            <p:grpSpPr>
              <a:xfrm>
                <a:off x="6405301" y="5633798"/>
                <a:ext cx="1975924" cy="100302"/>
                <a:chOff x="7337266" y="6051987"/>
                <a:chExt cx="1975924" cy="100302"/>
              </a:xfrm>
            </p:grpSpPr>
            <p:grpSp>
              <p:nvGrpSpPr>
                <p:cNvPr id="433" name="Group 432"/>
                <p:cNvGrpSpPr/>
                <p:nvPr/>
              </p:nvGrpSpPr>
              <p:grpSpPr>
                <a:xfrm>
                  <a:off x="733726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64" name="Rectangle 463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65" name="Rectangle 464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4" name="Group 433"/>
                <p:cNvGrpSpPr/>
                <p:nvPr/>
              </p:nvGrpSpPr>
              <p:grpSpPr>
                <a:xfrm>
                  <a:off x="7514969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62" name="Rectangle 461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63" name="Rectangle 462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5" name="Group 434"/>
                <p:cNvGrpSpPr/>
                <p:nvPr/>
              </p:nvGrpSpPr>
              <p:grpSpPr>
                <a:xfrm>
                  <a:off x="7692672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60" name="Rectangle 459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61" name="Rectangle 460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6" name="Group 435"/>
                <p:cNvGrpSpPr/>
                <p:nvPr/>
              </p:nvGrpSpPr>
              <p:grpSpPr>
                <a:xfrm>
                  <a:off x="7870375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8" name="Rectangle 457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9" name="Rectangle 458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7" name="Group 436"/>
                <p:cNvGrpSpPr/>
                <p:nvPr/>
              </p:nvGrpSpPr>
              <p:grpSpPr>
                <a:xfrm>
                  <a:off x="8048078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6" name="Rectangle 455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7" name="Rectangle 456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8" name="Group 437"/>
                <p:cNvGrpSpPr/>
                <p:nvPr/>
              </p:nvGrpSpPr>
              <p:grpSpPr>
                <a:xfrm>
                  <a:off x="8225781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4" name="Rectangle 453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5" name="Rectangle 454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9" name="Group 438"/>
                <p:cNvGrpSpPr/>
                <p:nvPr/>
              </p:nvGrpSpPr>
              <p:grpSpPr>
                <a:xfrm>
                  <a:off x="8403484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2" name="Rectangle 451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3" name="Rectangle 452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0" name="Group 439"/>
                <p:cNvGrpSpPr/>
                <p:nvPr/>
              </p:nvGrpSpPr>
              <p:grpSpPr>
                <a:xfrm>
                  <a:off x="8581187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0" name="Rectangle 449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1" name="Rectangle 450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1" name="Group 440"/>
                <p:cNvGrpSpPr/>
                <p:nvPr/>
              </p:nvGrpSpPr>
              <p:grpSpPr>
                <a:xfrm>
                  <a:off x="8758890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48" name="Rectangle 447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49" name="Rectangle 448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2" name="Group 441"/>
                <p:cNvGrpSpPr/>
                <p:nvPr/>
              </p:nvGrpSpPr>
              <p:grpSpPr>
                <a:xfrm>
                  <a:off x="8936593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46" name="Rectangle 445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47" name="Rectangle 446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3" name="Group 442"/>
                <p:cNvGrpSpPr/>
                <p:nvPr/>
              </p:nvGrpSpPr>
              <p:grpSpPr>
                <a:xfrm>
                  <a:off x="911429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44" name="Rectangle 443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45" name="Rectangle 444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  <p:grpSp>
            <p:nvGrpSpPr>
              <p:cNvPr id="360" name="Group 359"/>
              <p:cNvGrpSpPr/>
              <p:nvPr/>
            </p:nvGrpSpPr>
            <p:grpSpPr>
              <a:xfrm rot="16200000">
                <a:off x="5479345" y="4659629"/>
                <a:ext cx="1927656" cy="100302"/>
                <a:chOff x="7337266" y="6051987"/>
                <a:chExt cx="1975924" cy="100302"/>
              </a:xfrm>
            </p:grpSpPr>
            <p:grpSp>
              <p:nvGrpSpPr>
                <p:cNvPr id="400" name="Group 399"/>
                <p:cNvGrpSpPr/>
                <p:nvPr/>
              </p:nvGrpSpPr>
              <p:grpSpPr>
                <a:xfrm>
                  <a:off x="733726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31" name="Rectangle 43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32" name="Rectangle 43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1" name="Group 400"/>
                <p:cNvGrpSpPr/>
                <p:nvPr/>
              </p:nvGrpSpPr>
              <p:grpSpPr>
                <a:xfrm>
                  <a:off x="7514969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9" name="Rectangle 428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30" name="Rectangle 429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2" name="Group 401"/>
                <p:cNvGrpSpPr/>
                <p:nvPr/>
              </p:nvGrpSpPr>
              <p:grpSpPr>
                <a:xfrm>
                  <a:off x="7692672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7" name="Rectangle 426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8" name="Rectangle 427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3" name="Group 402"/>
                <p:cNvGrpSpPr/>
                <p:nvPr/>
              </p:nvGrpSpPr>
              <p:grpSpPr>
                <a:xfrm>
                  <a:off x="7870375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5" name="Rectangle 424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6" name="Rectangle 425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4" name="Group 403"/>
                <p:cNvGrpSpPr/>
                <p:nvPr/>
              </p:nvGrpSpPr>
              <p:grpSpPr>
                <a:xfrm>
                  <a:off x="8048078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3" name="Rectangle 422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4" name="Rectangle 423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5" name="Group 404"/>
                <p:cNvGrpSpPr/>
                <p:nvPr/>
              </p:nvGrpSpPr>
              <p:grpSpPr>
                <a:xfrm>
                  <a:off x="8225781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1" name="Rectangle 42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2" name="Rectangle 42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6" name="Group 405"/>
                <p:cNvGrpSpPr/>
                <p:nvPr/>
              </p:nvGrpSpPr>
              <p:grpSpPr>
                <a:xfrm>
                  <a:off x="8403484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9" name="Rectangle 418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0" name="Rectangle 419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7" name="Group 406"/>
                <p:cNvGrpSpPr/>
                <p:nvPr/>
              </p:nvGrpSpPr>
              <p:grpSpPr>
                <a:xfrm>
                  <a:off x="8581187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7" name="Rectangle 416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8" name="Rectangle 417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8" name="Group 407"/>
                <p:cNvGrpSpPr/>
                <p:nvPr/>
              </p:nvGrpSpPr>
              <p:grpSpPr>
                <a:xfrm>
                  <a:off x="8758890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5" name="Rectangle 414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6" name="Rectangle 415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8936593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3" name="Rectangle 412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4" name="Rectangle 413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10" name="Group 409"/>
                <p:cNvGrpSpPr/>
                <p:nvPr/>
              </p:nvGrpSpPr>
              <p:grpSpPr>
                <a:xfrm>
                  <a:off x="911429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1" name="Rectangle 41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2" name="Rectangle 41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  <p:sp>
            <p:nvSpPr>
              <p:cNvPr id="384" name="Rectangle 383"/>
              <p:cNvSpPr/>
              <p:nvPr/>
            </p:nvSpPr>
            <p:spPr bwMode="auto">
              <a:xfrm rot="9000000">
                <a:off x="6368125" y="5646206"/>
                <a:ext cx="100406" cy="100302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grpSp>
            <p:nvGrpSpPr>
              <p:cNvPr id="363" name="Group 362"/>
              <p:cNvGrpSpPr/>
              <p:nvPr/>
            </p:nvGrpSpPr>
            <p:grpSpPr>
              <a:xfrm rot="16200000">
                <a:off x="5896588" y="6239733"/>
                <a:ext cx="909706" cy="100302"/>
                <a:chOff x="5505362" y="5683949"/>
                <a:chExt cx="909706" cy="100302"/>
              </a:xfrm>
            </p:grpSpPr>
            <p:grpSp>
              <p:nvGrpSpPr>
                <p:cNvPr id="368" name="Group 367"/>
                <p:cNvGrpSpPr/>
                <p:nvPr/>
              </p:nvGrpSpPr>
              <p:grpSpPr>
                <a:xfrm>
                  <a:off x="5505362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81" name="Rectangle 38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82" name="Rectangle 38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69" name="Group 368"/>
                <p:cNvGrpSpPr/>
                <p:nvPr/>
              </p:nvGrpSpPr>
              <p:grpSpPr>
                <a:xfrm>
                  <a:off x="5683065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9" name="Rectangle 378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80" name="Rectangle 379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70" name="Group 369"/>
                <p:cNvGrpSpPr/>
                <p:nvPr/>
              </p:nvGrpSpPr>
              <p:grpSpPr>
                <a:xfrm>
                  <a:off x="5860768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7" name="Rectangle 376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78" name="Rectangle 377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71" name="Group 370"/>
                <p:cNvGrpSpPr/>
                <p:nvPr/>
              </p:nvGrpSpPr>
              <p:grpSpPr>
                <a:xfrm>
                  <a:off x="6038471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5" name="Rectangle 374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76" name="Rectangle 375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72" name="Group 371"/>
                <p:cNvGrpSpPr/>
                <p:nvPr/>
              </p:nvGrpSpPr>
              <p:grpSpPr>
                <a:xfrm>
                  <a:off x="6216174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3" name="Rectangle 372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74" name="Rectangle 373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  <p:grpSp>
            <p:nvGrpSpPr>
              <p:cNvPr id="364" name="Group 363"/>
              <p:cNvGrpSpPr/>
              <p:nvPr/>
            </p:nvGrpSpPr>
            <p:grpSpPr>
              <a:xfrm rot="18000000">
                <a:off x="6302145" y="5728261"/>
                <a:ext cx="198894" cy="100302"/>
                <a:chOff x="7381275" y="5420468"/>
                <a:chExt cx="834308" cy="978586"/>
              </a:xfrm>
            </p:grpSpPr>
            <p:sp>
              <p:nvSpPr>
                <p:cNvPr id="366" name="Rectangle 365"/>
                <p:cNvSpPr/>
                <p:nvPr/>
              </p:nvSpPr>
              <p:spPr bwMode="auto">
                <a:xfrm>
                  <a:off x="7381275" y="5420469"/>
                  <a:ext cx="421178" cy="978585"/>
                </a:xfrm>
                <a:prstGeom prst="rect">
                  <a:avLst/>
                </a:prstGeom>
                <a:gradFill>
                  <a:gsLst>
                    <a:gs pos="0">
                      <a:srgbClr val="FF00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  <p:sp>
              <p:nvSpPr>
                <p:cNvPr id="367" name="Rectangle 366"/>
                <p:cNvSpPr/>
                <p:nvPr/>
              </p:nvSpPr>
              <p:spPr bwMode="auto">
                <a:xfrm rot="10800000">
                  <a:off x="7794405" y="5420468"/>
                  <a:ext cx="421178" cy="978585"/>
                </a:xfrm>
                <a:prstGeom prst="rect">
                  <a:avLst/>
                </a:prstGeom>
                <a:gradFill>
                  <a:gsLst>
                    <a:gs pos="0">
                      <a:srgbClr val="FF00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</p:grpSp>
          <p:sp>
            <p:nvSpPr>
              <p:cNvPr id="365" name="Rectangle 364"/>
              <p:cNvSpPr/>
              <p:nvPr/>
            </p:nvSpPr>
            <p:spPr bwMode="auto">
              <a:xfrm>
                <a:off x="6260455" y="6545843"/>
                <a:ext cx="185050" cy="267533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16363" y="2990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>
                <a:solidFill>
                  <a:srgbClr val="F62A08"/>
                </a:solidFill>
                <a:ea typeface="Arial Unicode MS" panose="020B0604020202020204" pitchFamily="34" charset="-128"/>
              </a:rPr>
              <a:t>The </a:t>
            </a:r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Kibble Balance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252982" y="2360745"/>
            <a:ext cx="2298003" cy="21602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67" name="Group 66"/>
          <p:cNvGrpSpPr/>
          <p:nvPr/>
        </p:nvGrpSpPr>
        <p:grpSpPr>
          <a:xfrm rot="-600000">
            <a:off x="6481964" y="375837"/>
            <a:ext cx="3807399" cy="1157303"/>
            <a:chOff x="6388495" y="1804132"/>
            <a:chExt cx="3807399" cy="1157303"/>
          </a:xfrm>
        </p:grpSpPr>
        <p:sp>
          <p:nvSpPr>
            <p:cNvPr id="58" name="Freeform 57"/>
            <p:cNvSpPr/>
            <p:nvPr/>
          </p:nvSpPr>
          <p:spPr bwMode="auto">
            <a:xfrm rot="16200000">
              <a:off x="7717100" y="530251"/>
              <a:ext cx="1157303" cy="3705065"/>
            </a:xfrm>
            <a:custGeom>
              <a:avLst/>
              <a:gdLst>
                <a:gd name="connsiteX0" fmla="*/ 300473 w 1157303"/>
                <a:gd name="connsiteY0" fmla="*/ 1787722 h 3705065"/>
                <a:gd name="connsiteX1" fmla="*/ 83091 w 1157303"/>
                <a:gd name="connsiteY1" fmla="*/ 1690516 h 3705065"/>
                <a:gd name="connsiteX2" fmla="*/ 83091 w 1157303"/>
                <a:gd name="connsiteY2" fmla="*/ 2014552 h 3705065"/>
                <a:gd name="connsiteX3" fmla="*/ 300473 w 1157303"/>
                <a:gd name="connsiteY3" fmla="*/ 1917346 h 3705065"/>
                <a:gd name="connsiteX4" fmla="*/ 916854 w 1157303"/>
                <a:gd name="connsiteY4" fmla="*/ 1081846 h 3705065"/>
                <a:gd name="connsiteX5" fmla="*/ 747753 w 1157303"/>
                <a:gd name="connsiteY5" fmla="*/ 182230 h 3705065"/>
                <a:gd name="connsiteX6" fmla="*/ 409552 w 1157303"/>
                <a:gd name="connsiteY6" fmla="*/ 182230 h 3705065"/>
                <a:gd name="connsiteX7" fmla="*/ 240451 w 1157303"/>
                <a:gd name="connsiteY7" fmla="*/ 1081846 h 3705065"/>
                <a:gd name="connsiteX8" fmla="*/ 919486 w 1157303"/>
                <a:gd name="connsiteY8" fmla="*/ 2623221 h 3705065"/>
                <a:gd name="connsiteX9" fmla="*/ 243083 w 1157303"/>
                <a:gd name="connsiteY9" fmla="*/ 2623221 h 3705065"/>
                <a:gd name="connsiteX10" fmla="*/ 412184 w 1157303"/>
                <a:gd name="connsiteY10" fmla="*/ 3522837 h 3705065"/>
                <a:gd name="connsiteX11" fmla="*/ 750385 w 1157303"/>
                <a:gd name="connsiteY11" fmla="*/ 3522837 h 3705065"/>
                <a:gd name="connsiteX12" fmla="*/ 1059779 w 1157303"/>
                <a:gd name="connsiteY12" fmla="*/ 1742470 h 3705065"/>
                <a:gd name="connsiteX13" fmla="*/ 924565 w 1157303"/>
                <a:gd name="connsiteY13" fmla="*/ 1137329 h 3705065"/>
                <a:gd name="connsiteX14" fmla="*/ 220218 w 1157303"/>
                <a:gd name="connsiteY14" fmla="*/ 1134945 h 3705065"/>
                <a:gd name="connsiteX15" fmla="*/ 89767 w 1157303"/>
                <a:gd name="connsiteY15" fmla="*/ 1628171 h 3705065"/>
                <a:gd name="connsiteX16" fmla="*/ 329009 w 1157303"/>
                <a:gd name="connsiteY16" fmla="*/ 1739653 h 3705065"/>
                <a:gd name="connsiteX17" fmla="*/ 1062411 w 1157303"/>
                <a:gd name="connsiteY17" fmla="*/ 1962597 h 3705065"/>
                <a:gd name="connsiteX18" fmla="*/ 331641 w 1157303"/>
                <a:gd name="connsiteY18" fmla="*/ 1965414 h 3705065"/>
                <a:gd name="connsiteX19" fmla="*/ 92399 w 1157303"/>
                <a:gd name="connsiteY19" fmla="*/ 2076896 h 3705065"/>
                <a:gd name="connsiteX20" fmla="*/ 222850 w 1157303"/>
                <a:gd name="connsiteY20" fmla="*/ 2570122 h 3705065"/>
                <a:gd name="connsiteX21" fmla="*/ 927197 w 1157303"/>
                <a:gd name="connsiteY21" fmla="*/ 2567738 h 3705065"/>
                <a:gd name="connsiteX22" fmla="*/ 1157303 w 1157303"/>
                <a:gd name="connsiteY22" fmla="*/ 1599851 h 3705065"/>
                <a:gd name="connsiteX23" fmla="*/ 1157303 w 1157303"/>
                <a:gd name="connsiteY23" fmla="*/ 1852533 h 3705065"/>
                <a:gd name="connsiteX24" fmla="*/ 1154562 w 1157303"/>
                <a:gd name="connsiteY24" fmla="*/ 1852533 h 3705065"/>
                <a:gd name="connsiteX25" fmla="*/ 1154562 w 1157303"/>
                <a:gd name="connsiteY25" fmla="*/ 2105215 h 3705065"/>
                <a:gd name="connsiteX26" fmla="*/ 1155976 w 1157303"/>
                <a:gd name="connsiteY26" fmla="*/ 2105215 h 3705065"/>
                <a:gd name="connsiteX27" fmla="*/ 867335 w 1157303"/>
                <a:gd name="connsiteY27" fmla="*/ 3705065 h 3705065"/>
                <a:gd name="connsiteX28" fmla="*/ 290055 w 1157303"/>
                <a:gd name="connsiteY28" fmla="*/ 3705065 h 3705065"/>
                <a:gd name="connsiteX29" fmla="*/ 1414 w 1157303"/>
                <a:gd name="connsiteY29" fmla="*/ 2105215 h 3705065"/>
                <a:gd name="connsiteX30" fmla="*/ 0 w 1157303"/>
                <a:gd name="connsiteY30" fmla="*/ 2105215 h 3705065"/>
                <a:gd name="connsiteX31" fmla="*/ 0 w 1157303"/>
                <a:gd name="connsiteY31" fmla="*/ 1852533 h 3705065"/>
                <a:gd name="connsiteX32" fmla="*/ 2741 w 1157303"/>
                <a:gd name="connsiteY32" fmla="*/ 1852533 h 3705065"/>
                <a:gd name="connsiteX33" fmla="*/ 2741 w 1157303"/>
                <a:gd name="connsiteY33" fmla="*/ 1599851 h 3705065"/>
                <a:gd name="connsiteX34" fmla="*/ 1327 w 1157303"/>
                <a:gd name="connsiteY34" fmla="*/ 1599851 h 3705065"/>
                <a:gd name="connsiteX35" fmla="*/ 289969 w 1157303"/>
                <a:gd name="connsiteY35" fmla="*/ 0 h 3705065"/>
                <a:gd name="connsiteX36" fmla="*/ 867249 w 1157303"/>
                <a:gd name="connsiteY36" fmla="*/ 0 h 3705065"/>
                <a:gd name="connsiteX37" fmla="*/ 1155889 w 1157303"/>
                <a:gd name="connsiteY37" fmla="*/ 1599851 h 37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57303" h="3705065">
                  <a:moveTo>
                    <a:pt x="300473" y="1787722"/>
                  </a:moveTo>
                  <a:lnTo>
                    <a:pt x="83091" y="1690516"/>
                  </a:lnTo>
                  <a:lnTo>
                    <a:pt x="83091" y="2014552"/>
                  </a:lnTo>
                  <a:lnTo>
                    <a:pt x="300473" y="1917346"/>
                  </a:lnTo>
                  <a:close/>
                  <a:moveTo>
                    <a:pt x="916854" y="1081846"/>
                  </a:moveTo>
                  <a:lnTo>
                    <a:pt x="747753" y="182230"/>
                  </a:lnTo>
                  <a:lnTo>
                    <a:pt x="409552" y="182230"/>
                  </a:lnTo>
                  <a:lnTo>
                    <a:pt x="240451" y="1081846"/>
                  </a:lnTo>
                  <a:close/>
                  <a:moveTo>
                    <a:pt x="919486" y="2623221"/>
                  </a:moveTo>
                  <a:lnTo>
                    <a:pt x="243083" y="2623221"/>
                  </a:lnTo>
                  <a:lnTo>
                    <a:pt x="412184" y="3522837"/>
                  </a:lnTo>
                  <a:lnTo>
                    <a:pt x="750385" y="3522837"/>
                  </a:lnTo>
                  <a:close/>
                  <a:moveTo>
                    <a:pt x="1059779" y="1742470"/>
                  </a:moveTo>
                  <a:lnTo>
                    <a:pt x="924565" y="1137329"/>
                  </a:lnTo>
                  <a:lnTo>
                    <a:pt x="220218" y="1134945"/>
                  </a:lnTo>
                  <a:lnTo>
                    <a:pt x="89767" y="1628171"/>
                  </a:lnTo>
                  <a:lnTo>
                    <a:pt x="329009" y="1739653"/>
                  </a:lnTo>
                  <a:close/>
                  <a:moveTo>
                    <a:pt x="1062411" y="1962597"/>
                  </a:moveTo>
                  <a:lnTo>
                    <a:pt x="331641" y="1965414"/>
                  </a:lnTo>
                  <a:lnTo>
                    <a:pt x="92399" y="2076896"/>
                  </a:lnTo>
                  <a:lnTo>
                    <a:pt x="222850" y="2570122"/>
                  </a:lnTo>
                  <a:lnTo>
                    <a:pt x="927197" y="2567738"/>
                  </a:lnTo>
                  <a:close/>
                  <a:moveTo>
                    <a:pt x="1157303" y="1599851"/>
                  </a:moveTo>
                  <a:lnTo>
                    <a:pt x="1157303" y="1852533"/>
                  </a:lnTo>
                  <a:lnTo>
                    <a:pt x="1154562" y="1852533"/>
                  </a:lnTo>
                  <a:lnTo>
                    <a:pt x="1154562" y="2105215"/>
                  </a:lnTo>
                  <a:lnTo>
                    <a:pt x="1155976" y="2105215"/>
                  </a:lnTo>
                  <a:lnTo>
                    <a:pt x="867335" y="3705065"/>
                  </a:lnTo>
                  <a:lnTo>
                    <a:pt x="290055" y="3705065"/>
                  </a:lnTo>
                  <a:lnTo>
                    <a:pt x="1414" y="2105215"/>
                  </a:lnTo>
                  <a:lnTo>
                    <a:pt x="0" y="2105215"/>
                  </a:lnTo>
                  <a:lnTo>
                    <a:pt x="0" y="1852533"/>
                  </a:lnTo>
                  <a:lnTo>
                    <a:pt x="2741" y="1852533"/>
                  </a:lnTo>
                  <a:lnTo>
                    <a:pt x="2741" y="1599851"/>
                  </a:lnTo>
                  <a:lnTo>
                    <a:pt x="1327" y="1599851"/>
                  </a:lnTo>
                  <a:lnTo>
                    <a:pt x="289969" y="0"/>
                  </a:lnTo>
                  <a:lnTo>
                    <a:pt x="867249" y="0"/>
                  </a:lnTo>
                  <a:lnTo>
                    <a:pt x="1155889" y="15998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0" scaled="0"/>
              <a:tileRect/>
            </a:gra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60" name="Isosceles Triangle 59"/>
            <p:cNvSpPr/>
            <p:nvPr/>
          </p:nvSpPr>
          <p:spPr bwMode="auto">
            <a:xfrm rot="10800000">
              <a:off x="8240071" y="2335607"/>
              <a:ext cx="109448" cy="9435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62" name="Isosceles Triangle 61"/>
            <p:cNvSpPr/>
            <p:nvPr/>
          </p:nvSpPr>
          <p:spPr bwMode="auto">
            <a:xfrm rot="10800000" flipV="1">
              <a:off x="6388495" y="2385237"/>
              <a:ext cx="109448" cy="9435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66" name="Isosceles Triangle 65"/>
            <p:cNvSpPr/>
            <p:nvPr/>
          </p:nvSpPr>
          <p:spPr bwMode="auto">
            <a:xfrm rot="10800000" flipV="1">
              <a:off x="10086446" y="2385237"/>
              <a:ext cx="109448" cy="9435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61" name="Trapezoid 60"/>
          <p:cNvSpPr/>
          <p:nvPr/>
        </p:nvSpPr>
        <p:spPr bwMode="auto">
          <a:xfrm>
            <a:off x="8265068" y="1014163"/>
            <a:ext cx="243291" cy="1349906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0023448" y="624925"/>
            <a:ext cx="484221" cy="1238789"/>
            <a:chOff x="6214964" y="2346043"/>
            <a:chExt cx="484221" cy="1238789"/>
          </a:xfrm>
        </p:grpSpPr>
        <p:grpSp>
          <p:nvGrpSpPr>
            <p:cNvPr id="83" name="Group 82"/>
            <p:cNvGrpSpPr/>
            <p:nvPr/>
          </p:nvGrpSpPr>
          <p:grpSpPr>
            <a:xfrm>
              <a:off x="6214964" y="2979578"/>
              <a:ext cx="484221" cy="605254"/>
              <a:chOff x="6377780" y="1984152"/>
              <a:chExt cx="484221" cy="605254"/>
            </a:xfrm>
          </p:grpSpPr>
          <p:sp>
            <p:nvSpPr>
              <p:cNvPr id="85" name="Isosceles Triangle 84"/>
              <p:cNvSpPr/>
              <p:nvPr/>
            </p:nvSpPr>
            <p:spPr bwMode="auto">
              <a:xfrm>
                <a:off x="6377780" y="1984152"/>
                <a:ext cx="484221" cy="533246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>
                <a:off x="6493244" y="2299446"/>
                <a:ext cx="253292" cy="21602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  <a:tileRect/>
              </a:gra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200" b="1" dirty="0">
                    <a:latin typeface="Arial" pitchFamily="34" charset="0"/>
                    <a:ea typeface="ヒラギノ角ゴ Pro W3" pitchFamily="28" charset="-128"/>
                  </a:rPr>
                  <a:t>X</a:t>
                </a:r>
                <a:endParaRPr kumimoji="0" lang="en-GB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6377780" y="2517398"/>
                <a:ext cx="484221" cy="7200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84" name="Freeform 83"/>
            <p:cNvSpPr/>
            <p:nvPr/>
          </p:nvSpPr>
          <p:spPr bwMode="auto">
            <a:xfrm flipH="1">
              <a:off x="6375400" y="2346043"/>
              <a:ext cx="257176" cy="640996"/>
            </a:xfrm>
            <a:custGeom>
              <a:avLst/>
              <a:gdLst>
                <a:gd name="connsiteX0" fmla="*/ 152400 w 175260"/>
                <a:gd name="connsiteY0" fmla="*/ 0 h 640080"/>
                <a:gd name="connsiteX1" fmla="*/ 0 w 175260"/>
                <a:gd name="connsiteY1" fmla="*/ 0 h 640080"/>
                <a:gd name="connsiteX2" fmla="*/ 0 w 175260"/>
                <a:gd name="connsiteY2" fmla="*/ 411480 h 640080"/>
                <a:gd name="connsiteX3" fmla="*/ 175260 w 175260"/>
                <a:gd name="connsiteY3" fmla="*/ 411480 h 640080"/>
                <a:gd name="connsiteX4" fmla="*/ 175260 w 175260"/>
                <a:gd name="connsiteY4" fmla="*/ 640080 h 640080"/>
                <a:gd name="connsiteX0" fmla="*/ 283369 w 283369"/>
                <a:gd name="connsiteY0" fmla="*/ 0 h 642461"/>
                <a:gd name="connsiteX1" fmla="*/ 0 w 283369"/>
                <a:gd name="connsiteY1" fmla="*/ 2381 h 642461"/>
                <a:gd name="connsiteX2" fmla="*/ 0 w 283369"/>
                <a:gd name="connsiteY2" fmla="*/ 413861 h 642461"/>
                <a:gd name="connsiteX3" fmla="*/ 175260 w 283369"/>
                <a:gd name="connsiteY3" fmla="*/ 413861 h 642461"/>
                <a:gd name="connsiteX4" fmla="*/ 175260 w 283369"/>
                <a:gd name="connsiteY4" fmla="*/ 642461 h 642461"/>
                <a:gd name="connsiteX0" fmla="*/ 283369 w 283369"/>
                <a:gd name="connsiteY0" fmla="*/ 30962 h 673423"/>
                <a:gd name="connsiteX1" fmla="*/ 0 w 283369"/>
                <a:gd name="connsiteY1" fmla="*/ 33343 h 673423"/>
                <a:gd name="connsiteX2" fmla="*/ 0 w 283369"/>
                <a:gd name="connsiteY2" fmla="*/ 444823 h 673423"/>
                <a:gd name="connsiteX3" fmla="*/ 175260 w 283369"/>
                <a:gd name="connsiteY3" fmla="*/ 444823 h 673423"/>
                <a:gd name="connsiteX4" fmla="*/ 175260 w 283369"/>
                <a:gd name="connsiteY4" fmla="*/ 673423 h 673423"/>
                <a:gd name="connsiteX0" fmla="*/ 271463 w 271463"/>
                <a:gd name="connsiteY0" fmla="*/ 35023 h 663197"/>
                <a:gd name="connsiteX1" fmla="*/ 0 w 271463"/>
                <a:gd name="connsiteY1" fmla="*/ 23117 h 663197"/>
                <a:gd name="connsiteX2" fmla="*/ 0 w 271463"/>
                <a:gd name="connsiteY2" fmla="*/ 434597 h 663197"/>
                <a:gd name="connsiteX3" fmla="*/ 175260 w 271463"/>
                <a:gd name="connsiteY3" fmla="*/ 434597 h 663197"/>
                <a:gd name="connsiteX4" fmla="*/ 175260 w 271463"/>
                <a:gd name="connsiteY4" fmla="*/ 663197 h 663197"/>
                <a:gd name="connsiteX0" fmla="*/ 271463 w 271463"/>
                <a:gd name="connsiteY0" fmla="*/ 12281 h 640455"/>
                <a:gd name="connsiteX1" fmla="*/ 0 w 271463"/>
                <a:gd name="connsiteY1" fmla="*/ 375 h 640455"/>
                <a:gd name="connsiteX2" fmla="*/ 0 w 271463"/>
                <a:gd name="connsiteY2" fmla="*/ 411855 h 640455"/>
                <a:gd name="connsiteX3" fmla="*/ 175260 w 271463"/>
                <a:gd name="connsiteY3" fmla="*/ 411855 h 640455"/>
                <a:gd name="connsiteX4" fmla="*/ 175260 w 271463"/>
                <a:gd name="connsiteY4" fmla="*/ 640455 h 640455"/>
                <a:gd name="connsiteX0" fmla="*/ 264319 w 264319"/>
                <a:gd name="connsiteY0" fmla="*/ 4034 h 656021"/>
                <a:gd name="connsiteX1" fmla="*/ 0 w 264319"/>
                <a:gd name="connsiteY1" fmla="*/ 15941 h 656021"/>
                <a:gd name="connsiteX2" fmla="*/ 0 w 264319"/>
                <a:gd name="connsiteY2" fmla="*/ 427421 h 656021"/>
                <a:gd name="connsiteX3" fmla="*/ 175260 w 264319"/>
                <a:gd name="connsiteY3" fmla="*/ 427421 h 656021"/>
                <a:gd name="connsiteX4" fmla="*/ 175260 w 264319"/>
                <a:gd name="connsiteY4" fmla="*/ 656021 h 656021"/>
                <a:gd name="connsiteX0" fmla="*/ 264319 w 264319"/>
                <a:gd name="connsiteY0" fmla="*/ 0 h 651987"/>
                <a:gd name="connsiteX1" fmla="*/ 0 w 264319"/>
                <a:gd name="connsiteY1" fmla="*/ 11907 h 651987"/>
                <a:gd name="connsiteX2" fmla="*/ 0 w 264319"/>
                <a:gd name="connsiteY2" fmla="*/ 423387 h 651987"/>
                <a:gd name="connsiteX3" fmla="*/ 175260 w 264319"/>
                <a:gd name="connsiteY3" fmla="*/ 423387 h 651987"/>
                <a:gd name="connsiteX4" fmla="*/ 175260 w 264319"/>
                <a:gd name="connsiteY4" fmla="*/ 651987 h 651987"/>
                <a:gd name="connsiteX0" fmla="*/ 264319 w 264319"/>
                <a:gd name="connsiteY0" fmla="*/ 9550 h 640106"/>
                <a:gd name="connsiteX1" fmla="*/ 0 w 264319"/>
                <a:gd name="connsiteY1" fmla="*/ 26 h 640106"/>
                <a:gd name="connsiteX2" fmla="*/ 0 w 264319"/>
                <a:gd name="connsiteY2" fmla="*/ 411506 h 640106"/>
                <a:gd name="connsiteX3" fmla="*/ 175260 w 264319"/>
                <a:gd name="connsiteY3" fmla="*/ 411506 h 640106"/>
                <a:gd name="connsiteX4" fmla="*/ 175260 w 264319"/>
                <a:gd name="connsiteY4" fmla="*/ 640106 h 640106"/>
                <a:gd name="connsiteX0" fmla="*/ 257176 w 257176"/>
                <a:gd name="connsiteY0" fmla="*/ 50 h 640131"/>
                <a:gd name="connsiteX1" fmla="*/ 0 w 257176"/>
                <a:gd name="connsiteY1" fmla="*/ 51 h 640131"/>
                <a:gd name="connsiteX2" fmla="*/ 0 w 257176"/>
                <a:gd name="connsiteY2" fmla="*/ 411531 h 640131"/>
                <a:gd name="connsiteX3" fmla="*/ 175260 w 257176"/>
                <a:gd name="connsiteY3" fmla="*/ 411531 h 640131"/>
                <a:gd name="connsiteX4" fmla="*/ 175260 w 257176"/>
                <a:gd name="connsiteY4" fmla="*/ 640131 h 640131"/>
                <a:gd name="connsiteX0" fmla="*/ 257176 w 257176"/>
                <a:gd name="connsiteY0" fmla="*/ 915 h 640996"/>
                <a:gd name="connsiteX1" fmla="*/ 0 w 257176"/>
                <a:gd name="connsiteY1" fmla="*/ 916 h 640996"/>
                <a:gd name="connsiteX2" fmla="*/ 0 w 257176"/>
                <a:gd name="connsiteY2" fmla="*/ 412396 h 640996"/>
                <a:gd name="connsiteX3" fmla="*/ 175260 w 257176"/>
                <a:gd name="connsiteY3" fmla="*/ 412396 h 640996"/>
                <a:gd name="connsiteX4" fmla="*/ 175260 w 257176"/>
                <a:gd name="connsiteY4" fmla="*/ 640996 h 64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6" h="640996">
                  <a:moveTo>
                    <a:pt x="257176" y="915"/>
                  </a:moveTo>
                  <a:cubicBezTo>
                    <a:pt x="157957" y="-671"/>
                    <a:pt x="94456" y="122"/>
                    <a:pt x="0" y="916"/>
                  </a:cubicBezTo>
                  <a:lnTo>
                    <a:pt x="0" y="412396"/>
                  </a:lnTo>
                  <a:lnTo>
                    <a:pt x="175260" y="412396"/>
                  </a:lnTo>
                  <a:lnTo>
                    <a:pt x="175260" y="640996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grpSp>
        <p:nvGrpSpPr>
          <p:cNvPr id="471" name="Group 470"/>
          <p:cNvGrpSpPr/>
          <p:nvPr/>
        </p:nvGrpSpPr>
        <p:grpSpPr>
          <a:xfrm>
            <a:off x="6062754" y="1265585"/>
            <a:ext cx="990812" cy="2854920"/>
            <a:chOff x="5935620" y="1373544"/>
            <a:chExt cx="990812" cy="2854920"/>
          </a:xfrm>
        </p:grpSpPr>
        <p:grpSp>
          <p:nvGrpSpPr>
            <p:cNvPr id="65" name="Group 64"/>
            <p:cNvGrpSpPr/>
            <p:nvPr/>
          </p:nvGrpSpPr>
          <p:grpSpPr>
            <a:xfrm>
              <a:off x="6186538" y="1373544"/>
              <a:ext cx="486602" cy="2063996"/>
              <a:chOff x="6212583" y="2346043"/>
              <a:chExt cx="486602" cy="206399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212583" y="2979578"/>
                <a:ext cx="486602" cy="1430461"/>
                <a:chOff x="6375399" y="1984152"/>
                <a:chExt cx="486602" cy="1430461"/>
              </a:xfrm>
            </p:grpSpPr>
            <p:sp>
              <p:nvSpPr>
                <p:cNvPr id="16" name="Isosceles Triangle 15"/>
                <p:cNvSpPr/>
                <p:nvPr/>
              </p:nvSpPr>
              <p:spPr bwMode="auto">
                <a:xfrm>
                  <a:off x="6377780" y="1984152"/>
                  <a:ext cx="484221" cy="1362359"/>
                </a:xfrm>
                <a:prstGeom prst="triangl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6493449" y="3033635"/>
                  <a:ext cx="253292" cy="30897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0"/>
                  <a:tileRect/>
                </a:gradFill>
                <a:ln w="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rPr>
                    <a:t>M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6375399" y="3342605"/>
                  <a:ext cx="484221" cy="72008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</p:grpSp>
          <p:sp>
            <p:nvSpPr>
              <p:cNvPr id="64" name="Freeform 63"/>
              <p:cNvSpPr/>
              <p:nvPr/>
            </p:nvSpPr>
            <p:spPr bwMode="auto">
              <a:xfrm>
                <a:off x="6286500" y="2346043"/>
                <a:ext cx="257176" cy="640996"/>
              </a:xfrm>
              <a:custGeom>
                <a:avLst/>
                <a:gdLst>
                  <a:gd name="connsiteX0" fmla="*/ 152400 w 175260"/>
                  <a:gd name="connsiteY0" fmla="*/ 0 h 640080"/>
                  <a:gd name="connsiteX1" fmla="*/ 0 w 175260"/>
                  <a:gd name="connsiteY1" fmla="*/ 0 h 640080"/>
                  <a:gd name="connsiteX2" fmla="*/ 0 w 175260"/>
                  <a:gd name="connsiteY2" fmla="*/ 411480 h 640080"/>
                  <a:gd name="connsiteX3" fmla="*/ 175260 w 175260"/>
                  <a:gd name="connsiteY3" fmla="*/ 411480 h 640080"/>
                  <a:gd name="connsiteX4" fmla="*/ 175260 w 175260"/>
                  <a:gd name="connsiteY4" fmla="*/ 640080 h 640080"/>
                  <a:gd name="connsiteX0" fmla="*/ 283369 w 283369"/>
                  <a:gd name="connsiteY0" fmla="*/ 0 h 642461"/>
                  <a:gd name="connsiteX1" fmla="*/ 0 w 283369"/>
                  <a:gd name="connsiteY1" fmla="*/ 2381 h 642461"/>
                  <a:gd name="connsiteX2" fmla="*/ 0 w 283369"/>
                  <a:gd name="connsiteY2" fmla="*/ 413861 h 642461"/>
                  <a:gd name="connsiteX3" fmla="*/ 175260 w 283369"/>
                  <a:gd name="connsiteY3" fmla="*/ 413861 h 642461"/>
                  <a:gd name="connsiteX4" fmla="*/ 175260 w 283369"/>
                  <a:gd name="connsiteY4" fmla="*/ 642461 h 642461"/>
                  <a:gd name="connsiteX0" fmla="*/ 283369 w 283369"/>
                  <a:gd name="connsiteY0" fmla="*/ 30962 h 673423"/>
                  <a:gd name="connsiteX1" fmla="*/ 0 w 283369"/>
                  <a:gd name="connsiteY1" fmla="*/ 33343 h 673423"/>
                  <a:gd name="connsiteX2" fmla="*/ 0 w 283369"/>
                  <a:gd name="connsiteY2" fmla="*/ 444823 h 673423"/>
                  <a:gd name="connsiteX3" fmla="*/ 175260 w 283369"/>
                  <a:gd name="connsiteY3" fmla="*/ 444823 h 673423"/>
                  <a:gd name="connsiteX4" fmla="*/ 175260 w 283369"/>
                  <a:gd name="connsiteY4" fmla="*/ 673423 h 673423"/>
                  <a:gd name="connsiteX0" fmla="*/ 271463 w 271463"/>
                  <a:gd name="connsiteY0" fmla="*/ 35023 h 663197"/>
                  <a:gd name="connsiteX1" fmla="*/ 0 w 271463"/>
                  <a:gd name="connsiteY1" fmla="*/ 23117 h 663197"/>
                  <a:gd name="connsiteX2" fmla="*/ 0 w 271463"/>
                  <a:gd name="connsiteY2" fmla="*/ 434597 h 663197"/>
                  <a:gd name="connsiteX3" fmla="*/ 175260 w 271463"/>
                  <a:gd name="connsiteY3" fmla="*/ 434597 h 663197"/>
                  <a:gd name="connsiteX4" fmla="*/ 175260 w 271463"/>
                  <a:gd name="connsiteY4" fmla="*/ 663197 h 663197"/>
                  <a:gd name="connsiteX0" fmla="*/ 271463 w 271463"/>
                  <a:gd name="connsiteY0" fmla="*/ 12281 h 640455"/>
                  <a:gd name="connsiteX1" fmla="*/ 0 w 271463"/>
                  <a:gd name="connsiteY1" fmla="*/ 375 h 640455"/>
                  <a:gd name="connsiteX2" fmla="*/ 0 w 271463"/>
                  <a:gd name="connsiteY2" fmla="*/ 411855 h 640455"/>
                  <a:gd name="connsiteX3" fmla="*/ 175260 w 271463"/>
                  <a:gd name="connsiteY3" fmla="*/ 411855 h 640455"/>
                  <a:gd name="connsiteX4" fmla="*/ 175260 w 271463"/>
                  <a:gd name="connsiteY4" fmla="*/ 640455 h 640455"/>
                  <a:gd name="connsiteX0" fmla="*/ 264319 w 264319"/>
                  <a:gd name="connsiteY0" fmla="*/ 4034 h 656021"/>
                  <a:gd name="connsiteX1" fmla="*/ 0 w 264319"/>
                  <a:gd name="connsiteY1" fmla="*/ 15941 h 656021"/>
                  <a:gd name="connsiteX2" fmla="*/ 0 w 264319"/>
                  <a:gd name="connsiteY2" fmla="*/ 427421 h 656021"/>
                  <a:gd name="connsiteX3" fmla="*/ 175260 w 264319"/>
                  <a:gd name="connsiteY3" fmla="*/ 427421 h 656021"/>
                  <a:gd name="connsiteX4" fmla="*/ 175260 w 264319"/>
                  <a:gd name="connsiteY4" fmla="*/ 656021 h 656021"/>
                  <a:gd name="connsiteX0" fmla="*/ 264319 w 264319"/>
                  <a:gd name="connsiteY0" fmla="*/ 0 h 651987"/>
                  <a:gd name="connsiteX1" fmla="*/ 0 w 264319"/>
                  <a:gd name="connsiteY1" fmla="*/ 11907 h 651987"/>
                  <a:gd name="connsiteX2" fmla="*/ 0 w 264319"/>
                  <a:gd name="connsiteY2" fmla="*/ 423387 h 651987"/>
                  <a:gd name="connsiteX3" fmla="*/ 175260 w 264319"/>
                  <a:gd name="connsiteY3" fmla="*/ 423387 h 651987"/>
                  <a:gd name="connsiteX4" fmla="*/ 175260 w 264319"/>
                  <a:gd name="connsiteY4" fmla="*/ 651987 h 651987"/>
                  <a:gd name="connsiteX0" fmla="*/ 264319 w 264319"/>
                  <a:gd name="connsiteY0" fmla="*/ 9550 h 640106"/>
                  <a:gd name="connsiteX1" fmla="*/ 0 w 264319"/>
                  <a:gd name="connsiteY1" fmla="*/ 26 h 640106"/>
                  <a:gd name="connsiteX2" fmla="*/ 0 w 264319"/>
                  <a:gd name="connsiteY2" fmla="*/ 411506 h 640106"/>
                  <a:gd name="connsiteX3" fmla="*/ 175260 w 264319"/>
                  <a:gd name="connsiteY3" fmla="*/ 411506 h 640106"/>
                  <a:gd name="connsiteX4" fmla="*/ 175260 w 264319"/>
                  <a:gd name="connsiteY4" fmla="*/ 640106 h 640106"/>
                  <a:gd name="connsiteX0" fmla="*/ 257176 w 257176"/>
                  <a:gd name="connsiteY0" fmla="*/ 50 h 640131"/>
                  <a:gd name="connsiteX1" fmla="*/ 0 w 257176"/>
                  <a:gd name="connsiteY1" fmla="*/ 51 h 640131"/>
                  <a:gd name="connsiteX2" fmla="*/ 0 w 257176"/>
                  <a:gd name="connsiteY2" fmla="*/ 411531 h 640131"/>
                  <a:gd name="connsiteX3" fmla="*/ 175260 w 257176"/>
                  <a:gd name="connsiteY3" fmla="*/ 411531 h 640131"/>
                  <a:gd name="connsiteX4" fmla="*/ 175260 w 257176"/>
                  <a:gd name="connsiteY4" fmla="*/ 640131 h 640131"/>
                  <a:gd name="connsiteX0" fmla="*/ 257176 w 257176"/>
                  <a:gd name="connsiteY0" fmla="*/ 915 h 640996"/>
                  <a:gd name="connsiteX1" fmla="*/ 0 w 257176"/>
                  <a:gd name="connsiteY1" fmla="*/ 916 h 640996"/>
                  <a:gd name="connsiteX2" fmla="*/ 0 w 257176"/>
                  <a:gd name="connsiteY2" fmla="*/ 412396 h 640996"/>
                  <a:gd name="connsiteX3" fmla="*/ 175260 w 257176"/>
                  <a:gd name="connsiteY3" fmla="*/ 412396 h 640996"/>
                  <a:gd name="connsiteX4" fmla="*/ 175260 w 257176"/>
                  <a:gd name="connsiteY4" fmla="*/ 640996 h 64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6" h="640996">
                    <a:moveTo>
                      <a:pt x="257176" y="915"/>
                    </a:moveTo>
                    <a:cubicBezTo>
                      <a:pt x="157957" y="-671"/>
                      <a:pt x="94456" y="122"/>
                      <a:pt x="0" y="916"/>
                    </a:cubicBezTo>
                    <a:lnTo>
                      <a:pt x="0" y="412396"/>
                    </a:lnTo>
                    <a:lnTo>
                      <a:pt x="175260" y="412396"/>
                    </a:lnTo>
                    <a:lnTo>
                      <a:pt x="175260" y="640996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470" name="Group 469"/>
            <p:cNvGrpSpPr/>
            <p:nvPr/>
          </p:nvGrpSpPr>
          <p:grpSpPr>
            <a:xfrm>
              <a:off x="5935628" y="2016398"/>
              <a:ext cx="990804" cy="2212066"/>
              <a:chOff x="5935628" y="1952321"/>
              <a:chExt cx="990804" cy="2212066"/>
            </a:xfrm>
          </p:grpSpPr>
          <p:sp>
            <p:nvSpPr>
              <p:cNvPr id="97" name="Isosceles Triangle 96"/>
              <p:cNvSpPr/>
              <p:nvPr/>
            </p:nvSpPr>
            <p:spPr bwMode="auto">
              <a:xfrm>
                <a:off x="5935628" y="1952321"/>
                <a:ext cx="990804" cy="50735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 bwMode="auto">
              <a:xfrm>
                <a:off x="5935628" y="2459675"/>
                <a:ext cx="990804" cy="1704712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GB"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5935620" y="3948363"/>
              <a:ext cx="990812" cy="207640"/>
              <a:chOff x="5969285" y="4941168"/>
              <a:chExt cx="990812" cy="207640"/>
            </a:xfrm>
          </p:grpSpPr>
          <p:cxnSp>
            <p:nvCxnSpPr>
              <p:cNvPr id="102" name="Straight Connector 101"/>
              <p:cNvCxnSpPr/>
              <p:nvPr/>
            </p:nvCxnSpPr>
            <p:spPr bwMode="auto">
              <a:xfrm>
                <a:off x="5969293" y="4941168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5969292" y="4958122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5969291" y="4975076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5969290" y="4992030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>
                <a:off x="5969289" y="5008984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5969288" y="5025938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>
                <a:off x="5969287" y="5042892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>
                <a:off x="5969286" y="5059846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>
                <a:off x="5969285" y="5076800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10" name="Rectangle 309"/>
          <p:cNvSpPr/>
          <p:nvPr/>
        </p:nvSpPr>
        <p:spPr bwMode="auto">
          <a:xfrm>
            <a:off x="9067514" y="3735753"/>
            <a:ext cx="2478924" cy="557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Current Source</a:t>
            </a:r>
          </a:p>
        </p:txBody>
      </p:sp>
      <p:sp>
        <p:nvSpPr>
          <p:cNvPr id="311" name="Freeform 310"/>
          <p:cNvSpPr/>
          <p:nvPr/>
        </p:nvSpPr>
        <p:spPr bwMode="auto">
          <a:xfrm>
            <a:off x="7035934" y="3124492"/>
            <a:ext cx="2119086" cy="803651"/>
          </a:xfrm>
          <a:custGeom>
            <a:avLst/>
            <a:gdLst>
              <a:gd name="connsiteX0" fmla="*/ 0 w 2119086"/>
              <a:gd name="connsiteY0" fmla="*/ 827314 h 827314"/>
              <a:gd name="connsiteX1" fmla="*/ 203200 w 2119086"/>
              <a:gd name="connsiteY1" fmla="*/ 0 h 827314"/>
              <a:gd name="connsiteX2" fmla="*/ 1567543 w 2119086"/>
              <a:gd name="connsiteY2" fmla="*/ 333828 h 827314"/>
              <a:gd name="connsiteX3" fmla="*/ 2119086 w 2119086"/>
              <a:gd name="connsiteY3" fmla="*/ 754743 h 827314"/>
              <a:gd name="connsiteX0" fmla="*/ 0 w 2119086"/>
              <a:gd name="connsiteY0" fmla="*/ 841758 h 841758"/>
              <a:gd name="connsiteX1" fmla="*/ 203200 w 2119086"/>
              <a:gd name="connsiteY1" fmla="*/ 14444 h 841758"/>
              <a:gd name="connsiteX2" fmla="*/ 1567543 w 2119086"/>
              <a:gd name="connsiteY2" fmla="*/ 348272 h 841758"/>
              <a:gd name="connsiteX3" fmla="*/ 2119086 w 2119086"/>
              <a:gd name="connsiteY3" fmla="*/ 769187 h 841758"/>
              <a:gd name="connsiteX0" fmla="*/ 0 w 2119086"/>
              <a:gd name="connsiteY0" fmla="*/ 818973 h 818973"/>
              <a:gd name="connsiteX1" fmla="*/ 346075 w 2119086"/>
              <a:gd name="connsiteY1" fmla="*/ 15472 h 818973"/>
              <a:gd name="connsiteX2" fmla="*/ 1567543 w 2119086"/>
              <a:gd name="connsiteY2" fmla="*/ 325487 h 818973"/>
              <a:gd name="connsiteX3" fmla="*/ 2119086 w 2119086"/>
              <a:gd name="connsiteY3" fmla="*/ 746402 h 818973"/>
              <a:gd name="connsiteX0" fmla="*/ 0 w 2119086"/>
              <a:gd name="connsiteY0" fmla="*/ 819635 h 819635"/>
              <a:gd name="connsiteX1" fmla="*/ 346075 w 2119086"/>
              <a:gd name="connsiteY1" fmla="*/ 16134 h 819635"/>
              <a:gd name="connsiteX2" fmla="*/ 1567543 w 2119086"/>
              <a:gd name="connsiteY2" fmla="*/ 326149 h 819635"/>
              <a:gd name="connsiteX3" fmla="*/ 2119086 w 2119086"/>
              <a:gd name="connsiteY3" fmla="*/ 747064 h 819635"/>
              <a:gd name="connsiteX0" fmla="*/ 0 w 2119086"/>
              <a:gd name="connsiteY0" fmla="*/ 805248 h 805248"/>
              <a:gd name="connsiteX1" fmla="*/ 346075 w 2119086"/>
              <a:gd name="connsiteY1" fmla="*/ 1747 h 805248"/>
              <a:gd name="connsiteX2" fmla="*/ 1500868 w 2119086"/>
              <a:gd name="connsiteY2" fmla="*/ 597512 h 805248"/>
              <a:gd name="connsiteX3" fmla="*/ 2119086 w 2119086"/>
              <a:gd name="connsiteY3" fmla="*/ 732677 h 80524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3685 h 803685"/>
              <a:gd name="connsiteX1" fmla="*/ 346075 w 2119086"/>
              <a:gd name="connsiteY1" fmla="*/ 184 h 803685"/>
              <a:gd name="connsiteX2" fmla="*/ 2119086 w 2119086"/>
              <a:gd name="connsiteY2" fmla="*/ 731114 h 803685"/>
              <a:gd name="connsiteX0" fmla="*/ 0 w 2119086"/>
              <a:gd name="connsiteY0" fmla="*/ 803651 h 803651"/>
              <a:gd name="connsiteX1" fmla="*/ 346075 w 2119086"/>
              <a:gd name="connsiteY1" fmla="*/ 150 h 803651"/>
              <a:gd name="connsiteX2" fmla="*/ 2119086 w 2119086"/>
              <a:gd name="connsiteY2" fmla="*/ 731080 h 80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086" h="803651">
                <a:moveTo>
                  <a:pt x="0" y="803651"/>
                </a:moveTo>
                <a:cubicBezTo>
                  <a:pt x="67733" y="527880"/>
                  <a:pt x="-7106" y="12245"/>
                  <a:pt x="346075" y="150"/>
                </a:cubicBezTo>
                <a:cubicBezTo>
                  <a:pt x="699256" y="-11945"/>
                  <a:pt x="1249646" y="712153"/>
                  <a:pt x="2119086" y="731080"/>
                </a:cubicBezTo>
              </a:path>
            </a:pathLst>
          </a:custGeom>
          <a:noFill/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2" name="Freeform 311"/>
          <p:cNvSpPr/>
          <p:nvPr/>
        </p:nvSpPr>
        <p:spPr bwMode="auto">
          <a:xfrm>
            <a:off x="7041504" y="3194623"/>
            <a:ext cx="2133373" cy="994540"/>
          </a:xfrm>
          <a:custGeom>
            <a:avLst/>
            <a:gdLst>
              <a:gd name="connsiteX0" fmla="*/ 0 w 2119086"/>
              <a:gd name="connsiteY0" fmla="*/ 827314 h 827314"/>
              <a:gd name="connsiteX1" fmla="*/ 203200 w 2119086"/>
              <a:gd name="connsiteY1" fmla="*/ 0 h 827314"/>
              <a:gd name="connsiteX2" fmla="*/ 1567543 w 2119086"/>
              <a:gd name="connsiteY2" fmla="*/ 333828 h 827314"/>
              <a:gd name="connsiteX3" fmla="*/ 2119086 w 2119086"/>
              <a:gd name="connsiteY3" fmla="*/ 754743 h 827314"/>
              <a:gd name="connsiteX0" fmla="*/ 0 w 2119086"/>
              <a:gd name="connsiteY0" fmla="*/ 841758 h 841758"/>
              <a:gd name="connsiteX1" fmla="*/ 203200 w 2119086"/>
              <a:gd name="connsiteY1" fmla="*/ 14444 h 841758"/>
              <a:gd name="connsiteX2" fmla="*/ 1567543 w 2119086"/>
              <a:gd name="connsiteY2" fmla="*/ 348272 h 841758"/>
              <a:gd name="connsiteX3" fmla="*/ 2119086 w 2119086"/>
              <a:gd name="connsiteY3" fmla="*/ 769187 h 841758"/>
              <a:gd name="connsiteX0" fmla="*/ 0 w 2119086"/>
              <a:gd name="connsiteY0" fmla="*/ 818973 h 818973"/>
              <a:gd name="connsiteX1" fmla="*/ 346075 w 2119086"/>
              <a:gd name="connsiteY1" fmla="*/ 15472 h 818973"/>
              <a:gd name="connsiteX2" fmla="*/ 1567543 w 2119086"/>
              <a:gd name="connsiteY2" fmla="*/ 325487 h 818973"/>
              <a:gd name="connsiteX3" fmla="*/ 2119086 w 2119086"/>
              <a:gd name="connsiteY3" fmla="*/ 746402 h 818973"/>
              <a:gd name="connsiteX0" fmla="*/ 0 w 2119086"/>
              <a:gd name="connsiteY0" fmla="*/ 819635 h 819635"/>
              <a:gd name="connsiteX1" fmla="*/ 346075 w 2119086"/>
              <a:gd name="connsiteY1" fmla="*/ 16134 h 819635"/>
              <a:gd name="connsiteX2" fmla="*/ 1567543 w 2119086"/>
              <a:gd name="connsiteY2" fmla="*/ 326149 h 819635"/>
              <a:gd name="connsiteX3" fmla="*/ 2119086 w 2119086"/>
              <a:gd name="connsiteY3" fmla="*/ 747064 h 819635"/>
              <a:gd name="connsiteX0" fmla="*/ 0 w 2119086"/>
              <a:gd name="connsiteY0" fmla="*/ 805248 h 805248"/>
              <a:gd name="connsiteX1" fmla="*/ 346075 w 2119086"/>
              <a:gd name="connsiteY1" fmla="*/ 1747 h 805248"/>
              <a:gd name="connsiteX2" fmla="*/ 1500868 w 2119086"/>
              <a:gd name="connsiteY2" fmla="*/ 597512 h 805248"/>
              <a:gd name="connsiteX3" fmla="*/ 2119086 w 2119086"/>
              <a:gd name="connsiteY3" fmla="*/ 732677 h 80524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3685 h 803685"/>
              <a:gd name="connsiteX1" fmla="*/ 346075 w 2119086"/>
              <a:gd name="connsiteY1" fmla="*/ 184 h 803685"/>
              <a:gd name="connsiteX2" fmla="*/ 2119086 w 2119086"/>
              <a:gd name="connsiteY2" fmla="*/ 731114 h 803685"/>
              <a:gd name="connsiteX0" fmla="*/ 0 w 2119086"/>
              <a:gd name="connsiteY0" fmla="*/ 803651 h 803651"/>
              <a:gd name="connsiteX1" fmla="*/ 346075 w 2119086"/>
              <a:gd name="connsiteY1" fmla="*/ 150 h 803651"/>
              <a:gd name="connsiteX2" fmla="*/ 2119086 w 2119086"/>
              <a:gd name="connsiteY2" fmla="*/ 731080 h 803651"/>
              <a:gd name="connsiteX0" fmla="*/ 0 w 2133373"/>
              <a:gd name="connsiteY0" fmla="*/ 805106 h 1018285"/>
              <a:gd name="connsiteX1" fmla="*/ 346075 w 2133373"/>
              <a:gd name="connsiteY1" fmla="*/ 1605 h 1018285"/>
              <a:gd name="connsiteX2" fmla="*/ 2133373 w 2133373"/>
              <a:gd name="connsiteY2" fmla="*/ 1018285 h 1018285"/>
              <a:gd name="connsiteX0" fmla="*/ 0 w 2133373"/>
              <a:gd name="connsiteY0" fmla="*/ 781361 h 994540"/>
              <a:gd name="connsiteX1" fmla="*/ 398463 w 2133373"/>
              <a:gd name="connsiteY1" fmla="*/ 1673 h 994540"/>
              <a:gd name="connsiteX2" fmla="*/ 2133373 w 2133373"/>
              <a:gd name="connsiteY2" fmla="*/ 994540 h 99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373" h="994540">
                <a:moveTo>
                  <a:pt x="0" y="781361"/>
                </a:moveTo>
                <a:cubicBezTo>
                  <a:pt x="67733" y="505590"/>
                  <a:pt x="42901" y="-33857"/>
                  <a:pt x="398463" y="1673"/>
                </a:cubicBezTo>
                <a:cubicBezTo>
                  <a:pt x="754025" y="37203"/>
                  <a:pt x="1263933" y="975613"/>
                  <a:pt x="2133373" y="994540"/>
                </a:cubicBezTo>
              </a:path>
            </a:pathLst>
          </a:custGeom>
          <a:noFill/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3" name="Down Arrow 312"/>
          <p:cNvSpPr/>
          <p:nvPr/>
        </p:nvSpPr>
        <p:spPr bwMode="auto">
          <a:xfrm rot="6300000">
            <a:off x="8720471" y="3497696"/>
            <a:ext cx="98488" cy="35875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4" name="Down Arrow 313"/>
          <p:cNvSpPr/>
          <p:nvPr/>
        </p:nvSpPr>
        <p:spPr bwMode="auto">
          <a:xfrm rot="17100000">
            <a:off x="8783948" y="3878563"/>
            <a:ext cx="98488" cy="35875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351" name="Group 350"/>
          <p:cNvGrpSpPr/>
          <p:nvPr/>
        </p:nvGrpSpPr>
        <p:grpSpPr>
          <a:xfrm>
            <a:off x="126342" y="2996506"/>
            <a:ext cx="3882680" cy="2224304"/>
            <a:chOff x="126342" y="3593522"/>
            <a:chExt cx="3882680" cy="2224304"/>
          </a:xfrm>
        </p:grpSpPr>
        <p:sp>
          <p:nvSpPr>
            <p:cNvPr id="317" name="Rounded Rectangle 316"/>
            <p:cNvSpPr/>
            <p:nvPr/>
          </p:nvSpPr>
          <p:spPr bwMode="auto">
            <a:xfrm>
              <a:off x="126342" y="3803905"/>
              <a:ext cx="3882680" cy="20139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1955678" y="416969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318" name="Rounded Rectangle 317"/>
            <p:cNvSpPr/>
            <p:nvPr/>
          </p:nvSpPr>
          <p:spPr bwMode="auto">
            <a:xfrm>
              <a:off x="335360" y="3593522"/>
              <a:ext cx="3371091" cy="321938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tabLst>
                  <a:tab pos="0" algn="l"/>
                </a:tabLst>
              </a:pPr>
              <a:r>
                <a:rPr lang="en-GB" sz="2200" dirty="0" smtClean="0"/>
                <a:t>When falling…</a:t>
              </a:r>
              <a:endParaRPr lang="en-GB" sz="2200" dirty="0"/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160500" y="476672"/>
            <a:ext cx="3882680" cy="2411039"/>
            <a:chOff x="160500" y="698125"/>
            <a:chExt cx="3882680" cy="2411039"/>
          </a:xfrm>
        </p:grpSpPr>
        <p:sp>
          <p:nvSpPr>
            <p:cNvPr id="319" name="Rounded Rectangle 318"/>
            <p:cNvSpPr/>
            <p:nvPr/>
          </p:nvSpPr>
          <p:spPr bwMode="auto">
            <a:xfrm>
              <a:off x="160500" y="894211"/>
              <a:ext cx="3882680" cy="221495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550147" y="1134556"/>
              <a:ext cx="310373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/>
                <a:t>Electro-magnetic Force </a:t>
              </a:r>
              <a:br>
                <a:rPr lang="en-GB" sz="2000" b="1" dirty="0" smtClean="0"/>
              </a:br>
              <a:r>
                <a:rPr lang="en-GB" sz="2000" b="1" dirty="0" smtClean="0"/>
                <a:t>on </a:t>
              </a:r>
              <a:r>
                <a:rPr lang="en-GB" sz="2000" b="1" i="1" dirty="0" smtClean="0"/>
                <a:t>M</a:t>
              </a:r>
              <a:r>
                <a:rPr lang="en-GB" sz="2000" b="1" dirty="0" smtClean="0"/>
                <a:t> depends on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Mass of </a:t>
              </a:r>
              <a:r>
                <a:rPr lang="en-GB" sz="2000" i="1" dirty="0" smtClean="0"/>
                <a:t>M</a:t>
              </a:r>
              <a:endParaRPr lang="en-GB" sz="2000" dirty="0" smtClean="0"/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Electric Current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Coil Shape 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GB" sz="2000" dirty="0" smtClean="0"/>
                <a:t>Magnetic Field</a:t>
              </a:r>
              <a:endParaRPr lang="en-GB" sz="2000" dirty="0"/>
            </a:p>
          </p:txBody>
        </p:sp>
        <p:sp>
          <p:nvSpPr>
            <p:cNvPr id="320" name="Rounded Rectangle 319"/>
            <p:cNvSpPr/>
            <p:nvPr/>
          </p:nvSpPr>
          <p:spPr bwMode="auto">
            <a:xfrm>
              <a:off x="427179" y="698125"/>
              <a:ext cx="3371091" cy="39217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tabLst>
                  <a:tab pos="0" algn="l"/>
                </a:tabLst>
              </a:pPr>
              <a:r>
                <a:rPr lang="en-GB" sz="2200" dirty="0" smtClean="0"/>
                <a:t>When balanced…</a:t>
              </a:r>
              <a:endParaRPr lang="en-GB" sz="2200" dirty="0"/>
            </a:p>
          </p:txBody>
        </p:sp>
      </p:grpSp>
      <p:sp>
        <p:nvSpPr>
          <p:cNvPr id="321" name="Rectangle 320"/>
          <p:cNvSpPr/>
          <p:nvPr/>
        </p:nvSpPr>
        <p:spPr bwMode="auto">
          <a:xfrm>
            <a:off x="9067514" y="3735753"/>
            <a:ext cx="2478924" cy="557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Voltmeter</a:t>
            </a:r>
          </a:p>
        </p:txBody>
      </p:sp>
      <p:grpSp>
        <p:nvGrpSpPr>
          <p:cNvPr id="352" name="Group 351"/>
          <p:cNvGrpSpPr/>
          <p:nvPr/>
        </p:nvGrpSpPr>
        <p:grpSpPr>
          <a:xfrm>
            <a:off x="5604232" y="4094815"/>
            <a:ext cx="4230081" cy="1509353"/>
            <a:chOff x="5104723" y="4063576"/>
            <a:chExt cx="4230081" cy="1509353"/>
          </a:xfrm>
        </p:grpSpPr>
        <p:grpSp>
          <p:nvGrpSpPr>
            <p:cNvPr id="336" name="Group 335"/>
            <p:cNvGrpSpPr/>
            <p:nvPr/>
          </p:nvGrpSpPr>
          <p:grpSpPr>
            <a:xfrm rot="10800000">
              <a:off x="5104723" y="4648314"/>
              <a:ext cx="2072640" cy="587454"/>
              <a:chOff x="5120640" y="4960620"/>
              <a:chExt cx="2072640" cy="587454"/>
            </a:xfrm>
          </p:grpSpPr>
          <p:sp>
            <p:nvSpPr>
              <p:cNvPr id="337" name="Freeform 336"/>
              <p:cNvSpPr/>
              <p:nvPr/>
            </p:nvSpPr>
            <p:spPr bwMode="auto">
              <a:xfrm>
                <a:off x="5120640" y="4960620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8" name="Freeform 337"/>
              <p:cNvSpPr/>
              <p:nvPr/>
            </p:nvSpPr>
            <p:spPr bwMode="auto">
              <a:xfrm>
                <a:off x="5120640" y="5006818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9" name="Freeform 338"/>
              <p:cNvSpPr/>
              <p:nvPr/>
            </p:nvSpPr>
            <p:spPr bwMode="auto">
              <a:xfrm>
                <a:off x="5120640" y="5053016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0" name="Freeform 339"/>
              <p:cNvSpPr/>
              <p:nvPr/>
            </p:nvSpPr>
            <p:spPr bwMode="auto">
              <a:xfrm>
                <a:off x="5120640" y="5099214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1" name="Freeform 340"/>
              <p:cNvSpPr/>
              <p:nvPr/>
            </p:nvSpPr>
            <p:spPr bwMode="auto">
              <a:xfrm>
                <a:off x="5120640" y="5145412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2" name="Freeform 341"/>
              <p:cNvSpPr/>
              <p:nvPr/>
            </p:nvSpPr>
            <p:spPr bwMode="auto">
              <a:xfrm>
                <a:off x="5120640" y="5191610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3" name="Freeform 342"/>
              <p:cNvSpPr/>
              <p:nvPr/>
            </p:nvSpPr>
            <p:spPr bwMode="auto">
              <a:xfrm>
                <a:off x="5120640" y="5237808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4" name="Freeform 343"/>
              <p:cNvSpPr/>
              <p:nvPr/>
            </p:nvSpPr>
            <p:spPr bwMode="auto">
              <a:xfrm>
                <a:off x="5120640" y="5284006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5" name="Freeform 344"/>
              <p:cNvSpPr/>
              <p:nvPr/>
            </p:nvSpPr>
            <p:spPr bwMode="auto">
              <a:xfrm>
                <a:off x="5120640" y="5330204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323" name="Can 322"/>
            <p:cNvSpPr/>
            <p:nvPr/>
          </p:nvSpPr>
          <p:spPr bwMode="auto">
            <a:xfrm>
              <a:off x="5112489" y="4687317"/>
              <a:ext cx="2073024" cy="885612"/>
            </a:xfrm>
            <a:prstGeom prst="can">
              <a:avLst>
                <a:gd name="adj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5120640" y="4960620"/>
              <a:ext cx="2072640" cy="587454"/>
              <a:chOff x="5120640" y="4960620"/>
              <a:chExt cx="2072640" cy="587454"/>
            </a:xfrm>
          </p:grpSpPr>
          <p:sp>
            <p:nvSpPr>
              <p:cNvPr id="324" name="Freeform 323"/>
              <p:cNvSpPr/>
              <p:nvPr/>
            </p:nvSpPr>
            <p:spPr bwMode="auto">
              <a:xfrm>
                <a:off x="5120640" y="4960620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5" name="Freeform 324"/>
              <p:cNvSpPr/>
              <p:nvPr/>
            </p:nvSpPr>
            <p:spPr bwMode="auto">
              <a:xfrm>
                <a:off x="5120640" y="5006818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6" name="Freeform 325"/>
              <p:cNvSpPr/>
              <p:nvPr/>
            </p:nvSpPr>
            <p:spPr bwMode="auto">
              <a:xfrm>
                <a:off x="5120640" y="5053016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7" name="Freeform 326"/>
              <p:cNvSpPr/>
              <p:nvPr/>
            </p:nvSpPr>
            <p:spPr bwMode="auto">
              <a:xfrm>
                <a:off x="5120640" y="5099214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8" name="Freeform 327"/>
              <p:cNvSpPr/>
              <p:nvPr/>
            </p:nvSpPr>
            <p:spPr bwMode="auto">
              <a:xfrm>
                <a:off x="5120640" y="5145412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9" name="Freeform 328"/>
              <p:cNvSpPr/>
              <p:nvPr/>
            </p:nvSpPr>
            <p:spPr bwMode="auto">
              <a:xfrm>
                <a:off x="5120640" y="5191610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0" name="Freeform 329"/>
              <p:cNvSpPr/>
              <p:nvPr/>
            </p:nvSpPr>
            <p:spPr bwMode="auto">
              <a:xfrm>
                <a:off x="5120640" y="5237808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1" name="Freeform 330"/>
              <p:cNvSpPr/>
              <p:nvPr/>
            </p:nvSpPr>
            <p:spPr bwMode="auto">
              <a:xfrm>
                <a:off x="5120640" y="5284006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2" name="Freeform 331"/>
              <p:cNvSpPr/>
              <p:nvPr/>
            </p:nvSpPr>
            <p:spPr bwMode="auto">
              <a:xfrm>
                <a:off x="5120640" y="5330204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335" name="Can 334"/>
            <p:cNvSpPr/>
            <p:nvPr/>
          </p:nvSpPr>
          <p:spPr bwMode="auto">
            <a:xfrm rot="10800000">
              <a:off x="5112490" y="4687317"/>
              <a:ext cx="2073024" cy="885612"/>
            </a:xfrm>
            <a:prstGeom prst="can">
              <a:avLst>
                <a:gd name="adj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46" name="Freeform 345"/>
            <p:cNvSpPr/>
            <p:nvPr/>
          </p:nvSpPr>
          <p:spPr bwMode="auto">
            <a:xfrm>
              <a:off x="7163082" y="4063576"/>
              <a:ext cx="2133373" cy="994540"/>
            </a:xfrm>
            <a:custGeom>
              <a:avLst/>
              <a:gdLst>
                <a:gd name="connsiteX0" fmla="*/ 0 w 2119086"/>
                <a:gd name="connsiteY0" fmla="*/ 827314 h 827314"/>
                <a:gd name="connsiteX1" fmla="*/ 203200 w 2119086"/>
                <a:gd name="connsiteY1" fmla="*/ 0 h 827314"/>
                <a:gd name="connsiteX2" fmla="*/ 1567543 w 2119086"/>
                <a:gd name="connsiteY2" fmla="*/ 333828 h 827314"/>
                <a:gd name="connsiteX3" fmla="*/ 2119086 w 2119086"/>
                <a:gd name="connsiteY3" fmla="*/ 754743 h 827314"/>
                <a:gd name="connsiteX0" fmla="*/ 0 w 2119086"/>
                <a:gd name="connsiteY0" fmla="*/ 841758 h 841758"/>
                <a:gd name="connsiteX1" fmla="*/ 203200 w 2119086"/>
                <a:gd name="connsiteY1" fmla="*/ 14444 h 841758"/>
                <a:gd name="connsiteX2" fmla="*/ 1567543 w 2119086"/>
                <a:gd name="connsiteY2" fmla="*/ 348272 h 841758"/>
                <a:gd name="connsiteX3" fmla="*/ 2119086 w 2119086"/>
                <a:gd name="connsiteY3" fmla="*/ 769187 h 841758"/>
                <a:gd name="connsiteX0" fmla="*/ 0 w 2119086"/>
                <a:gd name="connsiteY0" fmla="*/ 818973 h 818973"/>
                <a:gd name="connsiteX1" fmla="*/ 346075 w 2119086"/>
                <a:gd name="connsiteY1" fmla="*/ 15472 h 818973"/>
                <a:gd name="connsiteX2" fmla="*/ 1567543 w 2119086"/>
                <a:gd name="connsiteY2" fmla="*/ 325487 h 818973"/>
                <a:gd name="connsiteX3" fmla="*/ 2119086 w 2119086"/>
                <a:gd name="connsiteY3" fmla="*/ 746402 h 818973"/>
                <a:gd name="connsiteX0" fmla="*/ 0 w 2119086"/>
                <a:gd name="connsiteY0" fmla="*/ 819635 h 819635"/>
                <a:gd name="connsiteX1" fmla="*/ 346075 w 2119086"/>
                <a:gd name="connsiteY1" fmla="*/ 16134 h 819635"/>
                <a:gd name="connsiteX2" fmla="*/ 1567543 w 2119086"/>
                <a:gd name="connsiteY2" fmla="*/ 326149 h 819635"/>
                <a:gd name="connsiteX3" fmla="*/ 2119086 w 2119086"/>
                <a:gd name="connsiteY3" fmla="*/ 747064 h 819635"/>
                <a:gd name="connsiteX0" fmla="*/ 0 w 2119086"/>
                <a:gd name="connsiteY0" fmla="*/ 805248 h 805248"/>
                <a:gd name="connsiteX1" fmla="*/ 346075 w 2119086"/>
                <a:gd name="connsiteY1" fmla="*/ 1747 h 805248"/>
                <a:gd name="connsiteX2" fmla="*/ 1500868 w 2119086"/>
                <a:gd name="connsiteY2" fmla="*/ 597512 h 805248"/>
                <a:gd name="connsiteX3" fmla="*/ 2119086 w 2119086"/>
                <a:gd name="connsiteY3" fmla="*/ 732677 h 805248"/>
                <a:gd name="connsiteX0" fmla="*/ 0 w 2119086"/>
                <a:gd name="connsiteY0" fmla="*/ 804978 h 804978"/>
                <a:gd name="connsiteX1" fmla="*/ 346075 w 2119086"/>
                <a:gd name="connsiteY1" fmla="*/ 1477 h 804978"/>
                <a:gd name="connsiteX2" fmla="*/ 1500868 w 2119086"/>
                <a:gd name="connsiteY2" fmla="*/ 597242 h 804978"/>
                <a:gd name="connsiteX3" fmla="*/ 2119086 w 2119086"/>
                <a:gd name="connsiteY3" fmla="*/ 732407 h 804978"/>
                <a:gd name="connsiteX0" fmla="*/ 0 w 2119086"/>
                <a:gd name="connsiteY0" fmla="*/ 804978 h 804978"/>
                <a:gd name="connsiteX1" fmla="*/ 346075 w 2119086"/>
                <a:gd name="connsiteY1" fmla="*/ 1477 h 804978"/>
                <a:gd name="connsiteX2" fmla="*/ 1500868 w 2119086"/>
                <a:gd name="connsiteY2" fmla="*/ 597242 h 804978"/>
                <a:gd name="connsiteX3" fmla="*/ 2119086 w 2119086"/>
                <a:gd name="connsiteY3" fmla="*/ 732407 h 804978"/>
                <a:gd name="connsiteX0" fmla="*/ 0 w 2119086"/>
                <a:gd name="connsiteY0" fmla="*/ 803685 h 803685"/>
                <a:gd name="connsiteX1" fmla="*/ 346075 w 2119086"/>
                <a:gd name="connsiteY1" fmla="*/ 184 h 803685"/>
                <a:gd name="connsiteX2" fmla="*/ 2119086 w 2119086"/>
                <a:gd name="connsiteY2" fmla="*/ 731114 h 803685"/>
                <a:gd name="connsiteX0" fmla="*/ 0 w 2119086"/>
                <a:gd name="connsiteY0" fmla="*/ 803651 h 803651"/>
                <a:gd name="connsiteX1" fmla="*/ 346075 w 2119086"/>
                <a:gd name="connsiteY1" fmla="*/ 150 h 803651"/>
                <a:gd name="connsiteX2" fmla="*/ 2119086 w 2119086"/>
                <a:gd name="connsiteY2" fmla="*/ 731080 h 803651"/>
                <a:gd name="connsiteX0" fmla="*/ 0 w 2133373"/>
                <a:gd name="connsiteY0" fmla="*/ 805106 h 1018285"/>
                <a:gd name="connsiteX1" fmla="*/ 346075 w 2133373"/>
                <a:gd name="connsiteY1" fmla="*/ 1605 h 1018285"/>
                <a:gd name="connsiteX2" fmla="*/ 2133373 w 2133373"/>
                <a:gd name="connsiteY2" fmla="*/ 1018285 h 1018285"/>
                <a:gd name="connsiteX0" fmla="*/ 0 w 2133373"/>
                <a:gd name="connsiteY0" fmla="*/ 781361 h 994540"/>
                <a:gd name="connsiteX1" fmla="*/ 398463 w 2133373"/>
                <a:gd name="connsiteY1" fmla="*/ 1673 h 994540"/>
                <a:gd name="connsiteX2" fmla="*/ 2133373 w 2133373"/>
                <a:gd name="connsiteY2" fmla="*/ 994540 h 99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3373" h="994540">
                  <a:moveTo>
                    <a:pt x="0" y="781361"/>
                  </a:moveTo>
                  <a:cubicBezTo>
                    <a:pt x="67733" y="505590"/>
                    <a:pt x="42901" y="-33857"/>
                    <a:pt x="398463" y="1673"/>
                  </a:cubicBezTo>
                  <a:cubicBezTo>
                    <a:pt x="754025" y="37203"/>
                    <a:pt x="1263933" y="975613"/>
                    <a:pt x="2133373" y="994540"/>
                  </a:cubicBezTo>
                </a:path>
              </a:pathLst>
            </a:custGeom>
            <a:noFill/>
            <a:ln w="28575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47" name="Freeform 346"/>
            <p:cNvSpPr/>
            <p:nvPr/>
          </p:nvSpPr>
          <p:spPr bwMode="auto">
            <a:xfrm>
              <a:off x="7201431" y="4224494"/>
              <a:ext cx="2133373" cy="994540"/>
            </a:xfrm>
            <a:custGeom>
              <a:avLst/>
              <a:gdLst>
                <a:gd name="connsiteX0" fmla="*/ 0 w 2119086"/>
                <a:gd name="connsiteY0" fmla="*/ 827314 h 827314"/>
                <a:gd name="connsiteX1" fmla="*/ 203200 w 2119086"/>
                <a:gd name="connsiteY1" fmla="*/ 0 h 827314"/>
                <a:gd name="connsiteX2" fmla="*/ 1567543 w 2119086"/>
                <a:gd name="connsiteY2" fmla="*/ 333828 h 827314"/>
                <a:gd name="connsiteX3" fmla="*/ 2119086 w 2119086"/>
                <a:gd name="connsiteY3" fmla="*/ 754743 h 827314"/>
                <a:gd name="connsiteX0" fmla="*/ 0 w 2119086"/>
                <a:gd name="connsiteY0" fmla="*/ 841758 h 841758"/>
                <a:gd name="connsiteX1" fmla="*/ 203200 w 2119086"/>
                <a:gd name="connsiteY1" fmla="*/ 14444 h 841758"/>
                <a:gd name="connsiteX2" fmla="*/ 1567543 w 2119086"/>
                <a:gd name="connsiteY2" fmla="*/ 348272 h 841758"/>
                <a:gd name="connsiteX3" fmla="*/ 2119086 w 2119086"/>
                <a:gd name="connsiteY3" fmla="*/ 769187 h 841758"/>
                <a:gd name="connsiteX0" fmla="*/ 0 w 2119086"/>
                <a:gd name="connsiteY0" fmla="*/ 818973 h 818973"/>
                <a:gd name="connsiteX1" fmla="*/ 346075 w 2119086"/>
                <a:gd name="connsiteY1" fmla="*/ 15472 h 818973"/>
                <a:gd name="connsiteX2" fmla="*/ 1567543 w 2119086"/>
                <a:gd name="connsiteY2" fmla="*/ 325487 h 818973"/>
                <a:gd name="connsiteX3" fmla="*/ 2119086 w 2119086"/>
                <a:gd name="connsiteY3" fmla="*/ 746402 h 818973"/>
                <a:gd name="connsiteX0" fmla="*/ 0 w 2119086"/>
                <a:gd name="connsiteY0" fmla="*/ 819635 h 819635"/>
                <a:gd name="connsiteX1" fmla="*/ 346075 w 2119086"/>
                <a:gd name="connsiteY1" fmla="*/ 16134 h 819635"/>
                <a:gd name="connsiteX2" fmla="*/ 1567543 w 2119086"/>
                <a:gd name="connsiteY2" fmla="*/ 326149 h 819635"/>
                <a:gd name="connsiteX3" fmla="*/ 2119086 w 2119086"/>
                <a:gd name="connsiteY3" fmla="*/ 747064 h 819635"/>
                <a:gd name="connsiteX0" fmla="*/ 0 w 2119086"/>
                <a:gd name="connsiteY0" fmla="*/ 805248 h 805248"/>
                <a:gd name="connsiteX1" fmla="*/ 346075 w 2119086"/>
                <a:gd name="connsiteY1" fmla="*/ 1747 h 805248"/>
                <a:gd name="connsiteX2" fmla="*/ 1500868 w 2119086"/>
                <a:gd name="connsiteY2" fmla="*/ 597512 h 805248"/>
                <a:gd name="connsiteX3" fmla="*/ 2119086 w 2119086"/>
                <a:gd name="connsiteY3" fmla="*/ 732677 h 805248"/>
                <a:gd name="connsiteX0" fmla="*/ 0 w 2119086"/>
                <a:gd name="connsiteY0" fmla="*/ 804978 h 804978"/>
                <a:gd name="connsiteX1" fmla="*/ 346075 w 2119086"/>
                <a:gd name="connsiteY1" fmla="*/ 1477 h 804978"/>
                <a:gd name="connsiteX2" fmla="*/ 1500868 w 2119086"/>
                <a:gd name="connsiteY2" fmla="*/ 597242 h 804978"/>
                <a:gd name="connsiteX3" fmla="*/ 2119086 w 2119086"/>
                <a:gd name="connsiteY3" fmla="*/ 732407 h 804978"/>
                <a:gd name="connsiteX0" fmla="*/ 0 w 2119086"/>
                <a:gd name="connsiteY0" fmla="*/ 804978 h 804978"/>
                <a:gd name="connsiteX1" fmla="*/ 346075 w 2119086"/>
                <a:gd name="connsiteY1" fmla="*/ 1477 h 804978"/>
                <a:gd name="connsiteX2" fmla="*/ 1500868 w 2119086"/>
                <a:gd name="connsiteY2" fmla="*/ 597242 h 804978"/>
                <a:gd name="connsiteX3" fmla="*/ 2119086 w 2119086"/>
                <a:gd name="connsiteY3" fmla="*/ 732407 h 804978"/>
                <a:gd name="connsiteX0" fmla="*/ 0 w 2119086"/>
                <a:gd name="connsiteY0" fmla="*/ 803685 h 803685"/>
                <a:gd name="connsiteX1" fmla="*/ 346075 w 2119086"/>
                <a:gd name="connsiteY1" fmla="*/ 184 h 803685"/>
                <a:gd name="connsiteX2" fmla="*/ 2119086 w 2119086"/>
                <a:gd name="connsiteY2" fmla="*/ 731114 h 803685"/>
                <a:gd name="connsiteX0" fmla="*/ 0 w 2119086"/>
                <a:gd name="connsiteY0" fmla="*/ 803651 h 803651"/>
                <a:gd name="connsiteX1" fmla="*/ 346075 w 2119086"/>
                <a:gd name="connsiteY1" fmla="*/ 150 h 803651"/>
                <a:gd name="connsiteX2" fmla="*/ 2119086 w 2119086"/>
                <a:gd name="connsiteY2" fmla="*/ 731080 h 803651"/>
                <a:gd name="connsiteX0" fmla="*/ 0 w 2133373"/>
                <a:gd name="connsiteY0" fmla="*/ 805106 h 1018285"/>
                <a:gd name="connsiteX1" fmla="*/ 346075 w 2133373"/>
                <a:gd name="connsiteY1" fmla="*/ 1605 h 1018285"/>
                <a:gd name="connsiteX2" fmla="*/ 2133373 w 2133373"/>
                <a:gd name="connsiteY2" fmla="*/ 1018285 h 1018285"/>
                <a:gd name="connsiteX0" fmla="*/ 0 w 2133373"/>
                <a:gd name="connsiteY0" fmla="*/ 781361 h 994540"/>
                <a:gd name="connsiteX1" fmla="*/ 398463 w 2133373"/>
                <a:gd name="connsiteY1" fmla="*/ 1673 h 994540"/>
                <a:gd name="connsiteX2" fmla="*/ 2133373 w 2133373"/>
                <a:gd name="connsiteY2" fmla="*/ 994540 h 99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3373" h="994540">
                  <a:moveTo>
                    <a:pt x="0" y="781361"/>
                  </a:moveTo>
                  <a:cubicBezTo>
                    <a:pt x="67733" y="505590"/>
                    <a:pt x="42901" y="-33857"/>
                    <a:pt x="398463" y="1673"/>
                  </a:cubicBezTo>
                  <a:cubicBezTo>
                    <a:pt x="754025" y="37203"/>
                    <a:pt x="1263933" y="975613"/>
                    <a:pt x="2133373" y="994540"/>
                  </a:cubicBezTo>
                </a:path>
              </a:pathLst>
            </a:custGeom>
            <a:noFill/>
            <a:ln w="28575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348" name="TextBox 347"/>
          <p:cNvSpPr txBox="1"/>
          <p:nvPr/>
        </p:nvSpPr>
        <p:spPr>
          <a:xfrm>
            <a:off x="5010781" y="4475221"/>
            <a:ext cx="7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Coil</a:t>
            </a:r>
            <a:endParaRPr lang="en-GB" dirty="0"/>
          </a:p>
        </p:txBody>
      </p:sp>
      <p:sp>
        <p:nvSpPr>
          <p:cNvPr id="350" name="Oval 349"/>
          <p:cNvSpPr/>
          <p:nvPr/>
        </p:nvSpPr>
        <p:spPr bwMode="auto">
          <a:xfrm>
            <a:off x="5774801" y="3725680"/>
            <a:ext cx="1623591" cy="5724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53" name="Down Arrow 352"/>
          <p:cNvSpPr/>
          <p:nvPr/>
        </p:nvSpPr>
        <p:spPr bwMode="auto">
          <a:xfrm rot="10800000">
            <a:off x="6931808" y="2636912"/>
            <a:ext cx="253339" cy="511458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54" name="Down Arrow 353"/>
          <p:cNvSpPr/>
          <p:nvPr/>
        </p:nvSpPr>
        <p:spPr bwMode="auto">
          <a:xfrm rot="10800000">
            <a:off x="5944884" y="2636912"/>
            <a:ext cx="253339" cy="511458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66" name="TextBox 465"/>
          <p:cNvSpPr txBox="1"/>
          <p:nvPr/>
        </p:nvSpPr>
        <p:spPr>
          <a:xfrm>
            <a:off x="6948092" y="5468435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Interferometer</a:t>
            </a:r>
            <a:endParaRPr lang="en-GB" dirty="0"/>
          </a:p>
        </p:txBody>
      </p:sp>
      <p:grpSp>
        <p:nvGrpSpPr>
          <p:cNvPr id="474" name="Group 473"/>
          <p:cNvGrpSpPr/>
          <p:nvPr/>
        </p:nvGrpSpPr>
        <p:grpSpPr>
          <a:xfrm>
            <a:off x="116841" y="5401179"/>
            <a:ext cx="3882680" cy="1337601"/>
            <a:chOff x="116841" y="5582284"/>
            <a:chExt cx="3882680" cy="1182538"/>
          </a:xfrm>
        </p:grpSpPr>
        <p:sp>
          <p:nvSpPr>
            <p:cNvPr id="472" name="Rounded Rectangle 471"/>
            <p:cNvSpPr/>
            <p:nvPr/>
          </p:nvSpPr>
          <p:spPr bwMode="auto">
            <a:xfrm>
              <a:off x="116841" y="5703502"/>
              <a:ext cx="3882680" cy="10613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473" name="Rounded Rectangle 472"/>
            <p:cNvSpPr/>
            <p:nvPr/>
          </p:nvSpPr>
          <p:spPr bwMode="auto">
            <a:xfrm>
              <a:off x="289575" y="5582284"/>
              <a:ext cx="3371091" cy="321938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tabLst>
                  <a:tab pos="0" algn="l"/>
                </a:tabLst>
              </a:pPr>
              <a:r>
                <a:rPr lang="en-GB" sz="2200" dirty="0" smtClean="0"/>
                <a:t>Combining…</a:t>
              </a:r>
              <a:endParaRPr lang="en-GB" sz="2200" dirty="0"/>
            </a:p>
          </p:txBody>
        </p:sp>
      </p:grpSp>
      <p:sp>
        <p:nvSpPr>
          <p:cNvPr id="477" name="Freeform 476"/>
          <p:cNvSpPr/>
          <p:nvPr/>
        </p:nvSpPr>
        <p:spPr bwMode="auto">
          <a:xfrm>
            <a:off x="2940350" y="2252796"/>
            <a:ext cx="1387960" cy="2519153"/>
          </a:xfrm>
          <a:custGeom>
            <a:avLst/>
            <a:gdLst>
              <a:gd name="connsiteX0" fmla="*/ 468923 w 1992923"/>
              <a:gd name="connsiteY0" fmla="*/ 2567354 h 2567354"/>
              <a:gd name="connsiteX1" fmla="*/ 1992923 w 1992923"/>
              <a:gd name="connsiteY1" fmla="*/ 0 h 2567354"/>
              <a:gd name="connsiteX2" fmla="*/ 0 w 1992923"/>
              <a:gd name="connsiteY2" fmla="*/ 105508 h 2567354"/>
              <a:gd name="connsiteX0" fmla="*/ 468923 w 1996898"/>
              <a:gd name="connsiteY0" fmla="*/ 2732181 h 2732181"/>
              <a:gd name="connsiteX1" fmla="*/ 1992923 w 1996898"/>
              <a:gd name="connsiteY1" fmla="*/ 164827 h 2732181"/>
              <a:gd name="connsiteX2" fmla="*/ 0 w 1996898"/>
              <a:gd name="connsiteY2" fmla="*/ 270335 h 2732181"/>
              <a:gd name="connsiteX0" fmla="*/ 468923 w 1996898"/>
              <a:gd name="connsiteY0" fmla="*/ 2805522 h 2805522"/>
              <a:gd name="connsiteX1" fmla="*/ 1992923 w 1996898"/>
              <a:gd name="connsiteY1" fmla="*/ 238168 h 2805522"/>
              <a:gd name="connsiteX2" fmla="*/ 0 w 1996898"/>
              <a:gd name="connsiteY2" fmla="*/ 343676 h 2805522"/>
              <a:gd name="connsiteX0" fmla="*/ 468923 w 1997652"/>
              <a:gd name="connsiteY0" fmla="*/ 2805522 h 2805522"/>
              <a:gd name="connsiteX1" fmla="*/ 1992923 w 1997652"/>
              <a:gd name="connsiteY1" fmla="*/ 238168 h 2805522"/>
              <a:gd name="connsiteX2" fmla="*/ 0 w 1997652"/>
              <a:gd name="connsiteY2" fmla="*/ 343676 h 2805522"/>
              <a:gd name="connsiteX0" fmla="*/ 0 w 2094356"/>
              <a:gd name="connsiteY0" fmla="*/ 3087999 h 3087999"/>
              <a:gd name="connsiteX1" fmla="*/ 2091367 w 2094356"/>
              <a:gd name="connsiteY1" fmla="*/ 238168 h 3087999"/>
              <a:gd name="connsiteX2" fmla="*/ 98444 w 2094356"/>
              <a:gd name="connsiteY2" fmla="*/ 343676 h 308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4356" h="3087999">
                <a:moveTo>
                  <a:pt x="0" y="3087999"/>
                </a:moveTo>
                <a:cubicBezTo>
                  <a:pt x="695569" y="2466676"/>
                  <a:pt x="2169521" y="648476"/>
                  <a:pt x="2091367" y="238168"/>
                </a:cubicBezTo>
                <a:cubicBezTo>
                  <a:pt x="2013213" y="-172140"/>
                  <a:pt x="762752" y="3707"/>
                  <a:pt x="98444" y="343676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79" name="Rectangle 478"/>
          <p:cNvSpPr/>
          <p:nvPr/>
        </p:nvSpPr>
        <p:spPr bwMode="auto">
          <a:xfrm>
            <a:off x="12360696" y="1324435"/>
            <a:ext cx="71536" cy="31397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80" name="TextBox 479"/>
          <p:cNvSpPr txBox="1"/>
          <p:nvPr/>
        </p:nvSpPr>
        <p:spPr>
          <a:xfrm>
            <a:off x="4588544" y="2807139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Magnet</a:t>
            </a:r>
            <a:endParaRPr lang="en-GB" dirty="0"/>
          </a:p>
        </p:txBody>
      </p:sp>
      <p:sp>
        <p:nvSpPr>
          <p:cNvPr id="227" name="TextBox 226"/>
          <p:cNvSpPr txBox="1"/>
          <p:nvPr/>
        </p:nvSpPr>
        <p:spPr>
          <a:xfrm>
            <a:off x="4909967" y="1738550"/>
            <a:ext cx="1074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Rigid</a:t>
            </a:r>
            <a:br>
              <a:rPr lang="en-GB" dirty="0" smtClean="0"/>
            </a:br>
            <a:r>
              <a:rPr lang="en-GB" dirty="0" smtClean="0"/>
              <a:t>Frame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84536" y="3466384"/>
            <a:ext cx="347966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Voltage Induced </a:t>
            </a:r>
            <a:br>
              <a:rPr lang="en-GB" sz="2000" b="1" dirty="0" smtClean="0"/>
            </a:br>
            <a:r>
              <a:rPr lang="en-GB" sz="2000" b="1" dirty="0" smtClean="0"/>
              <a:t>depends on</a:t>
            </a:r>
            <a:endParaRPr lang="en-GB" sz="20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Speed</a:t>
            </a:r>
            <a:endParaRPr lang="en-GB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Coil Shape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Magnetic </a:t>
            </a:r>
            <a:r>
              <a:rPr lang="en-GB" sz="2000" dirty="0"/>
              <a:t>Field</a:t>
            </a:r>
          </a:p>
        </p:txBody>
      </p:sp>
      <p:sp>
        <p:nvSpPr>
          <p:cNvPr id="475" name="Oval 474"/>
          <p:cNvSpPr/>
          <p:nvPr/>
        </p:nvSpPr>
        <p:spPr bwMode="auto">
          <a:xfrm>
            <a:off x="368619" y="4335317"/>
            <a:ext cx="2571730" cy="75828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335360" y="5723118"/>
            <a:ext cx="34796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Mass can be deduced from</a:t>
            </a:r>
            <a:endParaRPr lang="en-GB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A voltage measurement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/>
              <a:t>A current measurement</a:t>
            </a:r>
            <a:endParaRPr lang="en-GB" sz="2000" dirty="0"/>
          </a:p>
        </p:txBody>
      </p:sp>
      <p:sp>
        <p:nvSpPr>
          <p:cNvPr id="230" name="Oval 229"/>
          <p:cNvSpPr/>
          <p:nvPr/>
        </p:nvSpPr>
        <p:spPr bwMode="auto">
          <a:xfrm>
            <a:off x="394436" y="2138066"/>
            <a:ext cx="2571730" cy="75828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28" name="Rounded Rectangle 227">
            <a:hlinkClick r:id="rId4" action="ppaction://hlinksldjump"/>
          </p:cNvPr>
          <p:cNvSpPr/>
          <p:nvPr/>
        </p:nvSpPr>
        <p:spPr bwMode="auto">
          <a:xfrm>
            <a:off x="7530477" y="6268692"/>
            <a:ext cx="1870423" cy="41977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  <a:hlinkClick r:id="rId4" action="ppaction://hlinksldjump"/>
              </a:rPr>
              <a:t>Maths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31" name="Rounded Rectangle 230"/>
          <p:cNvSpPr/>
          <p:nvPr/>
        </p:nvSpPr>
        <p:spPr bwMode="auto">
          <a:xfrm>
            <a:off x="10023448" y="6268692"/>
            <a:ext cx="1870423" cy="41977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  <a:hlinkClick r:id="rId5" action="ppaction://hlinksldjump"/>
              </a:rPr>
              <a:t>No Maths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63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2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2000"/>
                                            <p:tgtEl>
                                              <p:spTgt spid="3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3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00"/>
                                            <p:tgtEl>
                                              <p:spTgt spid="3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1000"/>
                                            <p:tgtEl>
                                              <p:spTgt spid="3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4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8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2.59259E-6 L 0.00026 -0.04768 " pathEditMode="relative" rAng="0" ptsTypes="AA" p14:bounceEnd="50000">
                                          <p:cBhvr>
                                            <p:cTn id="78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3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 p14:bounceEnd="50000">
                                          <p:cBhvr>
                                            <p:cTn id="8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0.00065 0.0463 " pathEditMode="relative" rAng="0" ptsTypes="AA" p14:bounceEnd="50000">
                                          <p:cBhvr>
                                            <p:cTn id="82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7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8" presetClass="emph" presetSubtype="0" fill="hold" nodeType="click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p14:bounceEnd="33333">
                                          <p:cBhvr>
                                            <p:cTn id="121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26 -0.04768 L -1.04167E-6 1.85185E-6 " pathEditMode="relative" rAng="0" ptsTypes="AA" p14:bounceEnd="50000">
                                          <p:cBhvr>
                                            <p:cTn id="123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64" presetClass="path" presetSubtype="0" fill="hold" nodeType="with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0463 L 1.875E-6 -4.44444E-6 " pathEditMode="relative" rAng="0" ptsTypes="AA" p14:bounceEnd="33333">
                                          <p:cBhvr>
                                            <p:cTn id="125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9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9" dur="2000"/>
                                            <p:tgtEl>
                                              <p:spTgt spid="4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3" dur="500"/>
                                            <p:tgtEl>
                                              <p:spTgt spid="4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7" dur="2000"/>
                                            <p:tgtEl>
                                              <p:spTgt spid="2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8" fill="hold">
                          <p:stCondLst>
                            <p:cond delay="indefinite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0" grpId="0" animBg="1"/>
          <p:bldP spid="311" grpId="0" animBg="1"/>
          <p:bldP spid="312" grpId="0" animBg="1"/>
          <p:bldP spid="313" grpId="0" animBg="1"/>
          <p:bldP spid="313" grpId="1" animBg="1"/>
          <p:bldP spid="314" grpId="0" animBg="1"/>
          <p:bldP spid="314" grpId="1" animBg="1"/>
          <p:bldP spid="321" grpId="0" animBg="1"/>
          <p:bldP spid="348" grpId="0"/>
          <p:bldP spid="348" grpId="1"/>
          <p:bldP spid="350" grpId="0" animBg="1"/>
          <p:bldP spid="350" grpId="1" animBg="1"/>
          <p:bldP spid="353" grpId="0" animBg="1"/>
          <p:bldP spid="353" grpId="1" animBg="1"/>
          <p:bldP spid="354" grpId="0" animBg="1"/>
          <p:bldP spid="354" grpId="1" animBg="1"/>
          <p:bldP spid="466" grpId="0"/>
          <p:bldP spid="477" grpId="0" animBg="1"/>
          <p:bldP spid="480" grpId="0"/>
          <p:bldP spid="227" grpId="0"/>
          <p:bldP spid="2" grpId="0"/>
          <p:bldP spid="475" grpId="0" animBg="1"/>
          <p:bldP spid="229" grpId="0"/>
          <p:bldP spid="230" grpId="0" animBg="1"/>
          <p:bldP spid="228" grpId="0" animBg="1"/>
          <p:bldP spid="2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2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2000"/>
                                            <p:tgtEl>
                                              <p:spTgt spid="3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3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00"/>
                                            <p:tgtEl>
                                              <p:spTgt spid="3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1000"/>
                                            <p:tgtEl>
                                              <p:spTgt spid="3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4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8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2.59259E-6 L 0.00026 -0.04768 " pathEditMode="relative" rAng="0" ptsTypes="AA">
                                          <p:cBhvr>
                                            <p:cTn id="78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3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8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0.00065 0.0463 " pathEditMode="relative" rAng="0" ptsTypes="AA">
                                          <p:cBhvr>
                                            <p:cTn id="82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7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21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26 -0.04768 L -1.04167E-6 1.85185E-6 " pathEditMode="relative" rAng="0" ptsTypes="AA">
                                          <p:cBhvr>
                                            <p:cTn id="123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0463 L 1.875E-6 -4.44444E-6 " pathEditMode="relative" rAng="0" ptsTypes="AA">
                                          <p:cBhvr>
                                            <p:cTn id="125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9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9" dur="2000"/>
                                            <p:tgtEl>
                                              <p:spTgt spid="4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4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3" dur="500"/>
                                            <p:tgtEl>
                                              <p:spTgt spid="4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7" dur="2000"/>
                                            <p:tgtEl>
                                              <p:spTgt spid="2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7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8" fill="hold">
                          <p:stCondLst>
                            <p:cond delay="indefinite"/>
                          </p:stCondLst>
                          <p:childTnLst>
                            <p:par>
                              <p:cTn id="1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0" grpId="0" animBg="1"/>
          <p:bldP spid="311" grpId="0" animBg="1"/>
          <p:bldP spid="312" grpId="0" animBg="1"/>
          <p:bldP spid="313" grpId="0" animBg="1"/>
          <p:bldP spid="313" grpId="1" animBg="1"/>
          <p:bldP spid="314" grpId="0" animBg="1"/>
          <p:bldP spid="314" grpId="1" animBg="1"/>
          <p:bldP spid="321" grpId="0" animBg="1"/>
          <p:bldP spid="348" grpId="0"/>
          <p:bldP spid="348" grpId="1"/>
          <p:bldP spid="350" grpId="0" animBg="1"/>
          <p:bldP spid="350" grpId="1" animBg="1"/>
          <p:bldP spid="353" grpId="0" animBg="1"/>
          <p:bldP spid="353" grpId="1" animBg="1"/>
          <p:bldP spid="354" grpId="0" animBg="1"/>
          <p:bldP spid="354" grpId="1" animBg="1"/>
          <p:bldP spid="466" grpId="0"/>
          <p:bldP spid="477" grpId="0" animBg="1"/>
          <p:bldP spid="480" grpId="0"/>
          <p:bldP spid="227" grpId="0"/>
          <p:bldP spid="2" grpId="0"/>
          <p:bldP spid="475" grpId="0" animBg="1"/>
          <p:bldP spid="229" grpId="0"/>
          <p:bldP spid="230" grpId="0" animBg="1"/>
          <p:bldP spid="228" grpId="0" animBg="1"/>
          <p:bldP spid="231" grpId="0" animBg="1"/>
        </p:bldLst>
      </p:timing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roup 321"/>
          <p:cNvGrpSpPr/>
          <p:nvPr/>
        </p:nvGrpSpPr>
        <p:grpSpPr>
          <a:xfrm>
            <a:off x="5446517" y="3239907"/>
            <a:ext cx="2272756" cy="1243186"/>
            <a:chOff x="5338323" y="3466594"/>
            <a:chExt cx="2272756" cy="1243186"/>
          </a:xfrm>
        </p:grpSpPr>
        <p:grpSp>
          <p:nvGrpSpPr>
            <p:cNvPr id="156" name="Group 155"/>
            <p:cNvGrpSpPr/>
            <p:nvPr/>
          </p:nvGrpSpPr>
          <p:grpSpPr>
            <a:xfrm>
              <a:off x="5572645" y="3708457"/>
              <a:ext cx="1804113" cy="802574"/>
              <a:chOff x="5649239" y="4748366"/>
              <a:chExt cx="1804113" cy="1091376"/>
            </a:xfrm>
          </p:grpSpPr>
          <p:cxnSp>
            <p:nvCxnSpPr>
              <p:cNvPr id="150" name="Straight Connector 149"/>
              <p:cNvCxnSpPr/>
              <p:nvPr/>
            </p:nvCxnSpPr>
            <p:spPr bwMode="auto">
              <a:xfrm>
                <a:off x="5649239" y="571847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>
                <a:off x="5649239" y="474836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 bwMode="auto">
              <a:xfrm>
                <a:off x="5649239" y="477868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" name="Straight Connector 119"/>
              <p:cNvCxnSpPr/>
              <p:nvPr/>
            </p:nvCxnSpPr>
            <p:spPr bwMode="auto">
              <a:xfrm>
                <a:off x="5649239" y="480899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/>
              <p:cNvCxnSpPr/>
              <p:nvPr/>
            </p:nvCxnSpPr>
            <p:spPr bwMode="auto">
              <a:xfrm>
                <a:off x="5649239" y="483931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>
                <a:off x="5649239" y="486963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/>
              <p:cNvCxnSpPr/>
              <p:nvPr/>
            </p:nvCxnSpPr>
            <p:spPr bwMode="auto">
              <a:xfrm>
                <a:off x="5649239" y="489994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 bwMode="auto">
              <a:xfrm>
                <a:off x="5649239" y="493026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 bwMode="auto">
              <a:xfrm>
                <a:off x="5649239" y="496057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>
                <a:off x="5649239" y="499089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>
                <a:off x="5649239" y="502121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 bwMode="auto">
              <a:xfrm>
                <a:off x="5649239" y="505152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5649239" y="508184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5649239" y="511215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5649239" y="514247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5649239" y="517279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 bwMode="auto">
              <a:xfrm>
                <a:off x="5649239" y="520310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>
                <a:off x="5649239" y="523342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5649239" y="526373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 bwMode="auto">
              <a:xfrm>
                <a:off x="5649239" y="529405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5649239" y="532437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5649239" y="535468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>
                <a:off x="5649239" y="538500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>
                <a:off x="5649239" y="541531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5649239" y="544563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5649239" y="547595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 bwMode="auto">
              <a:xfrm>
                <a:off x="5649239" y="550626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 bwMode="auto">
              <a:xfrm>
                <a:off x="5649239" y="553658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 bwMode="auto">
              <a:xfrm>
                <a:off x="5649239" y="556689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 bwMode="auto">
              <a:xfrm>
                <a:off x="5649239" y="559721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Straight Connector 146"/>
              <p:cNvCxnSpPr/>
              <p:nvPr/>
            </p:nvCxnSpPr>
            <p:spPr bwMode="auto">
              <a:xfrm>
                <a:off x="5649239" y="562753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 bwMode="auto">
              <a:xfrm>
                <a:off x="5649239" y="565784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 bwMode="auto">
              <a:xfrm>
                <a:off x="5649239" y="568816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 bwMode="auto">
              <a:xfrm>
                <a:off x="5649239" y="574879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 bwMode="auto">
              <a:xfrm>
                <a:off x="5649239" y="577911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Straight Connector 152"/>
              <p:cNvCxnSpPr/>
              <p:nvPr/>
            </p:nvCxnSpPr>
            <p:spPr bwMode="auto">
              <a:xfrm>
                <a:off x="5649239" y="580942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 bwMode="auto">
              <a:xfrm>
                <a:off x="5649239" y="583974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6" name="Group 115"/>
            <p:cNvGrpSpPr/>
            <p:nvPr/>
          </p:nvGrpSpPr>
          <p:grpSpPr>
            <a:xfrm>
              <a:off x="5338323" y="3466594"/>
              <a:ext cx="2272756" cy="1243186"/>
              <a:chOff x="5328309" y="4634086"/>
              <a:chExt cx="2272756" cy="1243186"/>
            </a:xfrm>
          </p:grpSpPr>
          <p:sp>
            <p:nvSpPr>
              <p:cNvPr id="112" name="Rounded Rectangle 111"/>
              <p:cNvSpPr/>
              <p:nvPr/>
            </p:nvSpPr>
            <p:spPr bwMode="auto">
              <a:xfrm>
                <a:off x="5328309" y="4660756"/>
                <a:ext cx="526939" cy="1216516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N</a:t>
                </a:r>
              </a:p>
            </p:txBody>
          </p:sp>
          <p:sp>
            <p:nvSpPr>
              <p:cNvPr id="113" name="Rounded Rectangle 112"/>
              <p:cNvSpPr/>
              <p:nvPr/>
            </p:nvSpPr>
            <p:spPr bwMode="auto">
              <a:xfrm>
                <a:off x="7074126" y="4634086"/>
                <a:ext cx="526939" cy="1243186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N</a:t>
                </a:r>
              </a:p>
            </p:txBody>
          </p:sp>
          <p:sp>
            <p:nvSpPr>
              <p:cNvPr id="115" name="Rounded Rectangle 114"/>
              <p:cNvSpPr/>
              <p:nvPr/>
            </p:nvSpPr>
            <p:spPr bwMode="auto">
              <a:xfrm>
                <a:off x="6067999" y="4761014"/>
                <a:ext cx="744128" cy="1016000"/>
              </a:xfrm>
              <a:prstGeom prst="roundRect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S</a:t>
                </a:r>
              </a:p>
            </p:txBody>
          </p:sp>
        </p:grpSp>
      </p:grpSp>
      <p:grpSp>
        <p:nvGrpSpPr>
          <p:cNvPr id="468" name="Group 467"/>
          <p:cNvGrpSpPr/>
          <p:nvPr/>
        </p:nvGrpSpPr>
        <p:grpSpPr>
          <a:xfrm>
            <a:off x="6376229" y="2956694"/>
            <a:ext cx="2913725" cy="3067424"/>
            <a:chOff x="6249095" y="3765940"/>
            <a:chExt cx="2913725" cy="3067424"/>
          </a:xfrm>
        </p:grpSpPr>
        <p:sp>
          <p:nvSpPr>
            <p:cNvPr id="355" name="Can 354"/>
            <p:cNvSpPr/>
            <p:nvPr/>
          </p:nvSpPr>
          <p:spPr bwMode="auto">
            <a:xfrm rot="16200000">
              <a:off x="8587491" y="5293229"/>
              <a:ext cx="326393" cy="824264"/>
            </a:xfrm>
            <a:prstGeom prst="ca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grpSp>
          <p:nvGrpSpPr>
            <p:cNvPr id="357" name="Group 356"/>
            <p:cNvGrpSpPr/>
            <p:nvPr/>
          </p:nvGrpSpPr>
          <p:grpSpPr>
            <a:xfrm>
              <a:off x="6249095" y="3765940"/>
              <a:ext cx="2120770" cy="3067424"/>
              <a:chOff x="6260455" y="3745952"/>
              <a:chExt cx="2120770" cy="3067424"/>
            </a:xfrm>
          </p:grpSpPr>
          <p:sp>
            <p:nvSpPr>
              <p:cNvPr id="358" name="Rectangle 357"/>
              <p:cNvSpPr/>
              <p:nvPr/>
            </p:nvSpPr>
            <p:spPr bwMode="auto">
              <a:xfrm rot="2700000">
                <a:off x="5942293" y="5681720"/>
                <a:ext cx="931641" cy="18556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grpSp>
            <p:nvGrpSpPr>
              <p:cNvPr id="359" name="Group 358"/>
              <p:cNvGrpSpPr/>
              <p:nvPr/>
            </p:nvGrpSpPr>
            <p:grpSpPr>
              <a:xfrm>
                <a:off x="6405301" y="5633798"/>
                <a:ext cx="1975924" cy="100302"/>
                <a:chOff x="7337266" y="6051987"/>
                <a:chExt cx="1975924" cy="100302"/>
              </a:xfrm>
            </p:grpSpPr>
            <p:grpSp>
              <p:nvGrpSpPr>
                <p:cNvPr id="433" name="Group 432"/>
                <p:cNvGrpSpPr/>
                <p:nvPr/>
              </p:nvGrpSpPr>
              <p:grpSpPr>
                <a:xfrm>
                  <a:off x="733726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64" name="Rectangle 463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65" name="Rectangle 464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4" name="Group 433"/>
                <p:cNvGrpSpPr/>
                <p:nvPr/>
              </p:nvGrpSpPr>
              <p:grpSpPr>
                <a:xfrm>
                  <a:off x="7514969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62" name="Rectangle 461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63" name="Rectangle 462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5" name="Group 434"/>
                <p:cNvGrpSpPr/>
                <p:nvPr/>
              </p:nvGrpSpPr>
              <p:grpSpPr>
                <a:xfrm>
                  <a:off x="7692672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60" name="Rectangle 459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61" name="Rectangle 460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6" name="Group 435"/>
                <p:cNvGrpSpPr/>
                <p:nvPr/>
              </p:nvGrpSpPr>
              <p:grpSpPr>
                <a:xfrm>
                  <a:off x="7870375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8" name="Rectangle 457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9" name="Rectangle 458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7" name="Group 436"/>
                <p:cNvGrpSpPr/>
                <p:nvPr/>
              </p:nvGrpSpPr>
              <p:grpSpPr>
                <a:xfrm>
                  <a:off x="8048078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6" name="Rectangle 455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7" name="Rectangle 456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8" name="Group 437"/>
                <p:cNvGrpSpPr/>
                <p:nvPr/>
              </p:nvGrpSpPr>
              <p:grpSpPr>
                <a:xfrm>
                  <a:off x="8225781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4" name="Rectangle 453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5" name="Rectangle 454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9" name="Group 438"/>
                <p:cNvGrpSpPr/>
                <p:nvPr/>
              </p:nvGrpSpPr>
              <p:grpSpPr>
                <a:xfrm>
                  <a:off x="8403484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2" name="Rectangle 451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3" name="Rectangle 452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0" name="Group 439"/>
                <p:cNvGrpSpPr/>
                <p:nvPr/>
              </p:nvGrpSpPr>
              <p:grpSpPr>
                <a:xfrm>
                  <a:off x="8581187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0" name="Rectangle 449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1" name="Rectangle 450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1" name="Group 440"/>
                <p:cNvGrpSpPr/>
                <p:nvPr/>
              </p:nvGrpSpPr>
              <p:grpSpPr>
                <a:xfrm>
                  <a:off x="8758890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48" name="Rectangle 447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49" name="Rectangle 448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2" name="Group 441"/>
                <p:cNvGrpSpPr/>
                <p:nvPr/>
              </p:nvGrpSpPr>
              <p:grpSpPr>
                <a:xfrm>
                  <a:off x="8936593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46" name="Rectangle 445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47" name="Rectangle 446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3" name="Group 442"/>
                <p:cNvGrpSpPr/>
                <p:nvPr/>
              </p:nvGrpSpPr>
              <p:grpSpPr>
                <a:xfrm>
                  <a:off x="911429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44" name="Rectangle 443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45" name="Rectangle 444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  <p:grpSp>
            <p:nvGrpSpPr>
              <p:cNvPr id="360" name="Group 359"/>
              <p:cNvGrpSpPr/>
              <p:nvPr/>
            </p:nvGrpSpPr>
            <p:grpSpPr>
              <a:xfrm rot="16200000">
                <a:off x="5479345" y="4659629"/>
                <a:ext cx="1927656" cy="100302"/>
                <a:chOff x="7337266" y="6051987"/>
                <a:chExt cx="1975924" cy="100302"/>
              </a:xfrm>
            </p:grpSpPr>
            <p:grpSp>
              <p:nvGrpSpPr>
                <p:cNvPr id="400" name="Group 399"/>
                <p:cNvGrpSpPr/>
                <p:nvPr/>
              </p:nvGrpSpPr>
              <p:grpSpPr>
                <a:xfrm>
                  <a:off x="733726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31" name="Rectangle 43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32" name="Rectangle 43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1" name="Group 400"/>
                <p:cNvGrpSpPr/>
                <p:nvPr/>
              </p:nvGrpSpPr>
              <p:grpSpPr>
                <a:xfrm>
                  <a:off x="7514969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9" name="Rectangle 428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30" name="Rectangle 429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2" name="Group 401"/>
                <p:cNvGrpSpPr/>
                <p:nvPr/>
              </p:nvGrpSpPr>
              <p:grpSpPr>
                <a:xfrm>
                  <a:off x="7692672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7" name="Rectangle 426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8" name="Rectangle 427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3" name="Group 402"/>
                <p:cNvGrpSpPr/>
                <p:nvPr/>
              </p:nvGrpSpPr>
              <p:grpSpPr>
                <a:xfrm>
                  <a:off x="7870375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5" name="Rectangle 424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6" name="Rectangle 425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4" name="Group 403"/>
                <p:cNvGrpSpPr/>
                <p:nvPr/>
              </p:nvGrpSpPr>
              <p:grpSpPr>
                <a:xfrm>
                  <a:off x="8048078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3" name="Rectangle 422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4" name="Rectangle 423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5" name="Group 404"/>
                <p:cNvGrpSpPr/>
                <p:nvPr/>
              </p:nvGrpSpPr>
              <p:grpSpPr>
                <a:xfrm>
                  <a:off x="8225781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1" name="Rectangle 42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2" name="Rectangle 42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6" name="Group 405"/>
                <p:cNvGrpSpPr/>
                <p:nvPr/>
              </p:nvGrpSpPr>
              <p:grpSpPr>
                <a:xfrm>
                  <a:off x="8403484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9" name="Rectangle 418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0" name="Rectangle 419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7" name="Group 406"/>
                <p:cNvGrpSpPr/>
                <p:nvPr/>
              </p:nvGrpSpPr>
              <p:grpSpPr>
                <a:xfrm>
                  <a:off x="8581187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7" name="Rectangle 416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8" name="Rectangle 417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8" name="Group 407"/>
                <p:cNvGrpSpPr/>
                <p:nvPr/>
              </p:nvGrpSpPr>
              <p:grpSpPr>
                <a:xfrm>
                  <a:off x="8758890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5" name="Rectangle 414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6" name="Rectangle 415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8936593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3" name="Rectangle 412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4" name="Rectangle 413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10" name="Group 409"/>
                <p:cNvGrpSpPr/>
                <p:nvPr/>
              </p:nvGrpSpPr>
              <p:grpSpPr>
                <a:xfrm>
                  <a:off x="911429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1" name="Rectangle 41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2" name="Rectangle 41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  <p:sp>
            <p:nvSpPr>
              <p:cNvPr id="384" name="Rectangle 383"/>
              <p:cNvSpPr/>
              <p:nvPr/>
            </p:nvSpPr>
            <p:spPr bwMode="auto">
              <a:xfrm rot="9000000">
                <a:off x="6368125" y="5646206"/>
                <a:ext cx="100406" cy="100302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grpSp>
            <p:nvGrpSpPr>
              <p:cNvPr id="363" name="Group 362"/>
              <p:cNvGrpSpPr/>
              <p:nvPr/>
            </p:nvGrpSpPr>
            <p:grpSpPr>
              <a:xfrm rot="16200000">
                <a:off x="5896588" y="6239733"/>
                <a:ext cx="909706" cy="100302"/>
                <a:chOff x="5505362" y="5683949"/>
                <a:chExt cx="909706" cy="100302"/>
              </a:xfrm>
            </p:grpSpPr>
            <p:grpSp>
              <p:nvGrpSpPr>
                <p:cNvPr id="368" name="Group 367"/>
                <p:cNvGrpSpPr/>
                <p:nvPr/>
              </p:nvGrpSpPr>
              <p:grpSpPr>
                <a:xfrm>
                  <a:off x="5505362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81" name="Rectangle 38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82" name="Rectangle 38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69" name="Group 368"/>
                <p:cNvGrpSpPr/>
                <p:nvPr/>
              </p:nvGrpSpPr>
              <p:grpSpPr>
                <a:xfrm>
                  <a:off x="5683065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9" name="Rectangle 378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80" name="Rectangle 379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70" name="Group 369"/>
                <p:cNvGrpSpPr/>
                <p:nvPr/>
              </p:nvGrpSpPr>
              <p:grpSpPr>
                <a:xfrm>
                  <a:off x="5860768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7" name="Rectangle 376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78" name="Rectangle 377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71" name="Group 370"/>
                <p:cNvGrpSpPr/>
                <p:nvPr/>
              </p:nvGrpSpPr>
              <p:grpSpPr>
                <a:xfrm>
                  <a:off x="6038471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5" name="Rectangle 374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76" name="Rectangle 375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72" name="Group 371"/>
                <p:cNvGrpSpPr/>
                <p:nvPr/>
              </p:nvGrpSpPr>
              <p:grpSpPr>
                <a:xfrm>
                  <a:off x="6216174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3" name="Rectangle 372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74" name="Rectangle 373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  <p:grpSp>
            <p:nvGrpSpPr>
              <p:cNvPr id="364" name="Group 363"/>
              <p:cNvGrpSpPr/>
              <p:nvPr/>
            </p:nvGrpSpPr>
            <p:grpSpPr>
              <a:xfrm rot="18000000">
                <a:off x="6302145" y="5728261"/>
                <a:ext cx="198894" cy="100302"/>
                <a:chOff x="7381275" y="5420468"/>
                <a:chExt cx="834308" cy="978586"/>
              </a:xfrm>
            </p:grpSpPr>
            <p:sp>
              <p:nvSpPr>
                <p:cNvPr id="366" name="Rectangle 365"/>
                <p:cNvSpPr/>
                <p:nvPr/>
              </p:nvSpPr>
              <p:spPr bwMode="auto">
                <a:xfrm>
                  <a:off x="7381275" y="5420469"/>
                  <a:ext cx="421178" cy="978585"/>
                </a:xfrm>
                <a:prstGeom prst="rect">
                  <a:avLst/>
                </a:prstGeom>
                <a:gradFill>
                  <a:gsLst>
                    <a:gs pos="0">
                      <a:srgbClr val="FF00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  <p:sp>
              <p:nvSpPr>
                <p:cNvPr id="367" name="Rectangle 366"/>
                <p:cNvSpPr/>
                <p:nvPr/>
              </p:nvSpPr>
              <p:spPr bwMode="auto">
                <a:xfrm rot="10800000">
                  <a:off x="7794405" y="5420468"/>
                  <a:ext cx="421178" cy="978585"/>
                </a:xfrm>
                <a:prstGeom prst="rect">
                  <a:avLst/>
                </a:prstGeom>
                <a:gradFill>
                  <a:gsLst>
                    <a:gs pos="0">
                      <a:srgbClr val="FF00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</p:grpSp>
          <p:sp>
            <p:nvSpPr>
              <p:cNvPr id="365" name="Rectangle 364"/>
              <p:cNvSpPr/>
              <p:nvPr/>
            </p:nvSpPr>
            <p:spPr bwMode="auto">
              <a:xfrm>
                <a:off x="6260455" y="6545843"/>
                <a:ext cx="185050" cy="267533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16363" y="2990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>
                <a:solidFill>
                  <a:srgbClr val="F62A08"/>
                </a:solidFill>
                <a:ea typeface="Arial Unicode MS" panose="020B0604020202020204" pitchFamily="34" charset="-128"/>
              </a:rPr>
              <a:t>The </a:t>
            </a:r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Kibble Balance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252982" y="2360745"/>
            <a:ext cx="2298003" cy="21602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67" name="Group 66"/>
          <p:cNvGrpSpPr/>
          <p:nvPr/>
        </p:nvGrpSpPr>
        <p:grpSpPr>
          <a:xfrm rot="-600000">
            <a:off x="6481964" y="375837"/>
            <a:ext cx="3807399" cy="1157303"/>
            <a:chOff x="6388495" y="1804132"/>
            <a:chExt cx="3807399" cy="1157303"/>
          </a:xfrm>
        </p:grpSpPr>
        <p:sp>
          <p:nvSpPr>
            <p:cNvPr id="58" name="Freeform 57"/>
            <p:cNvSpPr/>
            <p:nvPr/>
          </p:nvSpPr>
          <p:spPr bwMode="auto">
            <a:xfrm rot="16200000">
              <a:off x="7717100" y="530251"/>
              <a:ext cx="1157303" cy="3705065"/>
            </a:xfrm>
            <a:custGeom>
              <a:avLst/>
              <a:gdLst>
                <a:gd name="connsiteX0" fmla="*/ 300473 w 1157303"/>
                <a:gd name="connsiteY0" fmla="*/ 1787722 h 3705065"/>
                <a:gd name="connsiteX1" fmla="*/ 83091 w 1157303"/>
                <a:gd name="connsiteY1" fmla="*/ 1690516 h 3705065"/>
                <a:gd name="connsiteX2" fmla="*/ 83091 w 1157303"/>
                <a:gd name="connsiteY2" fmla="*/ 2014552 h 3705065"/>
                <a:gd name="connsiteX3" fmla="*/ 300473 w 1157303"/>
                <a:gd name="connsiteY3" fmla="*/ 1917346 h 3705065"/>
                <a:gd name="connsiteX4" fmla="*/ 916854 w 1157303"/>
                <a:gd name="connsiteY4" fmla="*/ 1081846 h 3705065"/>
                <a:gd name="connsiteX5" fmla="*/ 747753 w 1157303"/>
                <a:gd name="connsiteY5" fmla="*/ 182230 h 3705065"/>
                <a:gd name="connsiteX6" fmla="*/ 409552 w 1157303"/>
                <a:gd name="connsiteY6" fmla="*/ 182230 h 3705065"/>
                <a:gd name="connsiteX7" fmla="*/ 240451 w 1157303"/>
                <a:gd name="connsiteY7" fmla="*/ 1081846 h 3705065"/>
                <a:gd name="connsiteX8" fmla="*/ 919486 w 1157303"/>
                <a:gd name="connsiteY8" fmla="*/ 2623221 h 3705065"/>
                <a:gd name="connsiteX9" fmla="*/ 243083 w 1157303"/>
                <a:gd name="connsiteY9" fmla="*/ 2623221 h 3705065"/>
                <a:gd name="connsiteX10" fmla="*/ 412184 w 1157303"/>
                <a:gd name="connsiteY10" fmla="*/ 3522837 h 3705065"/>
                <a:gd name="connsiteX11" fmla="*/ 750385 w 1157303"/>
                <a:gd name="connsiteY11" fmla="*/ 3522837 h 3705065"/>
                <a:gd name="connsiteX12" fmla="*/ 1059779 w 1157303"/>
                <a:gd name="connsiteY12" fmla="*/ 1742470 h 3705065"/>
                <a:gd name="connsiteX13" fmla="*/ 924565 w 1157303"/>
                <a:gd name="connsiteY13" fmla="*/ 1137329 h 3705065"/>
                <a:gd name="connsiteX14" fmla="*/ 220218 w 1157303"/>
                <a:gd name="connsiteY14" fmla="*/ 1134945 h 3705065"/>
                <a:gd name="connsiteX15" fmla="*/ 89767 w 1157303"/>
                <a:gd name="connsiteY15" fmla="*/ 1628171 h 3705065"/>
                <a:gd name="connsiteX16" fmla="*/ 329009 w 1157303"/>
                <a:gd name="connsiteY16" fmla="*/ 1739653 h 3705065"/>
                <a:gd name="connsiteX17" fmla="*/ 1062411 w 1157303"/>
                <a:gd name="connsiteY17" fmla="*/ 1962597 h 3705065"/>
                <a:gd name="connsiteX18" fmla="*/ 331641 w 1157303"/>
                <a:gd name="connsiteY18" fmla="*/ 1965414 h 3705065"/>
                <a:gd name="connsiteX19" fmla="*/ 92399 w 1157303"/>
                <a:gd name="connsiteY19" fmla="*/ 2076896 h 3705065"/>
                <a:gd name="connsiteX20" fmla="*/ 222850 w 1157303"/>
                <a:gd name="connsiteY20" fmla="*/ 2570122 h 3705065"/>
                <a:gd name="connsiteX21" fmla="*/ 927197 w 1157303"/>
                <a:gd name="connsiteY21" fmla="*/ 2567738 h 3705065"/>
                <a:gd name="connsiteX22" fmla="*/ 1157303 w 1157303"/>
                <a:gd name="connsiteY22" fmla="*/ 1599851 h 3705065"/>
                <a:gd name="connsiteX23" fmla="*/ 1157303 w 1157303"/>
                <a:gd name="connsiteY23" fmla="*/ 1852533 h 3705065"/>
                <a:gd name="connsiteX24" fmla="*/ 1154562 w 1157303"/>
                <a:gd name="connsiteY24" fmla="*/ 1852533 h 3705065"/>
                <a:gd name="connsiteX25" fmla="*/ 1154562 w 1157303"/>
                <a:gd name="connsiteY25" fmla="*/ 2105215 h 3705065"/>
                <a:gd name="connsiteX26" fmla="*/ 1155976 w 1157303"/>
                <a:gd name="connsiteY26" fmla="*/ 2105215 h 3705065"/>
                <a:gd name="connsiteX27" fmla="*/ 867335 w 1157303"/>
                <a:gd name="connsiteY27" fmla="*/ 3705065 h 3705065"/>
                <a:gd name="connsiteX28" fmla="*/ 290055 w 1157303"/>
                <a:gd name="connsiteY28" fmla="*/ 3705065 h 3705065"/>
                <a:gd name="connsiteX29" fmla="*/ 1414 w 1157303"/>
                <a:gd name="connsiteY29" fmla="*/ 2105215 h 3705065"/>
                <a:gd name="connsiteX30" fmla="*/ 0 w 1157303"/>
                <a:gd name="connsiteY30" fmla="*/ 2105215 h 3705065"/>
                <a:gd name="connsiteX31" fmla="*/ 0 w 1157303"/>
                <a:gd name="connsiteY31" fmla="*/ 1852533 h 3705065"/>
                <a:gd name="connsiteX32" fmla="*/ 2741 w 1157303"/>
                <a:gd name="connsiteY32" fmla="*/ 1852533 h 3705065"/>
                <a:gd name="connsiteX33" fmla="*/ 2741 w 1157303"/>
                <a:gd name="connsiteY33" fmla="*/ 1599851 h 3705065"/>
                <a:gd name="connsiteX34" fmla="*/ 1327 w 1157303"/>
                <a:gd name="connsiteY34" fmla="*/ 1599851 h 3705065"/>
                <a:gd name="connsiteX35" fmla="*/ 289969 w 1157303"/>
                <a:gd name="connsiteY35" fmla="*/ 0 h 3705065"/>
                <a:gd name="connsiteX36" fmla="*/ 867249 w 1157303"/>
                <a:gd name="connsiteY36" fmla="*/ 0 h 3705065"/>
                <a:gd name="connsiteX37" fmla="*/ 1155889 w 1157303"/>
                <a:gd name="connsiteY37" fmla="*/ 1599851 h 37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57303" h="3705065">
                  <a:moveTo>
                    <a:pt x="300473" y="1787722"/>
                  </a:moveTo>
                  <a:lnTo>
                    <a:pt x="83091" y="1690516"/>
                  </a:lnTo>
                  <a:lnTo>
                    <a:pt x="83091" y="2014552"/>
                  </a:lnTo>
                  <a:lnTo>
                    <a:pt x="300473" y="1917346"/>
                  </a:lnTo>
                  <a:close/>
                  <a:moveTo>
                    <a:pt x="916854" y="1081846"/>
                  </a:moveTo>
                  <a:lnTo>
                    <a:pt x="747753" y="182230"/>
                  </a:lnTo>
                  <a:lnTo>
                    <a:pt x="409552" y="182230"/>
                  </a:lnTo>
                  <a:lnTo>
                    <a:pt x="240451" y="1081846"/>
                  </a:lnTo>
                  <a:close/>
                  <a:moveTo>
                    <a:pt x="919486" y="2623221"/>
                  </a:moveTo>
                  <a:lnTo>
                    <a:pt x="243083" y="2623221"/>
                  </a:lnTo>
                  <a:lnTo>
                    <a:pt x="412184" y="3522837"/>
                  </a:lnTo>
                  <a:lnTo>
                    <a:pt x="750385" y="3522837"/>
                  </a:lnTo>
                  <a:close/>
                  <a:moveTo>
                    <a:pt x="1059779" y="1742470"/>
                  </a:moveTo>
                  <a:lnTo>
                    <a:pt x="924565" y="1137329"/>
                  </a:lnTo>
                  <a:lnTo>
                    <a:pt x="220218" y="1134945"/>
                  </a:lnTo>
                  <a:lnTo>
                    <a:pt x="89767" y="1628171"/>
                  </a:lnTo>
                  <a:lnTo>
                    <a:pt x="329009" y="1739653"/>
                  </a:lnTo>
                  <a:close/>
                  <a:moveTo>
                    <a:pt x="1062411" y="1962597"/>
                  </a:moveTo>
                  <a:lnTo>
                    <a:pt x="331641" y="1965414"/>
                  </a:lnTo>
                  <a:lnTo>
                    <a:pt x="92399" y="2076896"/>
                  </a:lnTo>
                  <a:lnTo>
                    <a:pt x="222850" y="2570122"/>
                  </a:lnTo>
                  <a:lnTo>
                    <a:pt x="927197" y="2567738"/>
                  </a:lnTo>
                  <a:close/>
                  <a:moveTo>
                    <a:pt x="1157303" y="1599851"/>
                  </a:moveTo>
                  <a:lnTo>
                    <a:pt x="1157303" y="1852533"/>
                  </a:lnTo>
                  <a:lnTo>
                    <a:pt x="1154562" y="1852533"/>
                  </a:lnTo>
                  <a:lnTo>
                    <a:pt x="1154562" y="2105215"/>
                  </a:lnTo>
                  <a:lnTo>
                    <a:pt x="1155976" y="2105215"/>
                  </a:lnTo>
                  <a:lnTo>
                    <a:pt x="867335" y="3705065"/>
                  </a:lnTo>
                  <a:lnTo>
                    <a:pt x="290055" y="3705065"/>
                  </a:lnTo>
                  <a:lnTo>
                    <a:pt x="1414" y="2105215"/>
                  </a:lnTo>
                  <a:lnTo>
                    <a:pt x="0" y="2105215"/>
                  </a:lnTo>
                  <a:lnTo>
                    <a:pt x="0" y="1852533"/>
                  </a:lnTo>
                  <a:lnTo>
                    <a:pt x="2741" y="1852533"/>
                  </a:lnTo>
                  <a:lnTo>
                    <a:pt x="2741" y="1599851"/>
                  </a:lnTo>
                  <a:lnTo>
                    <a:pt x="1327" y="1599851"/>
                  </a:lnTo>
                  <a:lnTo>
                    <a:pt x="289969" y="0"/>
                  </a:lnTo>
                  <a:lnTo>
                    <a:pt x="867249" y="0"/>
                  </a:lnTo>
                  <a:lnTo>
                    <a:pt x="1155889" y="15998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0" scaled="0"/>
              <a:tileRect/>
            </a:gra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60" name="Isosceles Triangle 59"/>
            <p:cNvSpPr/>
            <p:nvPr/>
          </p:nvSpPr>
          <p:spPr bwMode="auto">
            <a:xfrm rot="10800000">
              <a:off x="8240071" y="2335607"/>
              <a:ext cx="109448" cy="9435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62" name="Isosceles Triangle 61"/>
            <p:cNvSpPr/>
            <p:nvPr/>
          </p:nvSpPr>
          <p:spPr bwMode="auto">
            <a:xfrm rot="10800000" flipV="1">
              <a:off x="6388495" y="2385237"/>
              <a:ext cx="109448" cy="9435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66" name="Isosceles Triangle 65"/>
            <p:cNvSpPr/>
            <p:nvPr/>
          </p:nvSpPr>
          <p:spPr bwMode="auto">
            <a:xfrm rot="10800000" flipV="1">
              <a:off x="10086446" y="2385237"/>
              <a:ext cx="109448" cy="9435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61" name="Trapezoid 60"/>
          <p:cNvSpPr/>
          <p:nvPr/>
        </p:nvSpPr>
        <p:spPr bwMode="auto">
          <a:xfrm>
            <a:off x="8265068" y="1014163"/>
            <a:ext cx="243291" cy="1349906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0023448" y="624925"/>
            <a:ext cx="484221" cy="1238789"/>
            <a:chOff x="6214964" y="2346043"/>
            <a:chExt cx="484221" cy="1238789"/>
          </a:xfrm>
        </p:grpSpPr>
        <p:grpSp>
          <p:nvGrpSpPr>
            <p:cNvPr id="83" name="Group 82"/>
            <p:cNvGrpSpPr/>
            <p:nvPr/>
          </p:nvGrpSpPr>
          <p:grpSpPr>
            <a:xfrm>
              <a:off x="6214964" y="2979578"/>
              <a:ext cx="484221" cy="605254"/>
              <a:chOff x="6377780" y="1984152"/>
              <a:chExt cx="484221" cy="605254"/>
            </a:xfrm>
          </p:grpSpPr>
          <p:sp>
            <p:nvSpPr>
              <p:cNvPr id="85" name="Isosceles Triangle 84"/>
              <p:cNvSpPr/>
              <p:nvPr/>
            </p:nvSpPr>
            <p:spPr bwMode="auto">
              <a:xfrm>
                <a:off x="6377780" y="1984152"/>
                <a:ext cx="484221" cy="533246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>
                <a:off x="6493244" y="2299446"/>
                <a:ext cx="253292" cy="21602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  <a:tileRect/>
              </a:gra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200" b="1" dirty="0">
                    <a:latin typeface="Arial" pitchFamily="34" charset="0"/>
                    <a:ea typeface="ヒラギノ角ゴ Pro W3" pitchFamily="28" charset="-128"/>
                  </a:rPr>
                  <a:t>X</a:t>
                </a:r>
                <a:endParaRPr kumimoji="0" lang="en-GB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6377780" y="2517398"/>
                <a:ext cx="484221" cy="7200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84" name="Freeform 83"/>
            <p:cNvSpPr/>
            <p:nvPr/>
          </p:nvSpPr>
          <p:spPr bwMode="auto">
            <a:xfrm flipH="1">
              <a:off x="6375400" y="2346043"/>
              <a:ext cx="257176" cy="640996"/>
            </a:xfrm>
            <a:custGeom>
              <a:avLst/>
              <a:gdLst>
                <a:gd name="connsiteX0" fmla="*/ 152400 w 175260"/>
                <a:gd name="connsiteY0" fmla="*/ 0 h 640080"/>
                <a:gd name="connsiteX1" fmla="*/ 0 w 175260"/>
                <a:gd name="connsiteY1" fmla="*/ 0 h 640080"/>
                <a:gd name="connsiteX2" fmla="*/ 0 w 175260"/>
                <a:gd name="connsiteY2" fmla="*/ 411480 h 640080"/>
                <a:gd name="connsiteX3" fmla="*/ 175260 w 175260"/>
                <a:gd name="connsiteY3" fmla="*/ 411480 h 640080"/>
                <a:gd name="connsiteX4" fmla="*/ 175260 w 175260"/>
                <a:gd name="connsiteY4" fmla="*/ 640080 h 640080"/>
                <a:gd name="connsiteX0" fmla="*/ 283369 w 283369"/>
                <a:gd name="connsiteY0" fmla="*/ 0 h 642461"/>
                <a:gd name="connsiteX1" fmla="*/ 0 w 283369"/>
                <a:gd name="connsiteY1" fmla="*/ 2381 h 642461"/>
                <a:gd name="connsiteX2" fmla="*/ 0 w 283369"/>
                <a:gd name="connsiteY2" fmla="*/ 413861 h 642461"/>
                <a:gd name="connsiteX3" fmla="*/ 175260 w 283369"/>
                <a:gd name="connsiteY3" fmla="*/ 413861 h 642461"/>
                <a:gd name="connsiteX4" fmla="*/ 175260 w 283369"/>
                <a:gd name="connsiteY4" fmla="*/ 642461 h 642461"/>
                <a:gd name="connsiteX0" fmla="*/ 283369 w 283369"/>
                <a:gd name="connsiteY0" fmla="*/ 30962 h 673423"/>
                <a:gd name="connsiteX1" fmla="*/ 0 w 283369"/>
                <a:gd name="connsiteY1" fmla="*/ 33343 h 673423"/>
                <a:gd name="connsiteX2" fmla="*/ 0 w 283369"/>
                <a:gd name="connsiteY2" fmla="*/ 444823 h 673423"/>
                <a:gd name="connsiteX3" fmla="*/ 175260 w 283369"/>
                <a:gd name="connsiteY3" fmla="*/ 444823 h 673423"/>
                <a:gd name="connsiteX4" fmla="*/ 175260 w 283369"/>
                <a:gd name="connsiteY4" fmla="*/ 673423 h 673423"/>
                <a:gd name="connsiteX0" fmla="*/ 271463 w 271463"/>
                <a:gd name="connsiteY0" fmla="*/ 35023 h 663197"/>
                <a:gd name="connsiteX1" fmla="*/ 0 w 271463"/>
                <a:gd name="connsiteY1" fmla="*/ 23117 h 663197"/>
                <a:gd name="connsiteX2" fmla="*/ 0 w 271463"/>
                <a:gd name="connsiteY2" fmla="*/ 434597 h 663197"/>
                <a:gd name="connsiteX3" fmla="*/ 175260 w 271463"/>
                <a:gd name="connsiteY3" fmla="*/ 434597 h 663197"/>
                <a:gd name="connsiteX4" fmla="*/ 175260 w 271463"/>
                <a:gd name="connsiteY4" fmla="*/ 663197 h 663197"/>
                <a:gd name="connsiteX0" fmla="*/ 271463 w 271463"/>
                <a:gd name="connsiteY0" fmla="*/ 12281 h 640455"/>
                <a:gd name="connsiteX1" fmla="*/ 0 w 271463"/>
                <a:gd name="connsiteY1" fmla="*/ 375 h 640455"/>
                <a:gd name="connsiteX2" fmla="*/ 0 w 271463"/>
                <a:gd name="connsiteY2" fmla="*/ 411855 h 640455"/>
                <a:gd name="connsiteX3" fmla="*/ 175260 w 271463"/>
                <a:gd name="connsiteY3" fmla="*/ 411855 h 640455"/>
                <a:gd name="connsiteX4" fmla="*/ 175260 w 271463"/>
                <a:gd name="connsiteY4" fmla="*/ 640455 h 640455"/>
                <a:gd name="connsiteX0" fmla="*/ 264319 w 264319"/>
                <a:gd name="connsiteY0" fmla="*/ 4034 h 656021"/>
                <a:gd name="connsiteX1" fmla="*/ 0 w 264319"/>
                <a:gd name="connsiteY1" fmla="*/ 15941 h 656021"/>
                <a:gd name="connsiteX2" fmla="*/ 0 w 264319"/>
                <a:gd name="connsiteY2" fmla="*/ 427421 h 656021"/>
                <a:gd name="connsiteX3" fmla="*/ 175260 w 264319"/>
                <a:gd name="connsiteY3" fmla="*/ 427421 h 656021"/>
                <a:gd name="connsiteX4" fmla="*/ 175260 w 264319"/>
                <a:gd name="connsiteY4" fmla="*/ 656021 h 656021"/>
                <a:gd name="connsiteX0" fmla="*/ 264319 w 264319"/>
                <a:gd name="connsiteY0" fmla="*/ 0 h 651987"/>
                <a:gd name="connsiteX1" fmla="*/ 0 w 264319"/>
                <a:gd name="connsiteY1" fmla="*/ 11907 h 651987"/>
                <a:gd name="connsiteX2" fmla="*/ 0 w 264319"/>
                <a:gd name="connsiteY2" fmla="*/ 423387 h 651987"/>
                <a:gd name="connsiteX3" fmla="*/ 175260 w 264319"/>
                <a:gd name="connsiteY3" fmla="*/ 423387 h 651987"/>
                <a:gd name="connsiteX4" fmla="*/ 175260 w 264319"/>
                <a:gd name="connsiteY4" fmla="*/ 651987 h 651987"/>
                <a:gd name="connsiteX0" fmla="*/ 264319 w 264319"/>
                <a:gd name="connsiteY0" fmla="*/ 9550 h 640106"/>
                <a:gd name="connsiteX1" fmla="*/ 0 w 264319"/>
                <a:gd name="connsiteY1" fmla="*/ 26 h 640106"/>
                <a:gd name="connsiteX2" fmla="*/ 0 w 264319"/>
                <a:gd name="connsiteY2" fmla="*/ 411506 h 640106"/>
                <a:gd name="connsiteX3" fmla="*/ 175260 w 264319"/>
                <a:gd name="connsiteY3" fmla="*/ 411506 h 640106"/>
                <a:gd name="connsiteX4" fmla="*/ 175260 w 264319"/>
                <a:gd name="connsiteY4" fmla="*/ 640106 h 640106"/>
                <a:gd name="connsiteX0" fmla="*/ 257176 w 257176"/>
                <a:gd name="connsiteY0" fmla="*/ 50 h 640131"/>
                <a:gd name="connsiteX1" fmla="*/ 0 w 257176"/>
                <a:gd name="connsiteY1" fmla="*/ 51 h 640131"/>
                <a:gd name="connsiteX2" fmla="*/ 0 w 257176"/>
                <a:gd name="connsiteY2" fmla="*/ 411531 h 640131"/>
                <a:gd name="connsiteX3" fmla="*/ 175260 w 257176"/>
                <a:gd name="connsiteY3" fmla="*/ 411531 h 640131"/>
                <a:gd name="connsiteX4" fmla="*/ 175260 w 257176"/>
                <a:gd name="connsiteY4" fmla="*/ 640131 h 640131"/>
                <a:gd name="connsiteX0" fmla="*/ 257176 w 257176"/>
                <a:gd name="connsiteY0" fmla="*/ 915 h 640996"/>
                <a:gd name="connsiteX1" fmla="*/ 0 w 257176"/>
                <a:gd name="connsiteY1" fmla="*/ 916 h 640996"/>
                <a:gd name="connsiteX2" fmla="*/ 0 w 257176"/>
                <a:gd name="connsiteY2" fmla="*/ 412396 h 640996"/>
                <a:gd name="connsiteX3" fmla="*/ 175260 w 257176"/>
                <a:gd name="connsiteY3" fmla="*/ 412396 h 640996"/>
                <a:gd name="connsiteX4" fmla="*/ 175260 w 257176"/>
                <a:gd name="connsiteY4" fmla="*/ 640996 h 64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6" h="640996">
                  <a:moveTo>
                    <a:pt x="257176" y="915"/>
                  </a:moveTo>
                  <a:cubicBezTo>
                    <a:pt x="157957" y="-671"/>
                    <a:pt x="94456" y="122"/>
                    <a:pt x="0" y="916"/>
                  </a:cubicBezTo>
                  <a:lnTo>
                    <a:pt x="0" y="412396"/>
                  </a:lnTo>
                  <a:lnTo>
                    <a:pt x="175260" y="412396"/>
                  </a:lnTo>
                  <a:lnTo>
                    <a:pt x="175260" y="640996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grpSp>
        <p:nvGrpSpPr>
          <p:cNvPr id="471" name="Group 470"/>
          <p:cNvGrpSpPr/>
          <p:nvPr/>
        </p:nvGrpSpPr>
        <p:grpSpPr>
          <a:xfrm>
            <a:off x="6062754" y="1265585"/>
            <a:ext cx="990812" cy="2854920"/>
            <a:chOff x="5935620" y="1373544"/>
            <a:chExt cx="990812" cy="2854920"/>
          </a:xfrm>
        </p:grpSpPr>
        <p:grpSp>
          <p:nvGrpSpPr>
            <p:cNvPr id="65" name="Group 64"/>
            <p:cNvGrpSpPr/>
            <p:nvPr/>
          </p:nvGrpSpPr>
          <p:grpSpPr>
            <a:xfrm>
              <a:off x="6186538" y="1373544"/>
              <a:ext cx="486602" cy="2063996"/>
              <a:chOff x="6212583" y="2346043"/>
              <a:chExt cx="486602" cy="206399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212583" y="2979578"/>
                <a:ext cx="486602" cy="1430461"/>
                <a:chOff x="6375399" y="1984152"/>
                <a:chExt cx="486602" cy="1430461"/>
              </a:xfrm>
            </p:grpSpPr>
            <p:sp>
              <p:nvSpPr>
                <p:cNvPr id="16" name="Isosceles Triangle 15"/>
                <p:cNvSpPr/>
                <p:nvPr/>
              </p:nvSpPr>
              <p:spPr bwMode="auto">
                <a:xfrm>
                  <a:off x="6377780" y="1984152"/>
                  <a:ext cx="484221" cy="1362359"/>
                </a:xfrm>
                <a:prstGeom prst="triangl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6493449" y="3033635"/>
                  <a:ext cx="253292" cy="30897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0"/>
                  <a:tileRect/>
                </a:gradFill>
                <a:ln w="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rPr>
                    <a:t>M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6375399" y="3342605"/>
                  <a:ext cx="484221" cy="72008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</p:grpSp>
          <p:sp>
            <p:nvSpPr>
              <p:cNvPr id="64" name="Freeform 63"/>
              <p:cNvSpPr/>
              <p:nvPr/>
            </p:nvSpPr>
            <p:spPr bwMode="auto">
              <a:xfrm>
                <a:off x="6286500" y="2346043"/>
                <a:ext cx="257176" cy="640996"/>
              </a:xfrm>
              <a:custGeom>
                <a:avLst/>
                <a:gdLst>
                  <a:gd name="connsiteX0" fmla="*/ 152400 w 175260"/>
                  <a:gd name="connsiteY0" fmla="*/ 0 h 640080"/>
                  <a:gd name="connsiteX1" fmla="*/ 0 w 175260"/>
                  <a:gd name="connsiteY1" fmla="*/ 0 h 640080"/>
                  <a:gd name="connsiteX2" fmla="*/ 0 w 175260"/>
                  <a:gd name="connsiteY2" fmla="*/ 411480 h 640080"/>
                  <a:gd name="connsiteX3" fmla="*/ 175260 w 175260"/>
                  <a:gd name="connsiteY3" fmla="*/ 411480 h 640080"/>
                  <a:gd name="connsiteX4" fmla="*/ 175260 w 175260"/>
                  <a:gd name="connsiteY4" fmla="*/ 640080 h 640080"/>
                  <a:gd name="connsiteX0" fmla="*/ 283369 w 283369"/>
                  <a:gd name="connsiteY0" fmla="*/ 0 h 642461"/>
                  <a:gd name="connsiteX1" fmla="*/ 0 w 283369"/>
                  <a:gd name="connsiteY1" fmla="*/ 2381 h 642461"/>
                  <a:gd name="connsiteX2" fmla="*/ 0 w 283369"/>
                  <a:gd name="connsiteY2" fmla="*/ 413861 h 642461"/>
                  <a:gd name="connsiteX3" fmla="*/ 175260 w 283369"/>
                  <a:gd name="connsiteY3" fmla="*/ 413861 h 642461"/>
                  <a:gd name="connsiteX4" fmla="*/ 175260 w 283369"/>
                  <a:gd name="connsiteY4" fmla="*/ 642461 h 642461"/>
                  <a:gd name="connsiteX0" fmla="*/ 283369 w 283369"/>
                  <a:gd name="connsiteY0" fmla="*/ 30962 h 673423"/>
                  <a:gd name="connsiteX1" fmla="*/ 0 w 283369"/>
                  <a:gd name="connsiteY1" fmla="*/ 33343 h 673423"/>
                  <a:gd name="connsiteX2" fmla="*/ 0 w 283369"/>
                  <a:gd name="connsiteY2" fmla="*/ 444823 h 673423"/>
                  <a:gd name="connsiteX3" fmla="*/ 175260 w 283369"/>
                  <a:gd name="connsiteY3" fmla="*/ 444823 h 673423"/>
                  <a:gd name="connsiteX4" fmla="*/ 175260 w 283369"/>
                  <a:gd name="connsiteY4" fmla="*/ 673423 h 673423"/>
                  <a:gd name="connsiteX0" fmla="*/ 271463 w 271463"/>
                  <a:gd name="connsiteY0" fmla="*/ 35023 h 663197"/>
                  <a:gd name="connsiteX1" fmla="*/ 0 w 271463"/>
                  <a:gd name="connsiteY1" fmla="*/ 23117 h 663197"/>
                  <a:gd name="connsiteX2" fmla="*/ 0 w 271463"/>
                  <a:gd name="connsiteY2" fmla="*/ 434597 h 663197"/>
                  <a:gd name="connsiteX3" fmla="*/ 175260 w 271463"/>
                  <a:gd name="connsiteY3" fmla="*/ 434597 h 663197"/>
                  <a:gd name="connsiteX4" fmla="*/ 175260 w 271463"/>
                  <a:gd name="connsiteY4" fmla="*/ 663197 h 663197"/>
                  <a:gd name="connsiteX0" fmla="*/ 271463 w 271463"/>
                  <a:gd name="connsiteY0" fmla="*/ 12281 h 640455"/>
                  <a:gd name="connsiteX1" fmla="*/ 0 w 271463"/>
                  <a:gd name="connsiteY1" fmla="*/ 375 h 640455"/>
                  <a:gd name="connsiteX2" fmla="*/ 0 w 271463"/>
                  <a:gd name="connsiteY2" fmla="*/ 411855 h 640455"/>
                  <a:gd name="connsiteX3" fmla="*/ 175260 w 271463"/>
                  <a:gd name="connsiteY3" fmla="*/ 411855 h 640455"/>
                  <a:gd name="connsiteX4" fmla="*/ 175260 w 271463"/>
                  <a:gd name="connsiteY4" fmla="*/ 640455 h 640455"/>
                  <a:gd name="connsiteX0" fmla="*/ 264319 w 264319"/>
                  <a:gd name="connsiteY0" fmla="*/ 4034 h 656021"/>
                  <a:gd name="connsiteX1" fmla="*/ 0 w 264319"/>
                  <a:gd name="connsiteY1" fmla="*/ 15941 h 656021"/>
                  <a:gd name="connsiteX2" fmla="*/ 0 w 264319"/>
                  <a:gd name="connsiteY2" fmla="*/ 427421 h 656021"/>
                  <a:gd name="connsiteX3" fmla="*/ 175260 w 264319"/>
                  <a:gd name="connsiteY3" fmla="*/ 427421 h 656021"/>
                  <a:gd name="connsiteX4" fmla="*/ 175260 w 264319"/>
                  <a:gd name="connsiteY4" fmla="*/ 656021 h 656021"/>
                  <a:gd name="connsiteX0" fmla="*/ 264319 w 264319"/>
                  <a:gd name="connsiteY0" fmla="*/ 0 h 651987"/>
                  <a:gd name="connsiteX1" fmla="*/ 0 w 264319"/>
                  <a:gd name="connsiteY1" fmla="*/ 11907 h 651987"/>
                  <a:gd name="connsiteX2" fmla="*/ 0 w 264319"/>
                  <a:gd name="connsiteY2" fmla="*/ 423387 h 651987"/>
                  <a:gd name="connsiteX3" fmla="*/ 175260 w 264319"/>
                  <a:gd name="connsiteY3" fmla="*/ 423387 h 651987"/>
                  <a:gd name="connsiteX4" fmla="*/ 175260 w 264319"/>
                  <a:gd name="connsiteY4" fmla="*/ 651987 h 651987"/>
                  <a:gd name="connsiteX0" fmla="*/ 264319 w 264319"/>
                  <a:gd name="connsiteY0" fmla="*/ 9550 h 640106"/>
                  <a:gd name="connsiteX1" fmla="*/ 0 w 264319"/>
                  <a:gd name="connsiteY1" fmla="*/ 26 h 640106"/>
                  <a:gd name="connsiteX2" fmla="*/ 0 w 264319"/>
                  <a:gd name="connsiteY2" fmla="*/ 411506 h 640106"/>
                  <a:gd name="connsiteX3" fmla="*/ 175260 w 264319"/>
                  <a:gd name="connsiteY3" fmla="*/ 411506 h 640106"/>
                  <a:gd name="connsiteX4" fmla="*/ 175260 w 264319"/>
                  <a:gd name="connsiteY4" fmla="*/ 640106 h 640106"/>
                  <a:gd name="connsiteX0" fmla="*/ 257176 w 257176"/>
                  <a:gd name="connsiteY0" fmla="*/ 50 h 640131"/>
                  <a:gd name="connsiteX1" fmla="*/ 0 w 257176"/>
                  <a:gd name="connsiteY1" fmla="*/ 51 h 640131"/>
                  <a:gd name="connsiteX2" fmla="*/ 0 w 257176"/>
                  <a:gd name="connsiteY2" fmla="*/ 411531 h 640131"/>
                  <a:gd name="connsiteX3" fmla="*/ 175260 w 257176"/>
                  <a:gd name="connsiteY3" fmla="*/ 411531 h 640131"/>
                  <a:gd name="connsiteX4" fmla="*/ 175260 w 257176"/>
                  <a:gd name="connsiteY4" fmla="*/ 640131 h 640131"/>
                  <a:gd name="connsiteX0" fmla="*/ 257176 w 257176"/>
                  <a:gd name="connsiteY0" fmla="*/ 915 h 640996"/>
                  <a:gd name="connsiteX1" fmla="*/ 0 w 257176"/>
                  <a:gd name="connsiteY1" fmla="*/ 916 h 640996"/>
                  <a:gd name="connsiteX2" fmla="*/ 0 w 257176"/>
                  <a:gd name="connsiteY2" fmla="*/ 412396 h 640996"/>
                  <a:gd name="connsiteX3" fmla="*/ 175260 w 257176"/>
                  <a:gd name="connsiteY3" fmla="*/ 412396 h 640996"/>
                  <a:gd name="connsiteX4" fmla="*/ 175260 w 257176"/>
                  <a:gd name="connsiteY4" fmla="*/ 640996 h 64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6" h="640996">
                    <a:moveTo>
                      <a:pt x="257176" y="915"/>
                    </a:moveTo>
                    <a:cubicBezTo>
                      <a:pt x="157957" y="-671"/>
                      <a:pt x="94456" y="122"/>
                      <a:pt x="0" y="916"/>
                    </a:cubicBezTo>
                    <a:lnTo>
                      <a:pt x="0" y="412396"/>
                    </a:lnTo>
                    <a:lnTo>
                      <a:pt x="175260" y="412396"/>
                    </a:lnTo>
                    <a:lnTo>
                      <a:pt x="175260" y="640996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470" name="Group 469"/>
            <p:cNvGrpSpPr/>
            <p:nvPr/>
          </p:nvGrpSpPr>
          <p:grpSpPr>
            <a:xfrm>
              <a:off x="5935628" y="2016398"/>
              <a:ext cx="990804" cy="2212066"/>
              <a:chOff x="5935628" y="1952321"/>
              <a:chExt cx="990804" cy="2212066"/>
            </a:xfrm>
          </p:grpSpPr>
          <p:sp>
            <p:nvSpPr>
              <p:cNvPr id="97" name="Isosceles Triangle 96"/>
              <p:cNvSpPr/>
              <p:nvPr/>
            </p:nvSpPr>
            <p:spPr bwMode="auto">
              <a:xfrm>
                <a:off x="5935628" y="1952321"/>
                <a:ext cx="990804" cy="50735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 bwMode="auto">
              <a:xfrm>
                <a:off x="5935628" y="2459675"/>
                <a:ext cx="990804" cy="1704712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GB"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5935620" y="3948363"/>
              <a:ext cx="990812" cy="207640"/>
              <a:chOff x="5969285" y="4941168"/>
              <a:chExt cx="990812" cy="207640"/>
            </a:xfrm>
          </p:grpSpPr>
          <p:cxnSp>
            <p:nvCxnSpPr>
              <p:cNvPr id="102" name="Straight Connector 101"/>
              <p:cNvCxnSpPr/>
              <p:nvPr/>
            </p:nvCxnSpPr>
            <p:spPr bwMode="auto">
              <a:xfrm>
                <a:off x="5969293" y="4941168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5969292" y="4958122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5969291" y="4975076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5969290" y="4992030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>
                <a:off x="5969289" y="5008984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5969288" y="5025938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>
                <a:off x="5969287" y="5042892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>
                <a:off x="5969286" y="5059846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>
                <a:off x="5969285" y="5076800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10" name="Rectangle 309"/>
          <p:cNvSpPr/>
          <p:nvPr/>
        </p:nvSpPr>
        <p:spPr bwMode="auto">
          <a:xfrm>
            <a:off x="9067514" y="3735753"/>
            <a:ext cx="2478924" cy="557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Current Source</a:t>
            </a:r>
          </a:p>
        </p:txBody>
      </p:sp>
      <p:sp>
        <p:nvSpPr>
          <p:cNvPr id="311" name="Freeform 310"/>
          <p:cNvSpPr/>
          <p:nvPr/>
        </p:nvSpPr>
        <p:spPr bwMode="auto">
          <a:xfrm>
            <a:off x="7035934" y="3124492"/>
            <a:ext cx="2119086" cy="803651"/>
          </a:xfrm>
          <a:custGeom>
            <a:avLst/>
            <a:gdLst>
              <a:gd name="connsiteX0" fmla="*/ 0 w 2119086"/>
              <a:gd name="connsiteY0" fmla="*/ 827314 h 827314"/>
              <a:gd name="connsiteX1" fmla="*/ 203200 w 2119086"/>
              <a:gd name="connsiteY1" fmla="*/ 0 h 827314"/>
              <a:gd name="connsiteX2" fmla="*/ 1567543 w 2119086"/>
              <a:gd name="connsiteY2" fmla="*/ 333828 h 827314"/>
              <a:gd name="connsiteX3" fmla="*/ 2119086 w 2119086"/>
              <a:gd name="connsiteY3" fmla="*/ 754743 h 827314"/>
              <a:gd name="connsiteX0" fmla="*/ 0 w 2119086"/>
              <a:gd name="connsiteY0" fmla="*/ 841758 h 841758"/>
              <a:gd name="connsiteX1" fmla="*/ 203200 w 2119086"/>
              <a:gd name="connsiteY1" fmla="*/ 14444 h 841758"/>
              <a:gd name="connsiteX2" fmla="*/ 1567543 w 2119086"/>
              <a:gd name="connsiteY2" fmla="*/ 348272 h 841758"/>
              <a:gd name="connsiteX3" fmla="*/ 2119086 w 2119086"/>
              <a:gd name="connsiteY3" fmla="*/ 769187 h 841758"/>
              <a:gd name="connsiteX0" fmla="*/ 0 w 2119086"/>
              <a:gd name="connsiteY0" fmla="*/ 818973 h 818973"/>
              <a:gd name="connsiteX1" fmla="*/ 346075 w 2119086"/>
              <a:gd name="connsiteY1" fmla="*/ 15472 h 818973"/>
              <a:gd name="connsiteX2" fmla="*/ 1567543 w 2119086"/>
              <a:gd name="connsiteY2" fmla="*/ 325487 h 818973"/>
              <a:gd name="connsiteX3" fmla="*/ 2119086 w 2119086"/>
              <a:gd name="connsiteY3" fmla="*/ 746402 h 818973"/>
              <a:gd name="connsiteX0" fmla="*/ 0 w 2119086"/>
              <a:gd name="connsiteY0" fmla="*/ 819635 h 819635"/>
              <a:gd name="connsiteX1" fmla="*/ 346075 w 2119086"/>
              <a:gd name="connsiteY1" fmla="*/ 16134 h 819635"/>
              <a:gd name="connsiteX2" fmla="*/ 1567543 w 2119086"/>
              <a:gd name="connsiteY2" fmla="*/ 326149 h 819635"/>
              <a:gd name="connsiteX3" fmla="*/ 2119086 w 2119086"/>
              <a:gd name="connsiteY3" fmla="*/ 747064 h 819635"/>
              <a:gd name="connsiteX0" fmla="*/ 0 w 2119086"/>
              <a:gd name="connsiteY0" fmla="*/ 805248 h 805248"/>
              <a:gd name="connsiteX1" fmla="*/ 346075 w 2119086"/>
              <a:gd name="connsiteY1" fmla="*/ 1747 h 805248"/>
              <a:gd name="connsiteX2" fmla="*/ 1500868 w 2119086"/>
              <a:gd name="connsiteY2" fmla="*/ 597512 h 805248"/>
              <a:gd name="connsiteX3" fmla="*/ 2119086 w 2119086"/>
              <a:gd name="connsiteY3" fmla="*/ 732677 h 80524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3685 h 803685"/>
              <a:gd name="connsiteX1" fmla="*/ 346075 w 2119086"/>
              <a:gd name="connsiteY1" fmla="*/ 184 h 803685"/>
              <a:gd name="connsiteX2" fmla="*/ 2119086 w 2119086"/>
              <a:gd name="connsiteY2" fmla="*/ 731114 h 803685"/>
              <a:gd name="connsiteX0" fmla="*/ 0 w 2119086"/>
              <a:gd name="connsiteY0" fmla="*/ 803651 h 803651"/>
              <a:gd name="connsiteX1" fmla="*/ 346075 w 2119086"/>
              <a:gd name="connsiteY1" fmla="*/ 150 h 803651"/>
              <a:gd name="connsiteX2" fmla="*/ 2119086 w 2119086"/>
              <a:gd name="connsiteY2" fmla="*/ 731080 h 80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086" h="803651">
                <a:moveTo>
                  <a:pt x="0" y="803651"/>
                </a:moveTo>
                <a:cubicBezTo>
                  <a:pt x="67733" y="527880"/>
                  <a:pt x="-7106" y="12245"/>
                  <a:pt x="346075" y="150"/>
                </a:cubicBezTo>
                <a:cubicBezTo>
                  <a:pt x="699256" y="-11945"/>
                  <a:pt x="1249646" y="712153"/>
                  <a:pt x="2119086" y="731080"/>
                </a:cubicBezTo>
              </a:path>
            </a:pathLst>
          </a:custGeom>
          <a:noFill/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2" name="Freeform 311"/>
          <p:cNvSpPr/>
          <p:nvPr/>
        </p:nvSpPr>
        <p:spPr bwMode="auto">
          <a:xfrm>
            <a:off x="7041504" y="3194623"/>
            <a:ext cx="2133373" cy="994540"/>
          </a:xfrm>
          <a:custGeom>
            <a:avLst/>
            <a:gdLst>
              <a:gd name="connsiteX0" fmla="*/ 0 w 2119086"/>
              <a:gd name="connsiteY0" fmla="*/ 827314 h 827314"/>
              <a:gd name="connsiteX1" fmla="*/ 203200 w 2119086"/>
              <a:gd name="connsiteY1" fmla="*/ 0 h 827314"/>
              <a:gd name="connsiteX2" fmla="*/ 1567543 w 2119086"/>
              <a:gd name="connsiteY2" fmla="*/ 333828 h 827314"/>
              <a:gd name="connsiteX3" fmla="*/ 2119086 w 2119086"/>
              <a:gd name="connsiteY3" fmla="*/ 754743 h 827314"/>
              <a:gd name="connsiteX0" fmla="*/ 0 w 2119086"/>
              <a:gd name="connsiteY0" fmla="*/ 841758 h 841758"/>
              <a:gd name="connsiteX1" fmla="*/ 203200 w 2119086"/>
              <a:gd name="connsiteY1" fmla="*/ 14444 h 841758"/>
              <a:gd name="connsiteX2" fmla="*/ 1567543 w 2119086"/>
              <a:gd name="connsiteY2" fmla="*/ 348272 h 841758"/>
              <a:gd name="connsiteX3" fmla="*/ 2119086 w 2119086"/>
              <a:gd name="connsiteY3" fmla="*/ 769187 h 841758"/>
              <a:gd name="connsiteX0" fmla="*/ 0 w 2119086"/>
              <a:gd name="connsiteY0" fmla="*/ 818973 h 818973"/>
              <a:gd name="connsiteX1" fmla="*/ 346075 w 2119086"/>
              <a:gd name="connsiteY1" fmla="*/ 15472 h 818973"/>
              <a:gd name="connsiteX2" fmla="*/ 1567543 w 2119086"/>
              <a:gd name="connsiteY2" fmla="*/ 325487 h 818973"/>
              <a:gd name="connsiteX3" fmla="*/ 2119086 w 2119086"/>
              <a:gd name="connsiteY3" fmla="*/ 746402 h 818973"/>
              <a:gd name="connsiteX0" fmla="*/ 0 w 2119086"/>
              <a:gd name="connsiteY0" fmla="*/ 819635 h 819635"/>
              <a:gd name="connsiteX1" fmla="*/ 346075 w 2119086"/>
              <a:gd name="connsiteY1" fmla="*/ 16134 h 819635"/>
              <a:gd name="connsiteX2" fmla="*/ 1567543 w 2119086"/>
              <a:gd name="connsiteY2" fmla="*/ 326149 h 819635"/>
              <a:gd name="connsiteX3" fmla="*/ 2119086 w 2119086"/>
              <a:gd name="connsiteY3" fmla="*/ 747064 h 819635"/>
              <a:gd name="connsiteX0" fmla="*/ 0 w 2119086"/>
              <a:gd name="connsiteY0" fmla="*/ 805248 h 805248"/>
              <a:gd name="connsiteX1" fmla="*/ 346075 w 2119086"/>
              <a:gd name="connsiteY1" fmla="*/ 1747 h 805248"/>
              <a:gd name="connsiteX2" fmla="*/ 1500868 w 2119086"/>
              <a:gd name="connsiteY2" fmla="*/ 597512 h 805248"/>
              <a:gd name="connsiteX3" fmla="*/ 2119086 w 2119086"/>
              <a:gd name="connsiteY3" fmla="*/ 732677 h 80524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3685 h 803685"/>
              <a:gd name="connsiteX1" fmla="*/ 346075 w 2119086"/>
              <a:gd name="connsiteY1" fmla="*/ 184 h 803685"/>
              <a:gd name="connsiteX2" fmla="*/ 2119086 w 2119086"/>
              <a:gd name="connsiteY2" fmla="*/ 731114 h 803685"/>
              <a:gd name="connsiteX0" fmla="*/ 0 w 2119086"/>
              <a:gd name="connsiteY0" fmla="*/ 803651 h 803651"/>
              <a:gd name="connsiteX1" fmla="*/ 346075 w 2119086"/>
              <a:gd name="connsiteY1" fmla="*/ 150 h 803651"/>
              <a:gd name="connsiteX2" fmla="*/ 2119086 w 2119086"/>
              <a:gd name="connsiteY2" fmla="*/ 731080 h 803651"/>
              <a:gd name="connsiteX0" fmla="*/ 0 w 2133373"/>
              <a:gd name="connsiteY0" fmla="*/ 805106 h 1018285"/>
              <a:gd name="connsiteX1" fmla="*/ 346075 w 2133373"/>
              <a:gd name="connsiteY1" fmla="*/ 1605 h 1018285"/>
              <a:gd name="connsiteX2" fmla="*/ 2133373 w 2133373"/>
              <a:gd name="connsiteY2" fmla="*/ 1018285 h 1018285"/>
              <a:gd name="connsiteX0" fmla="*/ 0 w 2133373"/>
              <a:gd name="connsiteY0" fmla="*/ 781361 h 994540"/>
              <a:gd name="connsiteX1" fmla="*/ 398463 w 2133373"/>
              <a:gd name="connsiteY1" fmla="*/ 1673 h 994540"/>
              <a:gd name="connsiteX2" fmla="*/ 2133373 w 2133373"/>
              <a:gd name="connsiteY2" fmla="*/ 994540 h 99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373" h="994540">
                <a:moveTo>
                  <a:pt x="0" y="781361"/>
                </a:moveTo>
                <a:cubicBezTo>
                  <a:pt x="67733" y="505590"/>
                  <a:pt x="42901" y="-33857"/>
                  <a:pt x="398463" y="1673"/>
                </a:cubicBezTo>
                <a:cubicBezTo>
                  <a:pt x="754025" y="37203"/>
                  <a:pt x="1263933" y="975613"/>
                  <a:pt x="2133373" y="994540"/>
                </a:cubicBezTo>
              </a:path>
            </a:pathLst>
          </a:custGeom>
          <a:noFill/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3" name="Down Arrow 312"/>
          <p:cNvSpPr/>
          <p:nvPr/>
        </p:nvSpPr>
        <p:spPr bwMode="auto">
          <a:xfrm rot="6300000">
            <a:off x="8720471" y="3497696"/>
            <a:ext cx="98488" cy="35875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4" name="Down Arrow 313"/>
          <p:cNvSpPr/>
          <p:nvPr/>
        </p:nvSpPr>
        <p:spPr bwMode="auto">
          <a:xfrm rot="17100000">
            <a:off x="8783948" y="3878563"/>
            <a:ext cx="98488" cy="35875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351" name="Group 350"/>
          <p:cNvGrpSpPr/>
          <p:nvPr/>
        </p:nvGrpSpPr>
        <p:grpSpPr>
          <a:xfrm>
            <a:off x="126342" y="3284984"/>
            <a:ext cx="3882680" cy="2224304"/>
            <a:chOff x="126342" y="3593522"/>
            <a:chExt cx="3882680" cy="2224304"/>
          </a:xfrm>
        </p:grpSpPr>
        <p:sp>
          <p:nvSpPr>
            <p:cNvPr id="317" name="Rounded Rectangle 316"/>
            <p:cNvSpPr/>
            <p:nvPr/>
          </p:nvSpPr>
          <p:spPr bwMode="auto">
            <a:xfrm>
              <a:off x="126342" y="3803905"/>
              <a:ext cx="3882680" cy="20139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TextBox 306"/>
                <p:cNvSpPr txBox="1"/>
                <p:nvPr/>
              </p:nvSpPr>
              <p:spPr>
                <a:xfrm>
                  <a:off x="831877" y="4169697"/>
                  <a:ext cx="24323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𝑩𝑳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𝑠𝑝𝑒𝑒𝑑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07" name="TextBox 3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877" y="4169697"/>
                  <a:ext cx="2432333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5" name="TextBox 314"/>
                <p:cNvSpPr txBox="1"/>
                <p:nvPr/>
              </p:nvSpPr>
              <p:spPr>
                <a:xfrm>
                  <a:off x="1111149" y="4696902"/>
                  <a:ext cx="1873782" cy="8460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𝑩𝑳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𝑠𝑝𝑒𝑒𝑑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5" name="TextBox 3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149" y="4696902"/>
                  <a:ext cx="1873782" cy="8460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8" name="Rounded Rectangle 317"/>
            <p:cNvSpPr/>
            <p:nvPr/>
          </p:nvSpPr>
          <p:spPr bwMode="auto">
            <a:xfrm>
              <a:off x="335360" y="3593522"/>
              <a:ext cx="3371091" cy="321938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tabLst>
                  <a:tab pos="0" algn="l"/>
                </a:tabLst>
              </a:pPr>
              <a:r>
                <a:rPr lang="en-GB" sz="2200" dirty="0" smtClean="0"/>
                <a:t>When falling…</a:t>
              </a:r>
              <a:endParaRPr lang="en-GB" sz="2200" dirty="0"/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218161" y="476672"/>
            <a:ext cx="3882680" cy="2737615"/>
            <a:chOff x="218161" y="698125"/>
            <a:chExt cx="3882680" cy="2737615"/>
          </a:xfrm>
        </p:grpSpPr>
        <p:sp>
          <p:nvSpPr>
            <p:cNvPr id="319" name="Rounded Rectangle 318"/>
            <p:cNvSpPr/>
            <p:nvPr/>
          </p:nvSpPr>
          <p:spPr bwMode="auto">
            <a:xfrm>
              <a:off x="218161" y="908508"/>
              <a:ext cx="3882680" cy="252723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/>
                <p:cNvSpPr txBox="1"/>
                <p:nvPr/>
              </p:nvSpPr>
              <p:spPr>
                <a:xfrm>
                  <a:off x="1066319" y="1958131"/>
                  <a:ext cx="1604798" cy="4901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𝑢𝑝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𝑩𝑳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8" name="TextBox 1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319" y="1958131"/>
                  <a:ext cx="1604798" cy="4901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80"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/>
                <p:cNvSpPr txBox="1"/>
                <p:nvPr/>
              </p:nvSpPr>
              <p:spPr>
                <a:xfrm>
                  <a:off x="733385" y="1372018"/>
                  <a:ext cx="273722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𝑑𝑜𝑤𝑛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TextBox 1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385" y="1372018"/>
                  <a:ext cx="2737224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Box 159"/>
                <p:cNvSpPr txBox="1"/>
                <p:nvPr/>
              </p:nvSpPr>
              <p:spPr>
                <a:xfrm>
                  <a:off x="1234838" y="2587174"/>
                  <a:ext cx="1626407" cy="8485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1" i="1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𝑩𝑳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0" name="TextBox 1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4838" y="2587174"/>
                  <a:ext cx="1626407" cy="84856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0" name="Rounded Rectangle 319"/>
            <p:cNvSpPr/>
            <p:nvPr/>
          </p:nvSpPr>
          <p:spPr bwMode="auto">
            <a:xfrm>
              <a:off x="427179" y="698125"/>
              <a:ext cx="3371091" cy="39217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tabLst>
                  <a:tab pos="0" algn="l"/>
                </a:tabLst>
              </a:pPr>
              <a:r>
                <a:rPr lang="en-GB" sz="2200" dirty="0" smtClean="0"/>
                <a:t>When balanced…</a:t>
              </a:r>
              <a:endParaRPr lang="en-GB" sz="2200" dirty="0"/>
            </a:p>
          </p:txBody>
        </p:sp>
      </p:grpSp>
      <p:sp>
        <p:nvSpPr>
          <p:cNvPr id="321" name="Rectangle 320"/>
          <p:cNvSpPr/>
          <p:nvPr/>
        </p:nvSpPr>
        <p:spPr bwMode="auto">
          <a:xfrm>
            <a:off x="9067514" y="3735753"/>
            <a:ext cx="2478924" cy="557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Voltmeter</a:t>
            </a:r>
          </a:p>
        </p:txBody>
      </p:sp>
      <p:sp>
        <p:nvSpPr>
          <p:cNvPr id="353" name="Down Arrow 352"/>
          <p:cNvSpPr/>
          <p:nvPr/>
        </p:nvSpPr>
        <p:spPr bwMode="auto">
          <a:xfrm rot="10800000">
            <a:off x="6931808" y="2636912"/>
            <a:ext cx="253339" cy="511458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54" name="Down Arrow 353"/>
          <p:cNvSpPr/>
          <p:nvPr/>
        </p:nvSpPr>
        <p:spPr bwMode="auto">
          <a:xfrm rot="10800000">
            <a:off x="5944884" y="2636912"/>
            <a:ext cx="253339" cy="511458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66" name="TextBox 465"/>
          <p:cNvSpPr txBox="1"/>
          <p:nvPr/>
        </p:nvSpPr>
        <p:spPr>
          <a:xfrm>
            <a:off x="6948092" y="5468435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Interferometer</a:t>
            </a:r>
            <a:endParaRPr lang="en-GB" dirty="0"/>
          </a:p>
        </p:txBody>
      </p:sp>
      <p:grpSp>
        <p:nvGrpSpPr>
          <p:cNvPr id="474" name="Group 473"/>
          <p:cNvGrpSpPr/>
          <p:nvPr/>
        </p:nvGrpSpPr>
        <p:grpSpPr>
          <a:xfrm>
            <a:off x="116841" y="5582284"/>
            <a:ext cx="3882680" cy="1182538"/>
            <a:chOff x="116841" y="5582284"/>
            <a:chExt cx="3882680" cy="1182538"/>
          </a:xfrm>
        </p:grpSpPr>
        <p:sp>
          <p:nvSpPr>
            <p:cNvPr id="472" name="Rounded Rectangle 471"/>
            <p:cNvSpPr/>
            <p:nvPr/>
          </p:nvSpPr>
          <p:spPr bwMode="auto">
            <a:xfrm>
              <a:off x="116841" y="5703502"/>
              <a:ext cx="3882680" cy="10613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6" name="TextBox 315"/>
                <p:cNvSpPr txBox="1"/>
                <p:nvPr/>
              </p:nvSpPr>
              <p:spPr>
                <a:xfrm>
                  <a:off x="857493" y="5893596"/>
                  <a:ext cx="2459391" cy="8485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𝑠𝑝𝑒𝑒𝑑</m:t>
                            </m:r>
                          </m:den>
                        </m:f>
                      </m:oMath>
                    </m:oMathPara>
                  </a14:m>
                  <a:endPara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6" name="TextBox 3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493" y="5893596"/>
                  <a:ext cx="2459391" cy="84856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3" name="Rounded Rectangle 472"/>
            <p:cNvSpPr/>
            <p:nvPr/>
          </p:nvSpPr>
          <p:spPr bwMode="auto">
            <a:xfrm>
              <a:off x="289575" y="5582284"/>
              <a:ext cx="3371091" cy="321938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tabLst>
                  <a:tab pos="0" algn="l"/>
                </a:tabLst>
              </a:pPr>
              <a:r>
                <a:rPr lang="en-GB" sz="2200" dirty="0" smtClean="0"/>
                <a:t>Combining…</a:t>
              </a:r>
              <a:endParaRPr lang="en-GB" sz="2200" dirty="0"/>
            </a:p>
          </p:txBody>
        </p:sp>
      </p:grpSp>
      <p:sp>
        <p:nvSpPr>
          <p:cNvPr id="475" name="Oval 474"/>
          <p:cNvSpPr/>
          <p:nvPr/>
        </p:nvSpPr>
        <p:spPr bwMode="auto">
          <a:xfrm>
            <a:off x="1820467" y="4236860"/>
            <a:ext cx="1129296" cy="113959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77" name="Freeform 476"/>
          <p:cNvSpPr/>
          <p:nvPr/>
        </p:nvSpPr>
        <p:spPr bwMode="auto">
          <a:xfrm>
            <a:off x="2485293" y="2024385"/>
            <a:ext cx="1997652" cy="2805522"/>
          </a:xfrm>
          <a:custGeom>
            <a:avLst/>
            <a:gdLst>
              <a:gd name="connsiteX0" fmla="*/ 468923 w 1992923"/>
              <a:gd name="connsiteY0" fmla="*/ 2567354 h 2567354"/>
              <a:gd name="connsiteX1" fmla="*/ 1992923 w 1992923"/>
              <a:gd name="connsiteY1" fmla="*/ 0 h 2567354"/>
              <a:gd name="connsiteX2" fmla="*/ 0 w 1992923"/>
              <a:gd name="connsiteY2" fmla="*/ 105508 h 2567354"/>
              <a:gd name="connsiteX0" fmla="*/ 468923 w 1996898"/>
              <a:gd name="connsiteY0" fmla="*/ 2732181 h 2732181"/>
              <a:gd name="connsiteX1" fmla="*/ 1992923 w 1996898"/>
              <a:gd name="connsiteY1" fmla="*/ 164827 h 2732181"/>
              <a:gd name="connsiteX2" fmla="*/ 0 w 1996898"/>
              <a:gd name="connsiteY2" fmla="*/ 270335 h 2732181"/>
              <a:gd name="connsiteX0" fmla="*/ 468923 w 1996898"/>
              <a:gd name="connsiteY0" fmla="*/ 2805522 h 2805522"/>
              <a:gd name="connsiteX1" fmla="*/ 1992923 w 1996898"/>
              <a:gd name="connsiteY1" fmla="*/ 238168 h 2805522"/>
              <a:gd name="connsiteX2" fmla="*/ 0 w 1996898"/>
              <a:gd name="connsiteY2" fmla="*/ 343676 h 2805522"/>
              <a:gd name="connsiteX0" fmla="*/ 468923 w 1997652"/>
              <a:gd name="connsiteY0" fmla="*/ 2805522 h 2805522"/>
              <a:gd name="connsiteX1" fmla="*/ 1992923 w 1997652"/>
              <a:gd name="connsiteY1" fmla="*/ 238168 h 2805522"/>
              <a:gd name="connsiteX2" fmla="*/ 0 w 1997652"/>
              <a:gd name="connsiteY2" fmla="*/ 343676 h 28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7652" h="2805522">
                <a:moveTo>
                  <a:pt x="468923" y="2805522"/>
                </a:moveTo>
                <a:cubicBezTo>
                  <a:pt x="1164492" y="2184199"/>
                  <a:pt x="2071077" y="648476"/>
                  <a:pt x="1992923" y="238168"/>
                </a:cubicBezTo>
                <a:cubicBezTo>
                  <a:pt x="1914769" y="-172140"/>
                  <a:pt x="664308" y="3707"/>
                  <a:pt x="0" y="343676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79" name="Rectangle 478"/>
          <p:cNvSpPr/>
          <p:nvPr/>
        </p:nvSpPr>
        <p:spPr bwMode="auto">
          <a:xfrm>
            <a:off x="12360696" y="1324435"/>
            <a:ext cx="71536" cy="31397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80" name="TextBox 479"/>
          <p:cNvSpPr txBox="1"/>
          <p:nvPr/>
        </p:nvSpPr>
        <p:spPr>
          <a:xfrm>
            <a:off x="4588544" y="2807139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Magnet</a:t>
            </a:r>
            <a:endParaRPr lang="en-GB" dirty="0"/>
          </a:p>
        </p:txBody>
      </p:sp>
      <p:sp>
        <p:nvSpPr>
          <p:cNvPr id="227" name="TextBox 226"/>
          <p:cNvSpPr txBox="1"/>
          <p:nvPr/>
        </p:nvSpPr>
        <p:spPr>
          <a:xfrm>
            <a:off x="4909967" y="1738550"/>
            <a:ext cx="1074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Rigid</a:t>
            </a:r>
            <a:br>
              <a:rPr lang="en-GB" dirty="0" smtClean="0"/>
            </a:br>
            <a:r>
              <a:rPr lang="en-GB" dirty="0" smtClean="0"/>
              <a:t>Frame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10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2.59259E-6 L 0.00026 -0.04768 " pathEditMode="relative" rAng="0" ptsTypes="AA" p14:bounceEnd="50000">
                                          <p:cBhvr>
                                            <p:cTn id="20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3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 p14:bounceEnd="50000">
                                          <p:cBhvr>
                                            <p:cTn id="22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0.00065 0.0463 " pathEditMode="relative" rAng="0" ptsTypes="AA" p14:bounceEnd="50000">
                                          <p:cBhvr>
                                            <p:cTn id="24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8" presetClass="emph" presetSubtype="0" fill="hold" nodeType="click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p14:bounceEnd="33333">
                                          <p:cBhvr>
                                            <p:cTn id="63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26 -0.04768 L -1.04167E-6 1.85185E-6 " pathEditMode="relative" rAng="0" ptsTypes="AA" p14:bounceEnd="50000">
                                          <p:cBhvr>
                                            <p:cTn id="65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4" presetClass="path" presetSubtype="0" fill="hold" nodeType="with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0463 L 1.875E-6 -4.44444E-6 " pathEditMode="relative" rAng="0" ptsTypes="AA" p14:bounceEnd="33333">
                                          <p:cBhvr>
                                            <p:cTn id="67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9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7" dur="2000"/>
                                            <p:tgtEl>
                                              <p:spTgt spid="4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3" grpId="0" animBg="1"/>
          <p:bldP spid="313" grpId="1" animBg="1"/>
          <p:bldP spid="314" grpId="0" animBg="1"/>
          <p:bldP spid="314" grpId="1" animBg="1"/>
          <p:bldP spid="321" grpId="0" animBg="1"/>
          <p:bldP spid="353" grpId="0" animBg="1"/>
          <p:bldP spid="353" grpId="1" animBg="1"/>
          <p:bldP spid="354" grpId="0" animBg="1"/>
          <p:bldP spid="354" grpId="1" animBg="1"/>
          <p:bldP spid="466" grpId="0"/>
          <p:bldP spid="475" grpId="0" animBg="1"/>
          <p:bldP spid="47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2.59259E-6 L 0.00026 -0.04768 " pathEditMode="relative" rAng="0" ptsTypes="AA">
                                          <p:cBhvr>
                                            <p:cTn id="20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3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22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0.00065 0.0463 " pathEditMode="relative" rAng="0" ptsTypes="AA">
                                          <p:cBhvr>
                                            <p:cTn id="24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3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26 -0.04768 L -1.04167E-6 1.85185E-6 " pathEditMode="relative" rAng="0" ptsTypes="AA">
                                          <p:cBhvr>
                                            <p:cTn id="65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0463 L 1.875E-6 -4.44444E-6 " pathEditMode="relative" rAng="0" ptsTypes="AA">
                                          <p:cBhvr>
                                            <p:cTn id="67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9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7" dur="2000"/>
                                            <p:tgtEl>
                                              <p:spTgt spid="4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1" dur="500"/>
                                            <p:tgtEl>
                                              <p:spTgt spid="4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3" grpId="0" animBg="1"/>
          <p:bldP spid="313" grpId="1" animBg="1"/>
          <p:bldP spid="314" grpId="0" animBg="1"/>
          <p:bldP spid="314" grpId="1" animBg="1"/>
          <p:bldP spid="321" grpId="0" animBg="1"/>
          <p:bldP spid="353" grpId="0" animBg="1"/>
          <p:bldP spid="353" grpId="1" animBg="1"/>
          <p:bldP spid="354" grpId="0" animBg="1"/>
          <p:bldP spid="354" grpId="1" animBg="1"/>
          <p:bldP spid="466" grpId="0"/>
          <p:bldP spid="475" grpId="0" animBg="1"/>
          <p:bldP spid="477" grpId="0" animBg="1"/>
        </p:bldLst>
      </p:timing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roup 321"/>
          <p:cNvGrpSpPr/>
          <p:nvPr/>
        </p:nvGrpSpPr>
        <p:grpSpPr>
          <a:xfrm>
            <a:off x="5446517" y="3239907"/>
            <a:ext cx="2272756" cy="1243186"/>
            <a:chOff x="5338323" y="3466594"/>
            <a:chExt cx="2272756" cy="1243186"/>
          </a:xfrm>
        </p:grpSpPr>
        <p:grpSp>
          <p:nvGrpSpPr>
            <p:cNvPr id="156" name="Group 155"/>
            <p:cNvGrpSpPr/>
            <p:nvPr/>
          </p:nvGrpSpPr>
          <p:grpSpPr>
            <a:xfrm>
              <a:off x="5572645" y="3708457"/>
              <a:ext cx="1804113" cy="802574"/>
              <a:chOff x="5649239" y="4748366"/>
              <a:chExt cx="1804113" cy="1091376"/>
            </a:xfrm>
          </p:grpSpPr>
          <p:cxnSp>
            <p:nvCxnSpPr>
              <p:cNvPr id="150" name="Straight Connector 149"/>
              <p:cNvCxnSpPr/>
              <p:nvPr/>
            </p:nvCxnSpPr>
            <p:spPr bwMode="auto">
              <a:xfrm>
                <a:off x="5649239" y="571847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8" name="Straight Connector 117"/>
              <p:cNvCxnSpPr/>
              <p:nvPr/>
            </p:nvCxnSpPr>
            <p:spPr bwMode="auto">
              <a:xfrm>
                <a:off x="5649239" y="474836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 bwMode="auto">
              <a:xfrm>
                <a:off x="5649239" y="477868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0" name="Straight Connector 119"/>
              <p:cNvCxnSpPr/>
              <p:nvPr/>
            </p:nvCxnSpPr>
            <p:spPr bwMode="auto">
              <a:xfrm>
                <a:off x="5649239" y="480899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1" name="Straight Connector 120"/>
              <p:cNvCxnSpPr/>
              <p:nvPr/>
            </p:nvCxnSpPr>
            <p:spPr bwMode="auto">
              <a:xfrm>
                <a:off x="5649239" y="483931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2" name="Straight Connector 121"/>
              <p:cNvCxnSpPr/>
              <p:nvPr/>
            </p:nvCxnSpPr>
            <p:spPr bwMode="auto">
              <a:xfrm>
                <a:off x="5649239" y="486963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3" name="Straight Connector 122"/>
              <p:cNvCxnSpPr/>
              <p:nvPr/>
            </p:nvCxnSpPr>
            <p:spPr bwMode="auto">
              <a:xfrm>
                <a:off x="5649239" y="489994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4" name="Straight Connector 123"/>
              <p:cNvCxnSpPr/>
              <p:nvPr/>
            </p:nvCxnSpPr>
            <p:spPr bwMode="auto">
              <a:xfrm>
                <a:off x="5649239" y="493026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5" name="Straight Connector 124"/>
              <p:cNvCxnSpPr/>
              <p:nvPr/>
            </p:nvCxnSpPr>
            <p:spPr bwMode="auto">
              <a:xfrm>
                <a:off x="5649239" y="496057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>
                <a:off x="5649239" y="499089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7" name="Straight Connector 126"/>
              <p:cNvCxnSpPr/>
              <p:nvPr/>
            </p:nvCxnSpPr>
            <p:spPr bwMode="auto">
              <a:xfrm>
                <a:off x="5649239" y="502121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8" name="Straight Connector 127"/>
              <p:cNvCxnSpPr/>
              <p:nvPr/>
            </p:nvCxnSpPr>
            <p:spPr bwMode="auto">
              <a:xfrm>
                <a:off x="5649239" y="505152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9" name="Straight Connector 128"/>
              <p:cNvCxnSpPr/>
              <p:nvPr/>
            </p:nvCxnSpPr>
            <p:spPr bwMode="auto">
              <a:xfrm>
                <a:off x="5649239" y="508184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0" name="Straight Connector 129"/>
              <p:cNvCxnSpPr/>
              <p:nvPr/>
            </p:nvCxnSpPr>
            <p:spPr bwMode="auto">
              <a:xfrm>
                <a:off x="5649239" y="511215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1" name="Straight Connector 130"/>
              <p:cNvCxnSpPr/>
              <p:nvPr/>
            </p:nvCxnSpPr>
            <p:spPr bwMode="auto">
              <a:xfrm>
                <a:off x="5649239" y="514247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>
                <a:off x="5649239" y="517279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" name="Straight Connector 132"/>
              <p:cNvCxnSpPr/>
              <p:nvPr/>
            </p:nvCxnSpPr>
            <p:spPr bwMode="auto">
              <a:xfrm>
                <a:off x="5649239" y="520310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4" name="Straight Connector 133"/>
              <p:cNvCxnSpPr/>
              <p:nvPr/>
            </p:nvCxnSpPr>
            <p:spPr bwMode="auto">
              <a:xfrm>
                <a:off x="5649239" y="523342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5" name="Straight Connector 134"/>
              <p:cNvCxnSpPr/>
              <p:nvPr/>
            </p:nvCxnSpPr>
            <p:spPr bwMode="auto">
              <a:xfrm>
                <a:off x="5649239" y="526373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6" name="Straight Connector 135"/>
              <p:cNvCxnSpPr/>
              <p:nvPr/>
            </p:nvCxnSpPr>
            <p:spPr bwMode="auto">
              <a:xfrm>
                <a:off x="5649239" y="529405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7" name="Straight Connector 136"/>
              <p:cNvCxnSpPr/>
              <p:nvPr/>
            </p:nvCxnSpPr>
            <p:spPr bwMode="auto">
              <a:xfrm>
                <a:off x="5649239" y="532437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8" name="Straight Connector 137"/>
              <p:cNvCxnSpPr/>
              <p:nvPr/>
            </p:nvCxnSpPr>
            <p:spPr bwMode="auto">
              <a:xfrm>
                <a:off x="5649239" y="535468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>
                <a:off x="5649239" y="538500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0" name="Straight Connector 139"/>
              <p:cNvCxnSpPr/>
              <p:nvPr/>
            </p:nvCxnSpPr>
            <p:spPr bwMode="auto">
              <a:xfrm>
                <a:off x="5649239" y="541531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1" name="Straight Connector 140"/>
              <p:cNvCxnSpPr/>
              <p:nvPr/>
            </p:nvCxnSpPr>
            <p:spPr bwMode="auto">
              <a:xfrm>
                <a:off x="5649239" y="544563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2" name="Straight Connector 141"/>
              <p:cNvCxnSpPr/>
              <p:nvPr/>
            </p:nvCxnSpPr>
            <p:spPr bwMode="auto">
              <a:xfrm>
                <a:off x="5649239" y="547595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3" name="Straight Connector 142"/>
              <p:cNvCxnSpPr/>
              <p:nvPr/>
            </p:nvCxnSpPr>
            <p:spPr bwMode="auto">
              <a:xfrm>
                <a:off x="5649239" y="550626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4" name="Straight Connector 143"/>
              <p:cNvCxnSpPr/>
              <p:nvPr/>
            </p:nvCxnSpPr>
            <p:spPr bwMode="auto">
              <a:xfrm>
                <a:off x="5649239" y="553658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Straight Connector 144"/>
              <p:cNvCxnSpPr/>
              <p:nvPr/>
            </p:nvCxnSpPr>
            <p:spPr bwMode="auto">
              <a:xfrm>
                <a:off x="5649239" y="5566898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6" name="Straight Connector 145"/>
              <p:cNvCxnSpPr/>
              <p:nvPr/>
            </p:nvCxnSpPr>
            <p:spPr bwMode="auto">
              <a:xfrm>
                <a:off x="5649239" y="559721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7" name="Straight Connector 146"/>
              <p:cNvCxnSpPr/>
              <p:nvPr/>
            </p:nvCxnSpPr>
            <p:spPr bwMode="auto">
              <a:xfrm>
                <a:off x="5649239" y="562753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8" name="Straight Connector 147"/>
              <p:cNvCxnSpPr/>
              <p:nvPr/>
            </p:nvCxnSpPr>
            <p:spPr bwMode="auto">
              <a:xfrm>
                <a:off x="5649239" y="565784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9" name="Straight Connector 148"/>
              <p:cNvCxnSpPr/>
              <p:nvPr/>
            </p:nvCxnSpPr>
            <p:spPr bwMode="auto">
              <a:xfrm>
                <a:off x="5649239" y="568816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 bwMode="auto">
              <a:xfrm>
                <a:off x="5649239" y="5748794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" name="Straight Connector 151"/>
              <p:cNvCxnSpPr/>
              <p:nvPr/>
            </p:nvCxnSpPr>
            <p:spPr bwMode="auto">
              <a:xfrm>
                <a:off x="5649239" y="5779110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3" name="Straight Connector 152"/>
              <p:cNvCxnSpPr/>
              <p:nvPr/>
            </p:nvCxnSpPr>
            <p:spPr bwMode="auto">
              <a:xfrm>
                <a:off x="5649239" y="5809426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4" name="Straight Connector 153"/>
              <p:cNvCxnSpPr/>
              <p:nvPr/>
            </p:nvCxnSpPr>
            <p:spPr bwMode="auto">
              <a:xfrm>
                <a:off x="5649239" y="5839742"/>
                <a:ext cx="1804113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6" name="Group 115"/>
            <p:cNvGrpSpPr/>
            <p:nvPr/>
          </p:nvGrpSpPr>
          <p:grpSpPr>
            <a:xfrm>
              <a:off x="5338323" y="3466594"/>
              <a:ext cx="2272756" cy="1243186"/>
              <a:chOff x="5328309" y="4634086"/>
              <a:chExt cx="2272756" cy="1243186"/>
            </a:xfrm>
          </p:grpSpPr>
          <p:sp>
            <p:nvSpPr>
              <p:cNvPr id="112" name="Rounded Rectangle 111"/>
              <p:cNvSpPr/>
              <p:nvPr/>
            </p:nvSpPr>
            <p:spPr bwMode="auto">
              <a:xfrm>
                <a:off x="5328309" y="4660756"/>
                <a:ext cx="526939" cy="1216516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N</a:t>
                </a:r>
              </a:p>
            </p:txBody>
          </p:sp>
          <p:sp>
            <p:nvSpPr>
              <p:cNvPr id="113" name="Rounded Rectangle 112"/>
              <p:cNvSpPr/>
              <p:nvPr/>
            </p:nvSpPr>
            <p:spPr bwMode="auto">
              <a:xfrm>
                <a:off x="7074126" y="4634086"/>
                <a:ext cx="526939" cy="1243186"/>
              </a:xfrm>
              <a:prstGeom prst="round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N</a:t>
                </a:r>
              </a:p>
            </p:txBody>
          </p:sp>
          <p:sp>
            <p:nvSpPr>
              <p:cNvPr id="115" name="Rounded Rectangle 114"/>
              <p:cNvSpPr/>
              <p:nvPr/>
            </p:nvSpPr>
            <p:spPr bwMode="auto">
              <a:xfrm>
                <a:off x="6067999" y="4761014"/>
                <a:ext cx="744128" cy="1016000"/>
              </a:xfrm>
              <a:prstGeom prst="roundRect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1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S</a:t>
                </a:r>
              </a:p>
            </p:txBody>
          </p:sp>
        </p:grpSp>
      </p:grpSp>
      <p:grpSp>
        <p:nvGrpSpPr>
          <p:cNvPr id="468" name="Group 467"/>
          <p:cNvGrpSpPr/>
          <p:nvPr/>
        </p:nvGrpSpPr>
        <p:grpSpPr>
          <a:xfrm>
            <a:off x="6376229" y="2956694"/>
            <a:ext cx="2913725" cy="3067424"/>
            <a:chOff x="6249095" y="3765940"/>
            <a:chExt cx="2913725" cy="3067424"/>
          </a:xfrm>
        </p:grpSpPr>
        <p:sp>
          <p:nvSpPr>
            <p:cNvPr id="355" name="Can 354"/>
            <p:cNvSpPr/>
            <p:nvPr/>
          </p:nvSpPr>
          <p:spPr bwMode="auto">
            <a:xfrm rot="16200000">
              <a:off x="8587491" y="5293229"/>
              <a:ext cx="326393" cy="824264"/>
            </a:xfrm>
            <a:prstGeom prst="ca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grpSp>
          <p:nvGrpSpPr>
            <p:cNvPr id="357" name="Group 356"/>
            <p:cNvGrpSpPr/>
            <p:nvPr/>
          </p:nvGrpSpPr>
          <p:grpSpPr>
            <a:xfrm>
              <a:off x="6249095" y="3765940"/>
              <a:ext cx="2120770" cy="3067424"/>
              <a:chOff x="6260455" y="3745952"/>
              <a:chExt cx="2120770" cy="3067424"/>
            </a:xfrm>
          </p:grpSpPr>
          <p:sp>
            <p:nvSpPr>
              <p:cNvPr id="358" name="Rectangle 357"/>
              <p:cNvSpPr/>
              <p:nvPr/>
            </p:nvSpPr>
            <p:spPr bwMode="auto">
              <a:xfrm rot="2700000">
                <a:off x="5942293" y="5681720"/>
                <a:ext cx="931641" cy="18556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grpSp>
            <p:nvGrpSpPr>
              <p:cNvPr id="359" name="Group 358"/>
              <p:cNvGrpSpPr/>
              <p:nvPr/>
            </p:nvGrpSpPr>
            <p:grpSpPr>
              <a:xfrm>
                <a:off x="6405301" y="5633798"/>
                <a:ext cx="1975924" cy="100302"/>
                <a:chOff x="7337266" y="6051987"/>
                <a:chExt cx="1975924" cy="100302"/>
              </a:xfrm>
            </p:grpSpPr>
            <p:grpSp>
              <p:nvGrpSpPr>
                <p:cNvPr id="433" name="Group 432"/>
                <p:cNvGrpSpPr/>
                <p:nvPr/>
              </p:nvGrpSpPr>
              <p:grpSpPr>
                <a:xfrm>
                  <a:off x="733726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64" name="Rectangle 463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65" name="Rectangle 464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4" name="Group 433"/>
                <p:cNvGrpSpPr/>
                <p:nvPr/>
              </p:nvGrpSpPr>
              <p:grpSpPr>
                <a:xfrm>
                  <a:off x="7514969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62" name="Rectangle 461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63" name="Rectangle 462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5" name="Group 434"/>
                <p:cNvGrpSpPr/>
                <p:nvPr/>
              </p:nvGrpSpPr>
              <p:grpSpPr>
                <a:xfrm>
                  <a:off x="7692672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60" name="Rectangle 459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61" name="Rectangle 460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6" name="Group 435"/>
                <p:cNvGrpSpPr/>
                <p:nvPr/>
              </p:nvGrpSpPr>
              <p:grpSpPr>
                <a:xfrm>
                  <a:off x="7870375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8" name="Rectangle 457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9" name="Rectangle 458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7" name="Group 436"/>
                <p:cNvGrpSpPr/>
                <p:nvPr/>
              </p:nvGrpSpPr>
              <p:grpSpPr>
                <a:xfrm>
                  <a:off x="8048078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6" name="Rectangle 455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7" name="Rectangle 456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8" name="Group 437"/>
                <p:cNvGrpSpPr/>
                <p:nvPr/>
              </p:nvGrpSpPr>
              <p:grpSpPr>
                <a:xfrm>
                  <a:off x="8225781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4" name="Rectangle 453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5" name="Rectangle 454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39" name="Group 438"/>
                <p:cNvGrpSpPr/>
                <p:nvPr/>
              </p:nvGrpSpPr>
              <p:grpSpPr>
                <a:xfrm>
                  <a:off x="8403484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2" name="Rectangle 451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3" name="Rectangle 452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0" name="Group 439"/>
                <p:cNvGrpSpPr/>
                <p:nvPr/>
              </p:nvGrpSpPr>
              <p:grpSpPr>
                <a:xfrm>
                  <a:off x="8581187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50" name="Rectangle 449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51" name="Rectangle 450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1" name="Group 440"/>
                <p:cNvGrpSpPr/>
                <p:nvPr/>
              </p:nvGrpSpPr>
              <p:grpSpPr>
                <a:xfrm>
                  <a:off x="8758890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48" name="Rectangle 447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49" name="Rectangle 448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2" name="Group 441"/>
                <p:cNvGrpSpPr/>
                <p:nvPr/>
              </p:nvGrpSpPr>
              <p:grpSpPr>
                <a:xfrm>
                  <a:off x="8936593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46" name="Rectangle 445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47" name="Rectangle 446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43" name="Group 442"/>
                <p:cNvGrpSpPr/>
                <p:nvPr/>
              </p:nvGrpSpPr>
              <p:grpSpPr>
                <a:xfrm>
                  <a:off x="911429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44" name="Rectangle 443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45" name="Rectangle 444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  <p:grpSp>
            <p:nvGrpSpPr>
              <p:cNvPr id="360" name="Group 359"/>
              <p:cNvGrpSpPr/>
              <p:nvPr/>
            </p:nvGrpSpPr>
            <p:grpSpPr>
              <a:xfrm rot="16200000">
                <a:off x="5479345" y="4659629"/>
                <a:ext cx="1927656" cy="100302"/>
                <a:chOff x="7337266" y="6051987"/>
                <a:chExt cx="1975924" cy="100302"/>
              </a:xfrm>
            </p:grpSpPr>
            <p:grpSp>
              <p:nvGrpSpPr>
                <p:cNvPr id="400" name="Group 399"/>
                <p:cNvGrpSpPr/>
                <p:nvPr/>
              </p:nvGrpSpPr>
              <p:grpSpPr>
                <a:xfrm>
                  <a:off x="733726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31" name="Rectangle 43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32" name="Rectangle 43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1" name="Group 400"/>
                <p:cNvGrpSpPr/>
                <p:nvPr/>
              </p:nvGrpSpPr>
              <p:grpSpPr>
                <a:xfrm>
                  <a:off x="7514969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9" name="Rectangle 428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30" name="Rectangle 429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2" name="Group 401"/>
                <p:cNvGrpSpPr/>
                <p:nvPr/>
              </p:nvGrpSpPr>
              <p:grpSpPr>
                <a:xfrm>
                  <a:off x="7692672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7" name="Rectangle 426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8" name="Rectangle 427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3" name="Group 402"/>
                <p:cNvGrpSpPr/>
                <p:nvPr/>
              </p:nvGrpSpPr>
              <p:grpSpPr>
                <a:xfrm>
                  <a:off x="7870375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5" name="Rectangle 424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6" name="Rectangle 425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4" name="Group 403"/>
                <p:cNvGrpSpPr/>
                <p:nvPr/>
              </p:nvGrpSpPr>
              <p:grpSpPr>
                <a:xfrm>
                  <a:off x="8048078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3" name="Rectangle 422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4" name="Rectangle 423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5" name="Group 404"/>
                <p:cNvGrpSpPr/>
                <p:nvPr/>
              </p:nvGrpSpPr>
              <p:grpSpPr>
                <a:xfrm>
                  <a:off x="8225781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21" name="Rectangle 42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2" name="Rectangle 42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6" name="Group 405"/>
                <p:cNvGrpSpPr/>
                <p:nvPr/>
              </p:nvGrpSpPr>
              <p:grpSpPr>
                <a:xfrm>
                  <a:off x="8403484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9" name="Rectangle 418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20" name="Rectangle 419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7" name="Group 406"/>
                <p:cNvGrpSpPr/>
                <p:nvPr/>
              </p:nvGrpSpPr>
              <p:grpSpPr>
                <a:xfrm>
                  <a:off x="8581187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7" name="Rectangle 416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8" name="Rectangle 417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8" name="Group 407"/>
                <p:cNvGrpSpPr/>
                <p:nvPr/>
              </p:nvGrpSpPr>
              <p:grpSpPr>
                <a:xfrm>
                  <a:off x="8758890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5" name="Rectangle 414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6" name="Rectangle 415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09" name="Group 408"/>
                <p:cNvGrpSpPr/>
                <p:nvPr/>
              </p:nvGrpSpPr>
              <p:grpSpPr>
                <a:xfrm>
                  <a:off x="8936593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3" name="Rectangle 412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4" name="Rectangle 413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410" name="Group 409"/>
                <p:cNvGrpSpPr/>
                <p:nvPr/>
              </p:nvGrpSpPr>
              <p:grpSpPr>
                <a:xfrm>
                  <a:off x="9114296" y="6051987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411" name="Rectangle 41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412" name="Rectangle 41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  <p:sp>
            <p:nvSpPr>
              <p:cNvPr id="384" name="Rectangle 383"/>
              <p:cNvSpPr/>
              <p:nvPr/>
            </p:nvSpPr>
            <p:spPr bwMode="auto">
              <a:xfrm rot="9000000">
                <a:off x="6368125" y="5646206"/>
                <a:ext cx="100406" cy="100302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grpSp>
            <p:nvGrpSpPr>
              <p:cNvPr id="363" name="Group 362"/>
              <p:cNvGrpSpPr/>
              <p:nvPr/>
            </p:nvGrpSpPr>
            <p:grpSpPr>
              <a:xfrm rot="16200000">
                <a:off x="5896588" y="6239733"/>
                <a:ext cx="909706" cy="100302"/>
                <a:chOff x="5505362" y="5683949"/>
                <a:chExt cx="909706" cy="100302"/>
              </a:xfrm>
            </p:grpSpPr>
            <p:grpSp>
              <p:nvGrpSpPr>
                <p:cNvPr id="368" name="Group 367"/>
                <p:cNvGrpSpPr/>
                <p:nvPr/>
              </p:nvGrpSpPr>
              <p:grpSpPr>
                <a:xfrm>
                  <a:off x="5505362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81" name="Rectangle 380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82" name="Rectangle 381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69" name="Group 368"/>
                <p:cNvGrpSpPr/>
                <p:nvPr/>
              </p:nvGrpSpPr>
              <p:grpSpPr>
                <a:xfrm>
                  <a:off x="5683065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9" name="Rectangle 378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80" name="Rectangle 379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70" name="Group 369"/>
                <p:cNvGrpSpPr/>
                <p:nvPr/>
              </p:nvGrpSpPr>
              <p:grpSpPr>
                <a:xfrm>
                  <a:off x="5860768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7" name="Rectangle 376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78" name="Rectangle 377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71" name="Group 370"/>
                <p:cNvGrpSpPr/>
                <p:nvPr/>
              </p:nvGrpSpPr>
              <p:grpSpPr>
                <a:xfrm>
                  <a:off x="6038471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5" name="Rectangle 374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76" name="Rectangle 375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  <p:grpSp>
              <p:nvGrpSpPr>
                <p:cNvPr id="372" name="Group 371"/>
                <p:cNvGrpSpPr/>
                <p:nvPr/>
              </p:nvGrpSpPr>
              <p:grpSpPr>
                <a:xfrm>
                  <a:off x="6216174" y="5683949"/>
                  <a:ext cx="198894" cy="100302"/>
                  <a:chOff x="7381275" y="5420468"/>
                  <a:chExt cx="834308" cy="978586"/>
                </a:xfrm>
              </p:grpSpPr>
              <p:sp>
                <p:nvSpPr>
                  <p:cNvPr id="373" name="Rectangle 372"/>
                  <p:cNvSpPr/>
                  <p:nvPr/>
                </p:nvSpPr>
                <p:spPr bwMode="auto">
                  <a:xfrm>
                    <a:off x="7381275" y="5420469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  <p:sp>
                <p:nvSpPr>
                  <p:cNvPr id="374" name="Rectangle 373"/>
                  <p:cNvSpPr/>
                  <p:nvPr/>
                </p:nvSpPr>
                <p:spPr bwMode="auto">
                  <a:xfrm rot="10800000">
                    <a:off x="7794405" y="5420468"/>
                    <a:ext cx="421178" cy="978585"/>
                  </a:xfrm>
                  <a:prstGeom prst="rect">
                    <a:avLst/>
                  </a:prstGeom>
                  <a:gradFill>
                    <a:gsLst>
                      <a:gs pos="0">
                        <a:srgbClr val="FF0000"/>
                      </a:gs>
                      <a:gs pos="100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GB" sz="24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endParaRPr>
                  </a:p>
                </p:txBody>
              </p:sp>
            </p:grpSp>
          </p:grpSp>
          <p:grpSp>
            <p:nvGrpSpPr>
              <p:cNvPr id="364" name="Group 363"/>
              <p:cNvGrpSpPr/>
              <p:nvPr/>
            </p:nvGrpSpPr>
            <p:grpSpPr>
              <a:xfrm rot="18000000">
                <a:off x="6302145" y="5728261"/>
                <a:ext cx="198894" cy="100302"/>
                <a:chOff x="7381275" y="5420468"/>
                <a:chExt cx="834308" cy="978586"/>
              </a:xfrm>
            </p:grpSpPr>
            <p:sp>
              <p:nvSpPr>
                <p:cNvPr id="366" name="Rectangle 365"/>
                <p:cNvSpPr/>
                <p:nvPr/>
              </p:nvSpPr>
              <p:spPr bwMode="auto">
                <a:xfrm>
                  <a:off x="7381275" y="5420469"/>
                  <a:ext cx="421178" cy="978585"/>
                </a:xfrm>
                <a:prstGeom prst="rect">
                  <a:avLst/>
                </a:prstGeom>
                <a:gradFill>
                  <a:gsLst>
                    <a:gs pos="0">
                      <a:srgbClr val="FF00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  <p:sp>
              <p:nvSpPr>
                <p:cNvPr id="367" name="Rectangle 366"/>
                <p:cNvSpPr/>
                <p:nvPr/>
              </p:nvSpPr>
              <p:spPr bwMode="auto">
                <a:xfrm rot="10800000">
                  <a:off x="7794405" y="5420468"/>
                  <a:ext cx="421178" cy="978585"/>
                </a:xfrm>
                <a:prstGeom prst="rect">
                  <a:avLst/>
                </a:prstGeom>
                <a:gradFill>
                  <a:gsLst>
                    <a:gs pos="0">
                      <a:srgbClr val="FF0000"/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</p:grpSp>
          <p:sp>
            <p:nvSpPr>
              <p:cNvPr id="365" name="Rectangle 364"/>
              <p:cNvSpPr/>
              <p:nvPr/>
            </p:nvSpPr>
            <p:spPr bwMode="auto">
              <a:xfrm>
                <a:off x="6260455" y="6545843"/>
                <a:ext cx="185050" cy="267533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16363" y="2990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>
                <a:solidFill>
                  <a:srgbClr val="F62A08"/>
                </a:solidFill>
                <a:ea typeface="Arial Unicode MS" panose="020B0604020202020204" pitchFamily="34" charset="-128"/>
              </a:rPr>
              <a:t>The </a:t>
            </a:r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Kibble Balance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252982" y="2360745"/>
            <a:ext cx="2298003" cy="21602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67" name="Group 66"/>
          <p:cNvGrpSpPr/>
          <p:nvPr/>
        </p:nvGrpSpPr>
        <p:grpSpPr>
          <a:xfrm rot="-600000">
            <a:off x="6481964" y="375837"/>
            <a:ext cx="3807399" cy="1157303"/>
            <a:chOff x="6388495" y="1804132"/>
            <a:chExt cx="3807399" cy="1157303"/>
          </a:xfrm>
        </p:grpSpPr>
        <p:sp>
          <p:nvSpPr>
            <p:cNvPr id="58" name="Freeform 57"/>
            <p:cNvSpPr/>
            <p:nvPr/>
          </p:nvSpPr>
          <p:spPr bwMode="auto">
            <a:xfrm rot="16200000">
              <a:off x="7717100" y="530251"/>
              <a:ext cx="1157303" cy="3705065"/>
            </a:xfrm>
            <a:custGeom>
              <a:avLst/>
              <a:gdLst>
                <a:gd name="connsiteX0" fmla="*/ 300473 w 1157303"/>
                <a:gd name="connsiteY0" fmla="*/ 1787722 h 3705065"/>
                <a:gd name="connsiteX1" fmla="*/ 83091 w 1157303"/>
                <a:gd name="connsiteY1" fmla="*/ 1690516 h 3705065"/>
                <a:gd name="connsiteX2" fmla="*/ 83091 w 1157303"/>
                <a:gd name="connsiteY2" fmla="*/ 2014552 h 3705065"/>
                <a:gd name="connsiteX3" fmla="*/ 300473 w 1157303"/>
                <a:gd name="connsiteY3" fmla="*/ 1917346 h 3705065"/>
                <a:gd name="connsiteX4" fmla="*/ 916854 w 1157303"/>
                <a:gd name="connsiteY4" fmla="*/ 1081846 h 3705065"/>
                <a:gd name="connsiteX5" fmla="*/ 747753 w 1157303"/>
                <a:gd name="connsiteY5" fmla="*/ 182230 h 3705065"/>
                <a:gd name="connsiteX6" fmla="*/ 409552 w 1157303"/>
                <a:gd name="connsiteY6" fmla="*/ 182230 h 3705065"/>
                <a:gd name="connsiteX7" fmla="*/ 240451 w 1157303"/>
                <a:gd name="connsiteY7" fmla="*/ 1081846 h 3705065"/>
                <a:gd name="connsiteX8" fmla="*/ 919486 w 1157303"/>
                <a:gd name="connsiteY8" fmla="*/ 2623221 h 3705065"/>
                <a:gd name="connsiteX9" fmla="*/ 243083 w 1157303"/>
                <a:gd name="connsiteY9" fmla="*/ 2623221 h 3705065"/>
                <a:gd name="connsiteX10" fmla="*/ 412184 w 1157303"/>
                <a:gd name="connsiteY10" fmla="*/ 3522837 h 3705065"/>
                <a:gd name="connsiteX11" fmla="*/ 750385 w 1157303"/>
                <a:gd name="connsiteY11" fmla="*/ 3522837 h 3705065"/>
                <a:gd name="connsiteX12" fmla="*/ 1059779 w 1157303"/>
                <a:gd name="connsiteY12" fmla="*/ 1742470 h 3705065"/>
                <a:gd name="connsiteX13" fmla="*/ 924565 w 1157303"/>
                <a:gd name="connsiteY13" fmla="*/ 1137329 h 3705065"/>
                <a:gd name="connsiteX14" fmla="*/ 220218 w 1157303"/>
                <a:gd name="connsiteY14" fmla="*/ 1134945 h 3705065"/>
                <a:gd name="connsiteX15" fmla="*/ 89767 w 1157303"/>
                <a:gd name="connsiteY15" fmla="*/ 1628171 h 3705065"/>
                <a:gd name="connsiteX16" fmla="*/ 329009 w 1157303"/>
                <a:gd name="connsiteY16" fmla="*/ 1739653 h 3705065"/>
                <a:gd name="connsiteX17" fmla="*/ 1062411 w 1157303"/>
                <a:gd name="connsiteY17" fmla="*/ 1962597 h 3705065"/>
                <a:gd name="connsiteX18" fmla="*/ 331641 w 1157303"/>
                <a:gd name="connsiteY18" fmla="*/ 1965414 h 3705065"/>
                <a:gd name="connsiteX19" fmla="*/ 92399 w 1157303"/>
                <a:gd name="connsiteY19" fmla="*/ 2076896 h 3705065"/>
                <a:gd name="connsiteX20" fmla="*/ 222850 w 1157303"/>
                <a:gd name="connsiteY20" fmla="*/ 2570122 h 3705065"/>
                <a:gd name="connsiteX21" fmla="*/ 927197 w 1157303"/>
                <a:gd name="connsiteY21" fmla="*/ 2567738 h 3705065"/>
                <a:gd name="connsiteX22" fmla="*/ 1157303 w 1157303"/>
                <a:gd name="connsiteY22" fmla="*/ 1599851 h 3705065"/>
                <a:gd name="connsiteX23" fmla="*/ 1157303 w 1157303"/>
                <a:gd name="connsiteY23" fmla="*/ 1852533 h 3705065"/>
                <a:gd name="connsiteX24" fmla="*/ 1154562 w 1157303"/>
                <a:gd name="connsiteY24" fmla="*/ 1852533 h 3705065"/>
                <a:gd name="connsiteX25" fmla="*/ 1154562 w 1157303"/>
                <a:gd name="connsiteY25" fmla="*/ 2105215 h 3705065"/>
                <a:gd name="connsiteX26" fmla="*/ 1155976 w 1157303"/>
                <a:gd name="connsiteY26" fmla="*/ 2105215 h 3705065"/>
                <a:gd name="connsiteX27" fmla="*/ 867335 w 1157303"/>
                <a:gd name="connsiteY27" fmla="*/ 3705065 h 3705065"/>
                <a:gd name="connsiteX28" fmla="*/ 290055 w 1157303"/>
                <a:gd name="connsiteY28" fmla="*/ 3705065 h 3705065"/>
                <a:gd name="connsiteX29" fmla="*/ 1414 w 1157303"/>
                <a:gd name="connsiteY29" fmla="*/ 2105215 h 3705065"/>
                <a:gd name="connsiteX30" fmla="*/ 0 w 1157303"/>
                <a:gd name="connsiteY30" fmla="*/ 2105215 h 3705065"/>
                <a:gd name="connsiteX31" fmla="*/ 0 w 1157303"/>
                <a:gd name="connsiteY31" fmla="*/ 1852533 h 3705065"/>
                <a:gd name="connsiteX32" fmla="*/ 2741 w 1157303"/>
                <a:gd name="connsiteY32" fmla="*/ 1852533 h 3705065"/>
                <a:gd name="connsiteX33" fmla="*/ 2741 w 1157303"/>
                <a:gd name="connsiteY33" fmla="*/ 1599851 h 3705065"/>
                <a:gd name="connsiteX34" fmla="*/ 1327 w 1157303"/>
                <a:gd name="connsiteY34" fmla="*/ 1599851 h 3705065"/>
                <a:gd name="connsiteX35" fmla="*/ 289969 w 1157303"/>
                <a:gd name="connsiteY35" fmla="*/ 0 h 3705065"/>
                <a:gd name="connsiteX36" fmla="*/ 867249 w 1157303"/>
                <a:gd name="connsiteY36" fmla="*/ 0 h 3705065"/>
                <a:gd name="connsiteX37" fmla="*/ 1155889 w 1157303"/>
                <a:gd name="connsiteY37" fmla="*/ 1599851 h 37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57303" h="3705065">
                  <a:moveTo>
                    <a:pt x="300473" y="1787722"/>
                  </a:moveTo>
                  <a:lnTo>
                    <a:pt x="83091" y="1690516"/>
                  </a:lnTo>
                  <a:lnTo>
                    <a:pt x="83091" y="2014552"/>
                  </a:lnTo>
                  <a:lnTo>
                    <a:pt x="300473" y="1917346"/>
                  </a:lnTo>
                  <a:close/>
                  <a:moveTo>
                    <a:pt x="916854" y="1081846"/>
                  </a:moveTo>
                  <a:lnTo>
                    <a:pt x="747753" y="182230"/>
                  </a:lnTo>
                  <a:lnTo>
                    <a:pt x="409552" y="182230"/>
                  </a:lnTo>
                  <a:lnTo>
                    <a:pt x="240451" y="1081846"/>
                  </a:lnTo>
                  <a:close/>
                  <a:moveTo>
                    <a:pt x="919486" y="2623221"/>
                  </a:moveTo>
                  <a:lnTo>
                    <a:pt x="243083" y="2623221"/>
                  </a:lnTo>
                  <a:lnTo>
                    <a:pt x="412184" y="3522837"/>
                  </a:lnTo>
                  <a:lnTo>
                    <a:pt x="750385" y="3522837"/>
                  </a:lnTo>
                  <a:close/>
                  <a:moveTo>
                    <a:pt x="1059779" y="1742470"/>
                  </a:moveTo>
                  <a:lnTo>
                    <a:pt x="924565" y="1137329"/>
                  </a:lnTo>
                  <a:lnTo>
                    <a:pt x="220218" y="1134945"/>
                  </a:lnTo>
                  <a:lnTo>
                    <a:pt x="89767" y="1628171"/>
                  </a:lnTo>
                  <a:lnTo>
                    <a:pt x="329009" y="1739653"/>
                  </a:lnTo>
                  <a:close/>
                  <a:moveTo>
                    <a:pt x="1062411" y="1962597"/>
                  </a:moveTo>
                  <a:lnTo>
                    <a:pt x="331641" y="1965414"/>
                  </a:lnTo>
                  <a:lnTo>
                    <a:pt x="92399" y="2076896"/>
                  </a:lnTo>
                  <a:lnTo>
                    <a:pt x="222850" y="2570122"/>
                  </a:lnTo>
                  <a:lnTo>
                    <a:pt x="927197" y="2567738"/>
                  </a:lnTo>
                  <a:close/>
                  <a:moveTo>
                    <a:pt x="1157303" y="1599851"/>
                  </a:moveTo>
                  <a:lnTo>
                    <a:pt x="1157303" y="1852533"/>
                  </a:lnTo>
                  <a:lnTo>
                    <a:pt x="1154562" y="1852533"/>
                  </a:lnTo>
                  <a:lnTo>
                    <a:pt x="1154562" y="2105215"/>
                  </a:lnTo>
                  <a:lnTo>
                    <a:pt x="1155976" y="2105215"/>
                  </a:lnTo>
                  <a:lnTo>
                    <a:pt x="867335" y="3705065"/>
                  </a:lnTo>
                  <a:lnTo>
                    <a:pt x="290055" y="3705065"/>
                  </a:lnTo>
                  <a:lnTo>
                    <a:pt x="1414" y="2105215"/>
                  </a:lnTo>
                  <a:lnTo>
                    <a:pt x="0" y="2105215"/>
                  </a:lnTo>
                  <a:lnTo>
                    <a:pt x="0" y="1852533"/>
                  </a:lnTo>
                  <a:lnTo>
                    <a:pt x="2741" y="1852533"/>
                  </a:lnTo>
                  <a:lnTo>
                    <a:pt x="2741" y="1599851"/>
                  </a:lnTo>
                  <a:lnTo>
                    <a:pt x="1327" y="1599851"/>
                  </a:lnTo>
                  <a:lnTo>
                    <a:pt x="289969" y="0"/>
                  </a:lnTo>
                  <a:lnTo>
                    <a:pt x="867249" y="0"/>
                  </a:lnTo>
                  <a:lnTo>
                    <a:pt x="1155889" y="159985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0" scaled="0"/>
              <a:tileRect/>
            </a:gradFill>
            <a:ln w="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60" name="Isosceles Triangle 59"/>
            <p:cNvSpPr/>
            <p:nvPr/>
          </p:nvSpPr>
          <p:spPr bwMode="auto">
            <a:xfrm rot="10800000">
              <a:off x="8240071" y="2335607"/>
              <a:ext cx="109448" cy="9435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62" name="Isosceles Triangle 61"/>
            <p:cNvSpPr/>
            <p:nvPr/>
          </p:nvSpPr>
          <p:spPr bwMode="auto">
            <a:xfrm rot="10800000" flipV="1">
              <a:off x="6388495" y="2385237"/>
              <a:ext cx="109448" cy="9435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66" name="Isosceles Triangle 65"/>
            <p:cNvSpPr/>
            <p:nvPr/>
          </p:nvSpPr>
          <p:spPr bwMode="auto">
            <a:xfrm rot="10800000" flipV="1">
              <a:off x="10086446" y="2385237"/>
              <a:ext cx="109448" cy="94352"/>
            </a:xfrm>
            <a:prstGeom prst="triangle">
              <a:avLst/>
            </a:prstGeom>
            <a:solidFill>
              <a:schemeClr val="accent5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61" name="Trapezoid 60"/>
          <p:cNvSpPr/>
          <p:nvPr/>
        </p:nvSpPr>
        <p:spPr bwMode="auto">
          <a:xfrm>
            <a:off x="8265068" y="1014163"/>
            <a:ext cx="243291" cy="1349906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GB"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0023448" y="624925"/>
            <a:ext cx="484221" cy="1238789"/>
            <a:chOff x="6214964" y="2346043"/>
            <a:chExt cx="484221" cy="1238789"/>
          </a:xfrm>
        </p:grpSpPr>
        <p:grpSp>
          <p:nvGrpSpPr>
            <p:cNvPr id="83" name="Group 82"/>
            <p:cNvGrpSpPr/>
            <p:nvPr/>
          </p:nvGrpSpPr>
          <p:grpSpPr>
            <a:xfrm>
              <a:off x="6214964" y="2979578"/>
              <a:ext cx="484221" cy="605254"/>
              <a:chOff x="6377780" y="1984152"/>
              <a:chExt cx="484221" cy="605254"/>
            </a:xfrm>
          </p:grpSpPr>
          <p:sp>
            <p:nvSpPr>
              <p:cNvPr id="85" name="Isosceles Triangle 84"/>
              <p:cNvSpPr/>
              <p:nvPr/>
            </p:nvSpPr>
            <p:spPr bwMode="auto">
              <a:xfrm>
                <a:off x="6377780" y="1984152"/>
                <a:ext cx="484221" cy="533246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>
                <a:off x="6493244" y="2299446"/>
                <a:ext cx="253292" cy="216024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  <a:tileRect/>
              </a:gradFill>
              <a:ln w="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sz="1200" b="1" dirty="0">
                    <a:latin typeface="Arial" pitchFamily="34" charset="0"/>
                    <a:ea typeface="ヒラギノ角ゴ Pro W3" pitchFamily="28" charset="-128"/>
                  </a:rPr>
                  <a:t>X</a:t>
                </a:r>
                <a:endParaRPr kumimoji="0" lang="en-GB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6377780" y="2517398"/>
                <a:ext cx="484221" cy="72008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84" name="Freeform 83"/>
            <p:cNvSpPr/>
            <p:nvPr/>
          </p:nvSpPr>
          <p:spPr bwMode="auto">
            <a:xfrm flipH="1">
              <a:off x="6375400" y="2346043"/>
              <a:ext cx="257176" cy="640996"/>
            </a:xfrm>
            <a:custGeom>
              <a:avLst/>
              <a:gdLst>
                <a:gd name="connsiteX0" fmla="*/ 152400 w 175260"/>
                <a:gd name="connsiteY0" fmla="*/ 0 h 640080"/>
                <a:gd name="connsiteX1" fmla="*/ 0 w 175260"/>
                <a:gd name="connsiteY1" fmla="*/ 0 h 640080"/>
                <a:gd name="connsiteX2" fmla="*/ 0 w 175260"/>
                <a:gd name="connsiteY2" fmla="*/ 411480 h 640080"/>
                <a:gd name="connsiteX3" fmla="*/ 175260 w 175260"/>
                <a:gd name="connsiteY3" fmla="*/ 411480 h 640080"/>
                <a:gd name="connsiteX4" fmla="*/ 175260 w 175260"/>
                <a:gd name="connsiteY4" fmla="*/ 640080 h 640080"/>
                <a:gd name="connsiteX0" fmla="*/ 283369 w 283369"/>
                <a:gd name="connsiteY0" fmla="*/ 0 h 642461"/>
                <a:gd name="connsiteX1" fmla="*/ 0 w 283369"/>
                <a:gd name="connsiteY1" fmla="*/ 2381 h 642461"/>
                <a:gd name="connsiteX2" fmla="*/ 0 w 283369"/>
                <a:gd name="connsiteY2" fmla="*/ 413861 h 642461"/>
                <a:gd name="connsiteX3" fmla="*/ 175260 w 283369"/>
                <a:gd name="connsiteY3" fmla="*/ 413861 h 642461"/>
                <a:gd name="connsiteX4" fmla="*/ 175260 w 283369"/>
                <a:gd name="connsiteY4" fmla="*/ 642461 h 642461"/>
                <a:gd name="connsiteX0" fmla="*/ 283369 w 283369"/>
                <a:gd name="connsiteY0" fmla="*/ 30962 h 673423"/>
                <a:gd name="connsiteX1" fmla="*/ 0 w 283369"/>
                <a:gd name="connsiteY1" fmla="*/ 33343 h 673423"/>
                <a:gd name="connsiteX2" fmla="*/ 0 w 283369"/>
                <a:gd name="connsiteY2" fmla="*/ 444823 h 673423"/>
                <a:gd name="connsiteX3" fmla="*/ 175260 w 283369"/>
                <a:gd name="connsiteY3" fmla="*/ 444823 h 673423"/>
                <a:gd name="connsiteX4" fmla="*/ 175260 w 283369"/>
                <a:gd name="connsiteY4" fmla="*/ 673423 h 673423"/>
                <a:gd name="connsiteX0" fmla="*/ 271463 w 271463"/>
                <a:gd name="connsiteY0" fmla="*/ 35023 h 663197"/>
                <a:gd name="connsiteX1" fmla="*/ 0 w 271463"/>
                <a:gd name="connsiteY1" fmla="*/ 23117 h 663197"/>
                <a:gd name="connsiteX2" fmla="*/ 0 w 271463"/>
                <a:gd name="connsiteY2" fmla="*/ 434597 h 663197"/>
                <a:gd name="connsiteX3" fmla="*/ 175260 w 271463"/>
                <a:gd name="connsiteY3" fmla="*/ 434597 h 663197"/>
                <a:gd name="connsiteX4" fmla="*/ 175260 w 271463"/>
                <a:gd name="connsiteY4" fmla="*/ 663197 h 663197"/>
                <a:gd name="connsiteX0" fmla="*/ 271463 w 271463"/>
                <a:gd name="connsiteY0" fmla="*/ 12281 h 640455"/>
                <a:gd name="connsiteX1" fmla="*/ 0 w 271463"/>
                <a:gd name="connsiteY1" fmla="*/ 375 h 640455"/>
                <a:gd name="connsiteX2" fmla="*/ 0 w 271463"/>
                <a:gd name="connsiteY2" fmla="*/ 411855 h 640455"/>
                <a:gd name="connsiteX3" fmla="*/ 175260 w 271463"/>
                <a:gd name="connsiteY3" fmla="*/ 411855 h 640455"/>
                <a:gd name="connsiteX4" fmla="*/ 175260 w 271463"/>
                <a:gd name="connsiteY4" fmla="*/ 640455 h 640455"/>
                <a:gd name="connsiteX0" fmla="*/ 264319 w 264319"/>
                <a:gd name="connsiteY0" fmla="*/ 4034 h 656021"/>
                <a:gd name="connsiteX1" fmla="*/ 0 w 264319"/>
                <a:gd name="connsiteY1" fmla="*/ 15941 h 656021"/>
                <a:gd name="connsiteX2" fmla="*/ 0 w 264319"/>
                <a:gd name="connsiteY2" fmla="*/ 427421 h 656021"/>
                <a:gd name="connsiteX3" fmla="*/ 175260 w 264319"/>
                <a:gd name="connsiteY3" fmla="*/ 427421 h 656021"/>
                <a:gd name="connsiteX4" fmla="*/ 175260 w 264319"/>
                <a:gd name="connsiteY4" fmla="*/ 656021 h 656021"/>
                <a:gd name="connsiteX0" fmla="*/ 264319 w 264319"/>
                <a:gd name="connsiteY0" fmla="*/ 0 h 651987"/>
                <a:gd name="connsiteX1" fmla="*/ 0 w 264319"/>
                <a:gd name="connsiteY1" fmla="*/ 11907 h 651987"/>
                <a:gd name="connsiteX2" fmla="*/ 0 w 264319"/>
                <a:gd name="connsiteY2" fmla="*/ 423387 h 651987"/>
                <a:gd name="connsiteX3" fmla="*/ 175260 w 264319"/>
                <a:gd name="connsiteY3" fmla="*/ 423387 h 651987"/>
                <a:gd name="connsiteX4" fmla="*/ 175260 w 264319"/>
                <a:gd name="connsiteY4" fmla="*/ 651987 h 651987"/>
                <a:gd name="connsiteX0" fmla="*/ 264319 w 264319"/>
                <a:gd name="connsiteY0" fmla="*/ 9550 h 640106"/>
                <a:gd name="connsiteX1" fmla="*/ 0 w 264319"/>
                <a:gd name="connsiteY1" fmla="*/ 26 h 640106"/>
                <a:gd name="connsiteX2" fmla="*/ 0 w 264319"/>
                <a:gd name="connsiteY2" fmla="*/ 411506 h 640106"/>
                <a:gd name="connsiteX3" fmla="*/ 175260 w 264319"/>
                <a:gd name="connsiteY3" fmla="*/ 411506 h 640106"/>
                <a:gd name="connsiteX4" fmla="*/ 175260 w 264319"/>
                <a:gd name="connsiteY4" fmla="*/ 640106 h 640106"/>
                <a:gd name="connsiteX0" fmla="*/ 257176 w 257176"/>
                <a:gd name="connsiteY0" fmla="*/ 50 h 640131"/>
                <a:gd name="connsiteX1" fmla="*/ 0 w 257176"/>
                <a:gd name="connsiteY1" fmla="*/ 51 h 640131"/>
                <a:gd name="connsiteX2" fmla="*/ 0 w 257176"/>
                <a:gd name="connsiteY2" fmla="*/ 411531 h 640131"/>
                <a:gd name="connsiteX3" fmla="*/ 175260 w 257176"/>
                <a:gd name="connsiteY3" fmla="*/ 411531 h 640131"/>
                <a:gd name="connsiteX4" fmla="*/ 175260 w 257176"/>
                <a:gd name="connsiteY4" fmla="*/ 640131 h 640131"/>
                <a:gd name="connsiteX0" fmla="*/ 257176 w 257176"/>
                <a:gd name="connsiteY0" fmla="*/ 915 h 640996"/>
                <a:gd name="connsiteX1" fmla="*/ 0 w 257176"/>
                <a:gd name="connsiteY1" fmla="*/ 916 h 640996"/>
                <a:gd name="connsiteX2" fmla="*/ 0 w 257176"/>
                <a:gd name="connsiteY2" fmla="*/ 412396 h 640996"/>
                <a:gd name="connsiteX3" fmla="*/ 175260 w 257176"/>
                <a:gd name="connsiteY3" fmla="*/ 412396 h 640996"/>
                <a:gd name="connsiteX4" fmla="*/ 175260 w 257176"/>
                <a:gd name="connsiteY4" fmla="*/ 640996 h 64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76" h="640996">
                  <a:moveTo>
                    <a:pt x="257176" y="915"/>
                  </a:moveTo>
                  <a:cubicBezTo>
                    <a:pt x="157957" y="-671"/>
                    <a:pt x="94456" y="122"/>
                    <a:pt x="0" y="916"/>
                  </a:cubicBezTo>
                  <a:lnTo>
                    <a:pt x="0" y="412396"/>
                  </a:lnTo>
                  <a:lnTo>
                    <a:pt x="175260" y="412396"/>
                  </a:lnTo>
                  <a:lnTo>
                    <a:pt x="175260" y="640996"/>
                  </a:lnTo>
                </a:path>
              </a:pathLst>
            </a:cu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grpSp>
        <p:nvGrpSpPr>
          <p:cNvPr id="471" name="Group 470"/>
          <p:cNvGrpSpPr/>
          <p:nvPr/>
        </p:nvGrpSpPr>
        <p:grpSpPr>
          <a:xfrm>
            <a:off x="6062754" y="1265585"/>
            <a:ext cx="990812" cy="2854920"/>
            <a:chOff x="5935620" y="1373544"/>
            <a:chExt cx="990812" cy="2854920"/>
          </a:xfrm>
        </p:grpSpPr>
        <p:grpSp>
          <p:nvGrpSpPr>
            <p:cNvPr id="65" name="Group 64"/>
            <p:cNvGrpSpPr/>
            <p:nvPr/>
          </p:nvGrpSpPr>
          <p:grpSpPr>
            <a:xfrm>
              <a:off x="6186538" y="1373544"/>
              <a:ext cx="486602" cy="2063996"/>
              <a:chOff x="6212583" y="2346043"/>
              <a:chExt cx="486602" cy="206399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212583" y="2979578"/>
                <a:ext cx="486602" cy="1430461"/>
                <a:chOff x="6375399" y="1984152"/>
                <a:chExt cx="486602" cy="1430461"/>
              </a:xfrm>
            </p:grpSpPr>
            <p:sp>
              <p:nvSpPr>
                <p:cNvPr id="16" name="Isosceles Triangle 15"/>
                <p:cNvSpPr/>
                <p:nvPr/>
              </p:nvSpPr>
              <p:spPr bwMode="auto">
                <a:xfrm>
                  <a:off x="6377780" y="1984152"/>
                  <a:ext cx="484221" cy="1362359"/>
                </a:xfrm>
                <a:prstGeom prst="triangl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6493449" y="3033635"/>
                  <a:ext cx="253292" cy="30897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5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bg1">
                        <a:lumMod val="50000"/>
                      </a:schemeClr>
                    </a:gs>
                  </a:gsLst>
                  <a:lin ang="0" scaled="0"/>
                  <a:tileRect/>
                </a:gradFill>
                <a:ln w="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GB" sz="12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ea typeface="ヒラギノ角ゴ Pro W3" pitchFamily="28" charset="-128"/>
                    </a:rPr>
                    <a:t>M</a:t>
                  </a:r>
                </a:p>
              </p:txBody>
            </p:sp>
            <p:sp>
              <p:nvSpPr>
                <p:cNvPr id="20" name="Rectangle 19"/>
                <p:cNvSpPr/>
                <p:nvPr/>
              </p:nvSpPr>
              <p:spPr bwMode="auto">
                <a:xfrm>
                  <a:off x="6375399" y="3342605"/>
                  <a:ext cx="484221" cy="72008"/>
                </a:xfrm>
                <a:prstGeom prst="rect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GB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endParaRPr>
                </a:p>
              </p:txBody>
            </p:sp>
          </p:grpSp>
          <p:sp>
            <p:nvSpPr>
              <p:cNvPr id="64" name="Freeform 63"/>
              <p:cNvSpPr/>
              <p:nvPr/>
            </p:nvSpPr>
            <p:spPr bwMode="auto">
              <a:xfrm>
                <a:off x="6286500" y="2346043"/>
                <a:ext cx="257176" cy="640996"/>
              </a:xfrm>
              <a:custGeom>
                <a:avLst/>
                <a:gdLst>
                  <a:gd name="connsiteX0" fmla="*/ 152400 w 175260"/>
                  <a:gd name="connsiteY0" fmla="*/ 0 h 640080"/>
                  <a:gd name="connsiteX1" fmla="*/ 0 w 175260"/>
                  <a:gd name="connsiteY1" fmla="*/ 0 h 640080"/>
                  <a:gd name="connsiteX2" fmla="*/ 0 w 175260"/>
                  <a:gd name="connsiteY2" fmla="*/ 411480 h 640080"/>
                  <a:gd name="connsiteX3" fmla="*/ 175260 w 175260"/>
                  <a:gd name="connsiteY3" fmla="*/ 411480 h 640080"/>
                  <a:gd name="connsiteX4" fmla="*/ 175260 w 175260"/>
                  <a:gd name="connsiteY4" fmla="*/ 640080 h 640080"/>
                  <a:gd name="connsiteX0" fmla="*/ 283369 w 283369"/>
                  <a:gd name="connsiteY0" fmla="*/ 0 h 642461"/>
                  <a:gd name="connsiteX1" fmla="*/ 0 w 283369"/>
                  <a:gd name="connsiteY1" fmla="*/ 2381 h 642461"/>
                  <a:gd name="connsiteX2" fmla="*/ 0 w 283369"/>
                  <a:gd name="connsiteY2" fmla="*/ 413861 h 642461"/>
                  <a:gd name="connsiteX3" fmla="*/ 175260 w 283369"/>
                  <a:gd name="connsiteY3" fmla="*/ 413861 h 642461"/>
                  <a:gd name="connsiteX4" fmla="*/ 175260 w 283369"/>
                  <a:gd name="connsiteY4" fmla="*/ 642461 h 642461"/>
                  <a:gd name="connsiteX0" fmla="*/ 283369 w 283369"/>
                  <a:gd name="connsiteY0" fmla="*/ 30962 h 673423"/>
                  <a:gd name="connsiteX1" fmla="*/ 0 w 283369"/>
                  <a:gd name="connsiteY1" fmla="*/ 33343 h 673423"/>
                  <a:gd name="connsiteX2" fmla="*/ 0 w 283369"/>
                  <a:gd name="connsiteY2" fmla="*/ 444823 h 673423"/>
                  <a:gd name="connsiteX3" fmla="*/ 175260 w 283369"/>
                  <a:gd name="connsiteY3" fmla="*/ 444823 h 673423"/>
                  <a:gd name="connsiteX4" fmla="*/ 175260 w 283369"/>
                  <a:gd name="connsiteY4" fmla="*/ 673423 h 673423"/>
                  <a:gd name="connsiteX0" fmla="*/ 271463 w 271463"/>
                  <a:gd name="connsiteY0" fmla="*/ 35023 h 663197"/>
                  <a:gd name="connsiteX1" fmla="*/ 0 w 271463"/>
                  <a:gd name="connsiteY1" fmla="*/ 23117 h 663197"/>
                  <a:gd name="connsiteX2" fmla="*/ 0 w 271463"/>
                  <a:gd name="connsiteY2" fmla="*/ 434597 h 663197"/>
                  <a:gd name="connsiteX3" fmla="*/ 175260 w 271463"/>
                  <a:gd name="connsiteY3" fmla="*/ 434597 h 663197"/>
                  <a:gd name="connsiteX4" fmla="*/ 175260 w 271463"/>
                  <a:gd name="connsiteY4" fmla="*/ 663197 h 663197"/>
                  <a:gd name="connsiteX0" fmla="*/ 271463 w 271463"/>
                  <a:gd name="connsiteY0" fmla="*/ 12281 h 640455"/>
                  <a:gd name="connsiteX1" fmla="*/ 0 w 271463"/>
                  <a:gd name="connsiteY1" fmla="*/ 375 h 640455"/>
                  <a:gd name="connsiteX2" fmla="*/ 0 w 271463"/>
                  <a:gd name="connsiteY2" fmla="*/ 411855 h 640455"/>
                  <a:gd name="connsiteX3" fmla="*/ 175260 w 271463"/>
                  <a:gd name="connsiteY3" fmla="*/ 411855 h 640455"/>
                  <a:gd name="connsiteX4" fmla="*/ 175260 w 271463"/>
                  <a:gd name="connsiteY4" fmla="*/ 640455 h 640455"/>
                  <a:gd name="connsiteX0" fmla="*/ 264319 w 264319"/>
                  <a:gd name="connsiteY0" fmla="*/ 4034 h 656021"/>
                  <a:gd name="connsiteX1" fmla="*/ 0 w 264319"/>
                  <a:gd name="connsiteY1" fmla="*/ 15941 h 656021"/>
                  <a:gd name="connsiteX2" fmla="*/ 0 w 264319"/>
                  <a:gd name="connsiteY2" fmla="*/ 427421 h 656021"/>
                  <a:gd name="connsiteX3" fmla="*/ 175260 w 264319"/>
                  <a:gd name="connsiteY3" fmla="*/ 427421 h 656021"/>
                  <a:gd name="connsiteX4" fmla="*/ 175260 w 264319"/>
                  <a:gd name="connsiteY4" fmla="*/ 656021 h 656021"/>
                  <a:gd name="connsiteX0" fmla="*/ 264319 w 264319"/>
                  <a:gd name="connsiteY0" fmla="*/ 0 h 651987"/>
                  <a:gd name="connsiteX1" fmla="*/ 0 w 264319"/>
                  <a:gd name="connsiteY1" fmla="*/ 11907 h 651987"/>
                  <a:gd name="connsiteX2" fmla="*/ 0 w 264319"/>
                  <a:gd name="connsiteY2" fmla="*/ 423387 h 651987"/>
                  <a:gd name="connsiteX3" fmla="*/ 175260 w 264319"/>
                  <a:gd name="connsiteY3" fmla="*/ 423387 h 651987"/>
                  <a:gd name="connsiteX4" fmla="*/ 175260 w 264319"/>
                  <a:gd name="connsiteY4" fmla="*/ 651987 h 651987"/>
                  <a:gd name="connsiteX0" fmla="*/ 264319 w 264319"/>
                  <a:gd name="connsiteY0" fmla="*/ 9550 h 640106"/>
                  <a:gd name="connsiteX1" fmla="*/ 0 w 264319"/>
                  <a:gd name="connsiteY1" fmla="*/ 26 h 640106"/>
                  <a:gd name="connsiteX2" fmla="*/ 0 w 264319"/>
                  <a:gd name="connsiteY2" fmla="*/ 411506 h 640106"/>
                  <a:gd name="connsiteX3" fmla="*/ 175260 w 264319"/>
                  <a:gd name="connsiteY3" fmla="*/ 411506 h 640106"/>
                  <a:gd name="connsiteX4" fmla="*/ 175260 w 264319"/>
                  <a:gd name="connsiteY4" fmla="*/ 640106 h 640106"/>
                  <a:gd name="connsiteX0" fmla="*/ 257176 w 257176"/>
                  <a:gd name="connsiteY0" fmla="*/ 50 h 640131"/>
                  <a:gd name="connsiteX1" fmla="*/ 0 w 257176"/>
                  <a:gd name="connsiteY1" fmla="*/ 51 h 640131"/>
                  <a:gd name="connsiteX2" fmla="*/ 0 w 257176"/>
                  <a:gd name="connsiteY2" fmla="*/ 411531 h 640131"/>
                  <a:gd name="connsiteX3" fmla="*/ 175260 w 257176"/>
                  <a:gd name="connsiteY3" fmla="*/ 411531 h 640131"/>
                  <a:gd name="connsiteX4" fmla="*/ 175260 w 257176"/>
                  <a:gd name="connsiteY4" fmla="*/ 640131 h 640131"/>
                  <a:gd name="connsiteX0" fmla="*/ 257176 w 257176"/>
                  <a:gd name="connsiteY0" fmla="*/ 915 h 640996"/>
                  <a:gd name="connsiteX1" fmla="*/ 0 w 257176"/>
                  <a:gd name="connsiteY1" fmla="*/ 916 h 640996"/>
                  <a:gd name="connsiteX2" fmla="*/ 0 w 257176"/>
                  <a:gd name="connsiteY2" fmla="*/ 412396 h 640996"/>
                  <a:gd name="connsiteX3" fmla="*/ 175260 w 257176"/>
                  <a:gd name="connsiteY3" fmla="*/ 412396 h 640996"/>
                  <a:gd name="connsiteX4" fmla="*/ 175260 w 257176"/>
                  <a:gd name="connsiteY4" fmla="*/ 640996 h 64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176" h="640996">
                    <a:moveTo>
                      <a:pt x="257176" y="915"/>
                    </a:moveTo>
                    <a:cubicBezTo>
                      <a:pt x="157957" y="-671"/>
                      <a:pt x="94456" y="122"/>
                      <a:pt x="0" y="916"/>
                    </a:cubicBezTo>
                    <a:lnTo>
                      <a:pt x="0" y="412396"/>
                    </a:lnTo>
                    <a:lnTo>
                      <a:pt x="175260" y="412396"/>
                    </a:lnTo>
                    <a:lnTo>
                      <a:pt x="175260" y="640996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470" name="Group 469"/>
            <p:cNvGrpSpPr/>
            <p:nvPr/>
          </p:nvGrpSpPr>
          <p:grpSpPr>
            <a:xfrm>
              <a:off x="5935628" y="2016398"/>
              <a:ext cx="990804" cy="2212066"/>
              <a:chOff x="5935628" y="1952321"/>
              <a:chExt cx="990804" cy="2212066"/>
            </a:xfrm>
          </p:grpSpPr>
          <p:sp>
            <p:nvSpPr>
              <p:cNvPr id="97" name="Isosceles Triangle 96"/>
              <p:cNvSpPr/>
              <p:nvPr/>
            </p:nvSpPr>
            <p:spPr bwMode="auto">
              <a:xfrm>
                <a:off x="5935628" y="1952321"/>
                <a:ext cx="990804" cy="507354"/>
              </a:xfrm>
              <a:prstGeom prst="triangle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 bwMode="auto">
              <a:xfrm>
                <a:off x="5935628" y="2459675"/>
                <a:ext cx="990804" cy="1704712"/>
              </a:xfrm>
              <a:prstGeom prst="rect">
                <a:avLst/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l"/>
                <a:endParaRPr lang="en-GB"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111" name="Group 110"/>
            <p:cNvGrpSpPr/>
            <p:nvPr/>
          </p:nvGrpSpPr>
          <p:grpSpPr>
            <a:xfrm>
              <a:off x="5935620" y="3948363"/>
              <a:ext cx="990812" cy="207640"/>
              <a:chOff x="5969285" y="4941168"/>
              <a:chExt cx="990812" cy="207640"/>
            </a:xfrm>
          </p:grpSpPr>
          <p:cxnSp>
            <p:nvCxnSpPr>
              <p:cNvPr id="102" name="Straight Connector 101"/>
              <p:cNvCxnSpPr/>
              <p:nvPr/>
            </p:nvCxnSpPr>
            <p:spPr bwMode="auto">
              <a:xfrm>
                <a:off x="5969293" y="4941168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Straight Connector 102"/>
              <p:cNvCxnSpPr/>
              <p:nvPr/>
            </p:nvCxnSpPr>
            <p:spPr bwMode="auto">
              <a:xfrm>
                <a:off x="5969292" y="4958122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Straight Connector 103"/>
              <p:cNvCxnSpPr/>
              <p:nvPr/>
            </p:nvCxnSpPr>
            <p:spPr bwMode="auto">
              <a:xfrm>
                <a:off x="5969291" y="4975076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5" name="Straight Connector 104"/>
              <p:cNvCxnSpPr/>
              <p:nvPr/>
            </p:nvCxnSpPr>
            <p:spPr bwMode="auto">
              <a:xfrm>
                <a:off x="5969290" y="4992030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Straight Connector 105"/>
              <p:cNvCxnSpPr/>
              <p:nvPr/>
            </p:nvCxnSpPr>
            <p:spPr bwMode="auto">
              <a:xfrm>
                <a:off x="5969289" y="5008984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Straight Connector 106"/>
              <p:cNvCxnSpPr/>
              <p:nvPr/>
            </p:nvCxnSpPr>
            <p:spPr bwMode="auto">
              <a:xfrm>
                <a:off x="5969288" y="5025938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8" name="Straight Connector 107"/>
              <p:cNvCxnSpPr/>
              <p:nvPr/>
            </p:nvCxnSpPr>
            <p:spPr bwMode="auto">
              <a:xfrm>
                <a:off x="5969287" y="5042892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9" name="Straight Connector 108"/>
              <p:cNvCxnSpPr/>
              <p:nvPr/>
            </p:nvCxnSpPr>
            <p:spPr bwMode="auto">
              <a:xfrm>
                <a:off x="5969286" y="5059846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0" name="Straight Connector 109"/>
              <p:cNvCxnSpPr/>
              <p:nvPr/>
            </p:nvCxnSpPr>
            <p:spPr bwMode="auto">
              <a:xfrm>
                <a:off x="5969285" y="5076800"/>
                <a:ext cx="990804" cy="7200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10" name="Rectangle 309"/>
          <p:cNvSpPr/>
          <p:nvPr/>
        </p:nvSpPr>
        <p:spPr bwMode="auto">
          <a:xfrm>
            <a:off x="9067514" y="3735753"/>
            <a:ext cx="2478924" cy="557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Current Source</a:t>
            </a:r>
          </a:p>
        </p:txBody>
      </p:sp>
      <p:sp>
        <p:nvSpPr>
          <p:cNvPr id="311" name="Freeform 310"/>
          <p:cNvSpPr/>
          <p:nvPr/>
        </p:nvSpPr>
        <p:spPr bwMode="auto">
          <a:xfrm>
            <a:off x="7035934" y="3124492"/>
            <a:ext cx="2119086" cy="803651"/>
          </a:xfrm>
          <a:custGeom>
            <a:avLst/>
            <a:gdLst>
              <a:gd name="connsiteX0" fmla="*/ 0 w 2119086"/>
              <a:gd name="connsiteY0" fmla="*/ 827314 h 827314"/>
              <a:gd name="connsiteX1" fmla="*/ 203200 w 2119086"/>
              <a:gd name="connsiteY1" fmla="*/ 0 h 827314"/>
              <a:gd name="connsiteX2" fmla="*/ 1567543 w 2119086"/>
              <a:gd name="connsiteY2" fmla="*/ 333828 h 827314"/>
              <a:gd name="connsiteX3" fmla="*/ 2119086 w 2119086"/>
              <a:gd name="connsiteY3" fmla="*/ 754743 h 827314"/>
              <a:gd name="connsiteX0" fmla="*/ 0 w 2119086"/>
              <a:gd name="connsiteY0" fmla="*/ 841758 h 841758"/>
              <a:gd name="connsiteX1" fmla="*/ 203200 w 2119086"/>
              <a:gd name="connsiteY1" fmla="*/ 14444 h 841758"/>
              <a:gd name="connsiteX2" fmla="*/ 1567543 w 2119086"/>
              <a:gd name="connsiteY2" fmla="*/ 348272 h 841758"/>
              <a:gd name="connsiteX3" fmla="*/ 2119086 w 2119086"/>
              <a:gd name="connsiteY3" fmla="*/ 769187 h 841758"/>
              <a:gd name="connsiteX0" fmla="*/ 0 w 2119086"/>
              <a:gd name="connsiteY0" fmla="*/ 818973 h 818973"/>
              <a:gd name="connsiteX1" fmla="*/ 346075 w 2119086"/>
              <a:gd name="connsiteY1" fmla="*/ 15472 h 818973"/>
              <a:gd name="connsiteX2" fmla="*/ 1567543 w 2119086"/>
              <a:gd name="connsiteY2" fmla="*/ 325487 h 818973"/>
              <a:gd name="connsiteX3" fmla="*/ 2119086 w 2119086"/>
              <a:gd name="connsiteY3" fmla="*/ 746402 h 818973"/>
              <a:gd name="connsiteX0" fmla="*/ 0 w 2119086"/>
              <a:gd name="connsiteY0" fmla="*/ 819635 h 819635"/>
              <a:gd name="connsiteX1" fmla="*/ 346075 w 2119086"/>
              <a:gd name="connsiteY1" fmla="*/ 16134 h 819635"/>
              <a:gd name="connsiteX2" fmla="*/ 1567543 w 2119086"/>
              <a:gd name="connsiteY2" fmla="*/ 326149 h 819635"/>
              <a:gd name="connsiteX3" fmla="*/ 2119086 w 2119086"/>
              <a:gd name="connsiteY3" fmla="*/ 747064 h 819635"/>
              <a:gd name="connsiteX0" fmla="*/ 0 w 2119086"/>
              <a:gd name="connsiteY0" fmla="*/ 805248 h 805248"/>
              <a:gd name="connsiteX1" fmla="*/ 346075 w 2119086"/>
              <a:gd name="connsiteY1" fmla="*/ 1747 h 805248"/>
              <a:gd name="connsiteX2" fmla="*/ 1500868 w 2119086"/>
              <a:gd name="connsiteY2" fmla="*/ 597512 h 805248"/>
              <a:gd name="connsiteX3" fmla="*/ 2119086 w 2119086"/>
              <a:gd name="connsiteY3" fmla="*/ 732677 h 80524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3685 h 803685"/>
              <a:gd name="connsiteX1" fmla="*/ 346075 w 2119086"/>
              <a:gd name="connsiteY1" fmla="*/ 184 h 803685"/>
              <a:gd name="connsiteX2" fmla="*/ 2119086 w 2119086"/>
              <a:gd name="connsiteY2" fmla="*/ 731114 h 803685"/>
              <a:gd name="connsiteX0" fmla="*/ 0 w 2119086"/>
              <a:gd name="connsiteY0" fmla="*/ 803651 h 803651"/>
              <a:gd name="connsiteX1" fmla="*/ 346075 w 2119086"/>
              <a:gd name="connsiteY1" fmla="*/ 150 h 803651"/>
              <a:gd name="connsiteX2" fmla="*/ 2119086 w 2119086"/>
              <a:gd name="connsiteY2" fmla="*/ 731080 h 80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9086" h="803651">
                <a:moveTo>
                  <a:pt x="0" y="803651"/>
                </a:moveTo>
                <a:cubicBezTo>
                  <a:pt x="67733" y="527880"/>
                  <a:pt x="-7106" y="12245"/>
                  <a:pt x="346075" y="150"/>
                </a:cubicBezTo>
                <a:cubicBezTo>
                  <a:pt x="699256" y="-11945"/>
                  <a:pt x="1249646" y="712153"/>
                  <a:pt x="2119086" y="731080"/>
                </a:cubicBezTo>
              </a:path>
            </a:pathLst>
          </a:custGeom>
          <a:noFill/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2" name="Freeform 311"/>
          <p:cNvSpPr/>
          <p:nvPr/>
        </p:nvSpPr>
        <p:spPr bwMode="auto">
          <a:xfrm>
            <a:off x="7041504" y="3194623"/>
            <a:ext cx="2133373" cy="994540"/>
          </a:xfrm>
          <a:custGeom>
            <a:avLst/>
            <a:gdLst>
              <a:gd name="connsiteX0" fmla="*/ 0 w 2119086"/>
              <a:gd name="connsiteY0" fmla="*/ 827314 h 827314"/>
              <a:gd name="connsiteX1" fmla="*/ 203200 w 2119086"/>
              <a:gd name="connsiteY1" fmla="*/ 0 h 827314"/>
              <a:gd name="connsiteX2" fmla="*/ 1567543 w 2119086"/>
              <a:gd name="connsiteY2" fmla="*/ 333828 h 827314"/>
              <a:gd name="connsiteX3" fmla="*/ 2119086 w 2119086"/>
              <a:gd name="connsiteY3" fmla="*/ 754743 h 827314"/>
              <a:gd name="connsiteX0" fmla="*/ 0 w 2119086"/>
              <a:gd name="connsiteY0" fmla="*/ 841758 h 841758"/>
              <a:gd name="connsiteX1" fmla="*/ 203200 w 2119086"/>
              <a:gd name="connsiteY1" fmla="*/ 14444 h 841758"/>
              <a:gd name="connsiteX2" fmla="*/ 1567543 w 2119086"/>
              <a:gd name="connsiteY2" fmla="*/ 348272 h 841758"/>
              <a:gd name="connsiteX3" fmla="*/ 2119086 w 2119086"/>
              <a:gd name="connsiteY3" fmla="*/ 769187 h 841758"/>
              <a:gd name="connsiteX0" fmla="*/ 0 w 2119086"/>
              <a:gd name="connsiteY0" fmla="*/ 818973 h 818973"/>
              <a:gd name="connsiteX1" fmla="*/ 346075 w 2119086"/>
              <a:gd name="connsiteY1" fmla="*/ 15472 h 818973"/>
              <a:gd name="connsiteX2" fmla="*/ 1567543 w 2119086"/>
              <a:gd name="connsiteY2" fmla="*/ 325487 h 818973"/>
              <a:gd name="connsiteX3" fmla="*/ 2119086 w 2119086"/>
              <a:gd name="connsiteY3" fmla="*/ 746402 h 818973"/>
              <a:gd name="connsiteX0" fmla="*/ 0 w 2119086"/>
              <a:gd name="connsiteY0" fmla="*/ 819635 h 819635"/>
              <a:gd name="connsiteX1" fmla="*/ 346075 w 2119086"/>
              <a:gd name="connsiteY1" fmla="*/ 16134 h 819635"/>
              <a:gd name="connsiteX2" fmla="*/ 1567543 w 2119086"/>
              <a:gd name="connsiteY2" fmla="*/ 326149 h 819635"/>
              <a:gd name="connsiteX3" fmla="*/ 2119086 w 2119086"/>
              <a:gd name="connsiteY3" fmla="*/ 747064 h 819635"/>
              <a:gd name="connsiteX0" fmla="*/ 0 w 2119086"/>
              <a:gd name="connsiteY0" fmla="*/ 805248 h 805248"/>
              <a:gd name="connsiteX1" fmla="*/ 346075 w 2119086"/>
              <a:gd name="connsiteY1" fmla="*/ 1747 h 805248"/>
              <a:gd name="connsiteX2" fmla="*/ 1500868 w 2119086"/>
              <a:gd name="connsiteY2" fmla="*/ 597512 h 805248"/>
              <a:gd name="connsiteX3" fmla="*/ 2119086 w 2119086"/>
              <a:gd name="connsiteY3" fmla="*/ 732677 h 80524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4978 h 804978"/>
              <a:gd name="connsiteX1" fmla="*/ 346075 w 2119086"/>
              <a:gd name="connsiteY1" fmla="*/ 1477 h 804978"/>
              <a:gd name="connsiteX2" fmla="*/ 1500868 w 2119086"/>
              <a:gd name="connsiteY2" fmla="*/ 597242 h 804978"/>
              <a:gd name="connsiteX3" fmla="*/ 2119086 w 2119086"/>
              <a:gd name="connsiteY3" fmla="*/ 732407 h 804978"/>
              <a:gd name="connsiteX0" fmla="*/ 0 w 2119086"/>
              <a:gd name="connsiteY0" fmla="*/ 803685 h 803685"/>
              <a:gd name="connsiteX1" fmla="*/ 346075 w 2119086"/>
              <a:gd name="connsiteY1" fmla="*/ 184 h 803685"/>
              <a:gd name="connsiteX2" fmla="*/ 2119086 w 2119086"/>
              <a:gd name="connsiteY2" fmla="*/ 731114 h 803685"/>
              <a:gd name="connsiteX0" fmla="*/ 0 w 2119086"/>
              <a:gd name="connsiteY0" fmla="*/ 803651 h 803651"/>
              <a:gd name="connsiteX1" fmla="*/ 346075 w 2119086"/>
              <a:gd name="connsiteY1" fmla="*/ 150 h 803651"/>
              <a:gd name="connsiteX2" fmla="*/ 2119086 w 2119086"/>
              <a:gd name="connsiteY2" fmla="*/ 731080 h 803651"/>
              <a:gd name="connsiteX0" fmla="*/ 0 w 2133373"/>
              <a:gd name="connsiteY0" fmla="*/ 805106 h 1018285"/>
              <a:gd name="connsiteX1" fmla="*/ 346075 w 2133373"/>
              <a:gd name="connsiteY1" fmla="*/ 1605 h 1018285"/>
              <a:gd name="connsiteX2" fmla="*/ 2133373 w 2133373"/>
              <a:gd name="connsiteY2" fmla="*/ 1018285 h 1018285"/>
              <a:gd name="connsiteX0" fmla="*/ 0 w 2133373"/>
              <a:gd name="connsiteY0" fmla="*/ 781361 h 994540"/>
              <a:gd name="connsiteX1" fmla="*/ 398463 w 2133373"/>
              <a:gd name="connsiteY1" fmla="*/ 1673 h 994540"/>
              <a:gd name="connsiteX2" fmla="*/ 2133373 w 2133373"/>
              <a:gd name="connsiteY2" fmla="*/ 994540 h 99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33373" h="994540">
                <a:moveTo>
                  <a:pt x="0" y="781361"/>
                </a:moveTo>
                <a:cubicBezTo>
                  <a:pt x="67733" y="505590"/>
                  <a:pt x="42901" y="-33857"/>
                  <a:pt x="398463" y="1673"/>
                </a:cubicBezTo>
                <a:cubicBezTo>
                  <a:pt x="754025" y="37203"/>
                  <a:pt x="1263933" y="975613"/>
                  <a:pt x="2133373" y="994540"/>
                </a:cubicBezTo>
              </a:path>
            </a:pathLst>
          </a:custGeom>
          <a:noFill/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3" name="Down Arrow 312"/>
          <p:cNvSpPr/>
          <p:nvPr/>
        </p:nvSpPr>
        <p:spPr bwMode="auto">
          <a:xfrm rot="6300000">
            <a:off x="8720471" y="3497696"/>
            <a:ext cx="98488" cy="35875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4" name="Down Arrow 313"/>
          <p:cNvSpPr/>
          <p:nvPr/>
        </p:nvSpPr>
        <p:spPr bwMode="auto">
          <a:xfrm rot="17100000">
            <a:off x="8783948" y="3878563"/>
            <a:ext cx="98488" cy="35875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351" name="Group 350"/>
          <p:cNvGrpSpPr/>
          <p:nvPr/>
        </p:nvGrpSpPr>
        <p:grpSpPr>
          <a:xfrm>
            <a:off x="126342" y="3284984"/>
            <a:ext cx="3882680" cy="2224304"/>
            <a:chOff x="126342" y="3593522"/>
            <a:chExt cx="3882680" cy="2224304"/>
          </a:xfrm>
        </p:grpSpPr>
        <p:sp>
          <p:nvSpPr>
            <p:cNvPr id="317" name="Rounded Rectangle 316"/>
            <p:cNvSpPr/>
            <p:nvPr/>
          </p:nvSpPr>
          <p:spPr bwMode="auto">
            <a:xfrm>
              <a:off x="126342" y="3803905"/>
              <a:ext cx="3882680" cy="201392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7" name="TextBox 306"/>
                <p:cNvSpPr txBox="1"/>
                <p:nvPr/>
              </p:nvSpPr>
              <p:spPr>
                <a:xfrm>
                  <a:off x="831877" y="4169697"/>
                  <a:ext cx="24323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𝑩𝑳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𝑠𝑝𝑒𝑒𝑑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07" name="TextBox 3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877" y="4169697"/>
                  <a:ext cx="2432333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973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5" name="TextBox 314"/>
                <p:cNvSpPr txBox="1"/>
                <p:nvPr/>
              </p:nvSpPr>
              <p:spPr>
                <a:xfrm>
                  <a:off x="1111149" y="4696902"/>
                  <a:ext cx="1873782" cy="84600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1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𝑩𝑳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𝑠𝑝𝑒𝑒𝑑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315" name="TextBox 3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1149" y="4696902"/>
                  <a:ext cx="1873782" cy="8460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8" name="Rounded Rectangle 317"/>
            <p:cNvSpPr/>
            <p:nvPr/>
          </p:nvSpPr>
          <p:spPr bwMode="auto">
            <a:xfrm>
              <a:off x="335360" y="3593522"/>
              <a:ext cx="3371091" cy="321938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tabLst>
                  <a:tab pos="0" algn="l"/>
                </a:tabLst>
              </a:pPr>
              <a:r>
                <a:rPr lang="en-GB" sz="2200" dirty="0" smtClean="0"/>
                <a:t>When falling…</a:t>
              </a:r>
              <a:endParaRPr lang="en-GB" sz="2200" dirty="0"/>
            </a:p>
          </p:txBody>
        </p:sp>
      </p:grpSp>
      <p:grpSp>
        <p:nvGrpSpPr>
          <p:cNvPr id="469" name="Group 468"/>
          <p:cNvGrpSpPr/>
          <p:nvPr/>
        </p:nvGrpSpPr>
        <p:grpSpPr>
          <a:xfrm>
            <a:off x="218161" y="476672"/>
            <a:ext cx="3882680" cy="2737615"/>
            <a:chOff x="218161" y="698125"/>
            <a:chExt cx="3882680" cy="2737615"/>
          </a:xfrm>
        </p:grpSpPr>
        <p:sp>
          <p:nvSpPr>
            <p:cNvPr id="319" name="Rounded Rectangle 318"/>
            <p:cNvSpPr/>
            <p:nvPr/>
          </p:nvSpPr>
          <p:spPr bwMode="auto">
            <a:xfrm>
              <a:off x="218161" y="908508"/>
              <a:ext cx="3882680" cy="252723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/>
                <p:cNvSpPr txBox="1"/>
                <p:nvPr/>
              </p:nvSpPr>
              <p:spPr>
                <a:xfrm>
                  <a:off x="1066319" y="1958131"/>
                  <a:ext cx="1604798" cy="4901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𝑢𝑝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b="1" i="1" smtClean="0">
                            <a:solidFill>
                              <a:schemeClr val="accent3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𝑩𝑳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8" name="TextBox 1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6319" y="1958131"/>
                  <a:ext cx="1604798" cy="490199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380"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/>
                <p:cNvSpPr txBox="1"/>
                <p:nvPr/>
              </p:nvSpPr>
              <p:spPr>
                <a:xfrm>
                  <a:off x="733385" y="1372018"/>
                  <a:ext cx="273722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𝑑𝑜𝑤𝑛</m:t>
                            </m:r>
                          </m:sub>
                        </m:s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9" name="TextBox 1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385" y="1372018"/>
                  <a:ext cx="2737224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0" name="TextBox 159"/>
                <p:cNvSpPr txBox="1"/>
                <p:nvPr/>
              </p:nvSpPr>
              <p:spPr>
                <a:xfrm>
                  <a:off x="1234838" y="2587174"/>
                  <a:ext cx="1626407" cy="8485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1" i="1" smtClean="0">
                                <a:solidFill>
                                  <a:schemeClr val="accent3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𝑩𝑳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60" name="TextBox 1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4838" y="2587174"/>
                  <a:ext cx="1626407" cy="84856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0" name="Rounded Rectangle 319"/>
            <p:cNvSpPr/>
            <p:nvPr/>
          </p:nvSpPr>
          <p:spPr bwMode="auto">
            <a:xfrm>
              <a:off x="427179" y="698125"/>
              <a:ext cx="3371091" cy="39217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tabLst>
                  <a:tab pos="0" algn="l"/>
                </a:tabLst>
              </a:pPr>
              <a:r>
                <a:rPr lang="en-GB" sz="2200" dirty="0" smtClean="0"/>
                <a:t>When balanced…</a:t>
              </a:r>
              <a:endParaRPr lang="en-GB" sz="2200" dirty="0"/>
            </a:p>
          </p:txBody>
        </p:sp>
      </p:grpSp>
      <p:sp>
        <p:nvSpPr>
          <p:cNvPr id="321" name="Rectangle 320"/>
          <p:cNvSpPr/>
          <p:nvPr/>
        </p:nvSpPr>
        <p:spPr bwMode="auto">
          <a:xfrm>
            <a:off x="9067514" y="3735753"/>
            <a:ext cx="2478924" cy="5573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Voltmeter</a:t>
            </a:r>
          </a:p>
        </p:txBody>
      </p:sp>
      <p:grpSp>
        <p:nvGrpSpPr>
          <p:cNvPr id="352" name="Group 351"/>
          <p:cNvGrpSpPr/>
          <p:nvPr/>
        </p:nvGrpSpPr>
        <p:grpSpPr>
          <a:xfrm>
            <a:off x="5604232" y="4094815"/>
            <a:ext cx="4230081" cy="1509353"/>
            <a:chOff x="5104723" y="4063576"/>
            <a:chExt cx="4230081" cy="1509353"/>
          </a:xfrm>
        </p:grpSpPr>
        <p:grpSp>
          <p:nvGrpSpPr>
            <p:cNvPr id="336" name="Group 335"/>
            <p:cNvGrpSpPr/>
            <p:nvPr/>
          </p:nvGrpSpPr>
          <p:grpSpPr>
            <a:xfrm rot="10800000">
              <a:off x="5104723" y="4648314"/>
              <a:ext cx="2072640" cy="587454"/>
              <a:chOff x="5120640" y="4960620"/>
              <a:chExt cx="2072640" cy="587454"/>
            </a:xfrm>
          </p:grpSpPr>
          <p:sp>
            <p:nvSpPr>
              <p:cNvPr id="337" name="Freeform 336"/>
              <p:cNvSpPr/>
              <p:nvPr/>
            </p:nvSpPr>
            <p:spPr bwMode="auto">
              <a:xfrm>
                <a:off x="5120640" y="4960620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8" name="Freeform 337"/>
              <p:cNvSpPr/>
              <p:nvPr/>
            </p:nvSpPr>
            <p:spPr bwMode="auto">
              <a:xfrm>
                <a:off x="5120640" y="5006818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9" name="Freeform 338"/>
              <p:cNvSpPr/>
              <p:nvPr/>
            </p:nvSpPr>
            <p:spPr bwMode="auto">
              <a:xfrm>
                <a:off x="5120640" y="5053016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0" name="Freeform 339"/>
              <p:cNvSpPr/>
              <p:nvPr/>
            </p:nvSpPr>
            <p:spPr bwMode="auto">
              <a:xfrm>
                <a:off x="5120640" y="5099214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1" name="Freeform 340"/>
              <p:cNvSpPr/>
              <p:nvPr/>
            </p:nvSpPr>
            <p:spPr bwMode="auto">
              <a:xfrm>
                <a:off x="5120640" y="5145412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2" name="Freeform 341"/>
              <p:cNvSpPr/>
              <p:nvPr/>
            </p:nvSpPr>
            <p:spPr bwMode="auto">
              <a:xfrm>
                <a:off x="5120640" y="5191610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3" name="Freeform 342"/>
              <p:cNvSpPr/>
              <p:nvPr/>
            </p:nvSpPr>
            <p:spPr bwMode="auto">
              <a:xfrm>
                <a:off x="5120640" y="5237808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4" name="Freeform 343"/>
              <p:cNvSpPr/>
              <p:nvPr/>
            </p:nvSpPr>
            <p:spPr bwMode="auto">
              <a:xfrm>
                <a:off x="5120640" y="5284006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5" name="Freeform 344"/>
              <p:cNvSpPr/>
              <p:nvPr/>
            </p:nvSpPr>
            <p:spPr bwMode="auto">
              <a:xfrm>
                <a:off x="5120640" y="5330204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20000"/>
                    <a:lumOff val="8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323" name="Can 322"/>
            <p:cNvSpPr/>
            <p:nvPr/>
          </p:nvSpPr>
          <p:spPr bwMode="auto">
            <a:xfrm>
              <a:off x="5112489" y="4687317"/>
              <a:ext cx="2073024" cy="885612"/>
            </a:xfrm>
            <a:prstGeom prst="can">
              <a:avLst>
                <a:gd name="adj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5120640" y="4960620"/>
              <a:ext cx="2072640" cy="587454"/>
              <a:chOff x="5120640" y="4960620"/>
              <a:chExt cx="2072640" cy="587454"/>
            </a:xfrm>
          </p:grpSpPr>
          <p:sp>
            <p:nvSpPr>
              <p:cNvPr id="324" name="Freeform 323"/>
              <p:cNvSpPr/>
              <p:nvPr/>
            </p:nvSpPr>
            <p:spPr bwMode="auto">
              <a:xfrm>
                <a:off x="5120640" y="4960620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5" name="Freeform 324"/>
              <p:cNvSpPr/>
              <p:nvPr/>
            </p:nvSpPr>
            <p:spPr bwMode="auto">
              <a:xfrm>
                <a:off x="5120640" y="5006818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6" name="Freeform 325"/>
              <p:cNvSpPr/>
              <p:nvPr/>
            </p:nvSpPr>
            <p:spPr bwMode="auto">
              <a:xfrm>
                <a:off x="5120640" y="5053016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7" name="Freeform 326"/>
              <p:cNvSpPr/>
              <p:nvPr/>
            </p:nvSpPr>
            <p:spPr bwMode="auto">
              <a:xfrm>
                <a:off x="5120640" y="5099214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8" name="Freeform 327"/>
              <p:cNvSpPr/>
              <p:nvPr/>
            </p:nvSpPr>
            <p:spPr bwMode="auto">
              <a:xfrm>
                <a:off x="5120640" y="5145412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29" name="Freeform 328"/>
              <p:cNvSpPr/>
              <p:nvPr/>
            </p:nvSpPr>
            <p:spPr bwMode="auto">
              <a:xfrm>
                <a:off x="5120640" y="5191610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0" name="Freeform 329"/>
              <p:cNvSpPr/>
              <p:nvPr/>
            </p:nvSpPr>
            <p:spPr bwMode="auto">
              <a:xfrm>
                <a:off x="5120640" y="5237808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1" name="Freeform 330"/>
              <p:cNvSpPr/>
              <p:nvPr/>
            </p:nvSpPr>
            <p:spPr bwMode="auto">
              <a:xfrm>
                <a:off x="5120640" y="5284006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2" name="Freeform 331"/>
              <p:cNvSpPr/>
              <p:nvPr/>
            </p:nvSpPr>
            <p:spPr bwMode="auto">
              <a:xfrm>
                <a:off x="5120640" y="5330204"/>
                <a:ext cx="2072640" cy="217870"/>
              </a:xfrm>
              <a:custGeom>
                <a:avLst/>
                <a:gdLst>
                  <a:gd name="connsiteX0" fmla="*/ 0 w 2072640"/>
                  <a:gd name="connsiteY0" fmla="*/ 38100 h 38100"/>
                  <a:gd name="connsiteX1" fmla="*/ 2072640 w 2072640"/>
                  <a:gd name="connsiteY1" fmla="*/ 0 h 38100"/>
                  <a:gd name="connsiteX0" fmla="*/ 0 w 2072640"/>
                  <a:gd name="connsiteY0" fmla="*/ 38100 h 189117"/>
                  <a:gd name="connsiteX1" fmla="*/ 2072640 w 2072640"/>
                  <a:gd name="connsiteY1" fmla="*/ 0 h 189117"/>
                  <a:gd name="connsiteX0" fmla="*/ 0 w 2072640"/>
                  <a:gd name="connsiteY0" fmla="*/ 38100 h 230731"/>
                  <a:gd name="connsiteX1" fmla="*/ 2072640 w 2072640"/>
                  <a:gd name="connsiteY1" fmla="*/ 0 h 230731"/>
                  <a:gd name="connsiteX0" fmla="*/ 0 w 2072640"/>
                  <a:gd name="connsiteY0" fmla="*/ 38100 h 217870"/>
                  <a:gd name="connsiteX1" fmla="*/ 2072640 w 2072640"/>
                  <a:gd name="connsiteY1" fmla="*/ 0 h 217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72640" h="217870">
                    <a:moveTo>
                      <a:pt x="0" y="38100"/>
                    </a:moveTo>
                    <a:cubicBezTo>
                      <a:pt x="294640" y="177800"/>
                      <a:pt x="1480820" y="378460"/>
                      <a:pt x="2072640" y="0"/>
                    </a:cubicBezTo>
                  </a:path>
                </a:pathLst>
              </a:custGeom>
              <a:noFill/>
              <a:ln w="2857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335" name="Can 334"/>
            <p:cNvSpPr/>
            <p:nvPr/>
          </p:nvSpPr>
          <p:spPr bwMode="auto">
            <a:xfrm rot="10800000">
              <a:off x="5112490" y="4687317"/>
              <a:ext cx="2073024" cy="885612"/>
            </a:xfrm>
            <a:prstGeom prst="can">
              <a:avLst>
                <a:gd name="adj" fmla="val 5000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46" name="Freeform 345"/>
            <p:cNvSpPr/>
            <p:nvPr/>
          </p:nvSpPr>
          <p:spPr bwMode="auto">
            <a:xfrm>
              <a:off x="7163082" y="4063576"/>
              <a:ext cx="2133373" cy="994540"/>
            </a:xfrm>
            <a:custGeom>
              <a:avLst/>
              <a:gdLst>
                <a:gd name="connsiteX0" fmla="*/ 0 w 2119086"/>
                <a:gd name="connsiteY0" fmla="*/ 827314 h 827314"/>
                <a:gd name="connsiteX1" fmla="*/ 203200 w 2119086"/>
                <a:gd name="connsiteY1" fmla="*/ 0 h 827314"/>
                <a:gd name="connsiteX2" fmla="*/ 1567543 w 2119086"/>
                <a:gd name="connsiteY2" fmla="*/ 333828 h 827314"/>
                <a:gd name="connsiteX3" fmla="*/ 2119086 w 2119086"/>
                <a:gd name="connsiteY3" fmla="*/ 754743 h 827314"/>
                <a:gd name="connsiteX0" fmla="*/ 0 w 2119086"/>
                <a:gd name="connsiteY0" fmla="*/ 841758 h 841758"/>
                <a:gd name="connsiteX1" fmla="*/ 203200 w 2119086"/>
                <a:gd name="connsiteY1" fmla="*/ 14444 h 841758"/>
                <a:gd name="connsiteX2" fmla="*/ 1567543 w 2119086"/>
                <a:gd name="connsiteY2" fmla="*/ 348272 h 841758"/>
                <a:gd name="connsiteX3" fmla="*/ 2119086 w 2119086"/>
                <a:gd name="connsiteY3" fmla="*/ 769187 h 841758"/>
                <a:gd name="connsiteX0" fmla="*/ 0 w 2119086"/>
                <a:gd name="connsiteY0" fmla="*/ 818973 h 818973"/>
                <a:gd name="connsiteX1" fmla="*/ 346075 w 2119086"/>
                <a:gd name="connsiteY1" fmla="*/ 15472 h 818973"/>
                <a:gd name="connsiteX2" fmla="*/ 1567543 w 2119086"/>
                <a:gd name="connsiteY2" fmla="*/ 325487 h 818973"/>
                <a:gd name="connsiteX3" fmla="*/ 2119086 w 2119086"/>
                <a:gd name="connsiteY3" fmla="*/ 746402 h 818973"/>
                <a:gd name="connsiteX0" fmla="*/ 0 w 2119086"/>
                <a:gd name="connsiteY0" fmla="*/ 819635 h 819635"/>
                <a:gd name="connsiteX1" fmla="*/ 346075 w 2119086"/>
                <a:gd name="connsiteY1" fmla="*/ 16134 h 819635"/>
                <a:gd name="connsiteX2" fmla="*/ 1567543 w 2119086"/>
                <a:gd name="connsiteY2" fmla="*/ 326149 h 819635"/>
                <a:gd name="connsiteX3" fmla="*/ 2119086 w 2119086"/>
                <a:gd name="connsiteY3" fmla="*/ 747064 h 819635"/>
                <a:gd name="connsiteX0" fmla="*/ 0 w 2119086"/>
                <a:gd name="connsiteY0" fmla="*/ 805248 h 805248"/>
                <a:gd name="connsiteX1" fmla="*/ 346075 w 2119086"/>
                <a:gd name="connsiteY1" fmla="*/ 1747 h 805248"/>
                <a:gd name="connsiteX2" fmla="*/ 1500868 w 2119086"/>
                <a:gd name="connsiteY2" fmla="*/ 597512 h 805248"/>
                <a:gd name="connsiteX3" fmla="*/ 2119086 w 2119086"/>
                <a:gd name="connsiteY3" fmla="*/ 732677 h 805248"/>
                <a:gd name="connsiteX0" fmla="*/ 0 w 2119086"/>
                <a:gd name="connsiteY0" fmla="*/ 804978 h 804978"/>
                <a:gd name="connsiteX1" fmla="*/ 346075 w 2119086"/>
                <a:gd name="connsiteY1" fmla="*/ 1477 h 804978"/>
                <a:gd name="connsiteX2" fmla="*/ 1500868 w 2119086"/>
                <a:gd name="connsiteY2" fmla="*/ 597242 h 804978"/>
                <a:gd name="connsiteX3" fmla="*/ 2119086 w 2119086"/>
                <a:gd name="connsiteY3" fmla="*/ 732407 h 804978"/>
                <a:gd name="connsiteX0" fmla="*/ 0 w 2119086"/>
                <a:gd name="connsiteY0" fmla="*/ 804978 h 804978"/>
                <a:gd name="connsiteX1" fmla="*/ 346075 w 2119086"/>
                <a:gd name="connsiteY1" fmla="*/ 1477 h 804978"/>
                <a:gd name="connsiteX2" fmla="*/ 1500868 w 2119086"/>
                <a:gd name="connsiteY2" fmla="*/ 597242 h 804978"/>
                <a:gd name="connsiteX3" fmla="*/ 2119086 w 2119086"/>
                <a:gd name="connsiteY3" fmla="*/ 732407 h 804978"/>
                <a:gd name="connsiteX0" fmla="*/ 0 w 2119086"/>
                <a:gd name="connsiteY0" fmla="*/ 803685 h 803685"/>
                <a:gd name="connsiteX1" fmla="*/ 346075 w 2119086"/>
                <a:gd name="connsiteY1" fmla="*/ 184 h 803685"/>
                <a:gd name="connsiteX2" fmla="*/ 2119086 w 2119086"/>
                <a:gd name="connsiteY2" fmla="*/ 731114 h 803685"/>
                <a:gd name="connsiteX0" fmla="*/ 0 w 2119086"/>
                <a:gd name="connsiteY0" fmla="*/ 803651 h 803651"/>
                <a:gd name="connsiteX1" fmla="*/ 346075 w 2119086"/>
                <a:gd name="connsiteY1" fmla="*/ 150 h 803651"/>
                <a:gd name="connsiteX2" fmla="*/ 2119086 w 2119086"/>
                <a:gd name="connsiteY2" fmla="*/ 731080 h 803651"/>
                <a:gd name="connsiteX0" fmla="*/ 0 w 2133373"/>
                <a:gd name="connsiteY0" fmla="*/ 805106 h 1018285"/>
                <a:gd name="connsiteX1" fmla="*/ 346075 w 2133373"/>
                <a:gd name="connsiteY1" fmla="*/ 1605 h 1018285"/>
                <a:gd name="connsiteX2" fmla="*/ 2133373 w 2133373"/>
                <a:gd name="connsiteY2" fmla="*/ 1018285 h 1018285"/>
                <a:gd name="connsiteX0" fmla="*/ 0 w 2133373"/>
                <a:gd name="connsiteY0" fmla="*/ 781361 h 994540"/>
                <a:gd name="connsiteX1" fmla="*/ 398463 w 2133373"/>
                <a:gd name="connsiteY1" fmla="*/ 1673 h 994540"/>
                <a:gd name="connsiteX2" fmla="*/ 2133373 w 2133373"/>
                <a:gd name="connsiteY2" fmla="*/ 994540 h 99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3373" h="994540">
                  <a:moveTo>
                    <a:pt x="0" y="781361"/>
                  </a:moveTo>
                  <a:cubicBezTo>
                    <a:pt x="67733" y="505590"/>
                    <a:pt x="42901" y="-33857"/>
                    <a:pt x="398463" y="1673"/>
                  </a:cubicBezTo>
                  <a:cubicBezTo>
                    <a:pt x="754025" y="37203"/>
                    <a:pt x="1263933" y="975613"/>
                    <a:pt x="2133373" y="994540"/>
                  </a:cubicBezTo>
                </a:path>
              </a:pathLst>
            </a:custGeom>
            <a:noFill/>
            <a:ln w="28575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47" name="Freeform 346"/>
            <p:cNvSpPr/>
            <p:nvPr/>
          </p:nvSpPr>
          <p:spPr bwMode="auto">
            <a:xfrm>
              <a:off x="7201431" y="4224494"/>
              <a:ext cx="2133373" cy="994540"/>
            </a:xfrm>
            <a:custGeom>
              <a:avLst/>
              <a:gdLst>
                <a:gd name="connsiteX0" fmla="*/ 0 w 2119086"/>
                <a:gd name="connsiteY0" fmla="*/ 827314 h 827314"/>
                <a:gd name="connsiteX1" fmla="*/ 203200 w 2119086"/>
                <a:gd name="connsiteY1" fmla="*/ 0 h 827314"/>
                <a:gd name="connsiteX2" fmla="*/ 1567543 w 2119086"/>
                <a:gd name="connsiteY2" fmla="*/ 333828 h 827314"/>
                <a:gd name="connsiteX3" fmla="*/ 2119086 w 2119086"/>
                <a:gd name="connsiteY3" fmla="*/ 754743 h 827314"/>
                <a:gd name="connsiteX0" fmla="*/ 0 w 2119086"/>
                <a:gd name="connsiteY0" fmla="*/ 841758 h 841758"/>
                <a:gd name="connsiteX1" fmla="*/ 203200 w 2119086"/>
                <a:gd name="connsiteY1" fmla="*/ 14444 h 841758"/>
                <a:gd name="connsiteX2" fmla="*/ 1567543 w 2119086"/>
                <a:gd name="connsiteY2" fmla="*/ 348272 h 841758"/>
                <a:gd name="connsiteX3" fmla="*/ 2119086 w 2119086"/>
                <a:gd name="connsiteY3" fmla="*/ 769187 h 841758"/>
                <a:gd name="connsiteX0" fmla="*/ 0 w 2119086"/>
                <a:gd name="connsiteY0" fmla="*/ 818973 h 818973"/>
                <a:gd name="connsiteX1" fmla="*/ 346075 w 2119086"/>
                <a:gd name="connsiteY1" fmla="*/ 15472 h 818973"/>
                <a:gd name="connsiteX2" fmla="*/ 1567543 w 2119086"/>
                <a:gd name="connsiteY2" fmla="*/ 325487 h 818973"/>
                <a:gd name="connsiteX3" fmla="*/ 2119086 w 2119086"/>
                <a:gd name="connsiteY3" fmla="*/ 746402 h 818973"/>
                <a:gd name="connsiteX0" fmla="*/ 0 w 2119086"/>
                <a:gd name="connsiteY0" fmla="*/ 819635 h 819635"/>
                <a:gd name="connsiteX1" fmla="*/ 346075 w 2119086"/>
                <a:gd name="connsiteY1" fmla="*/ 16134 h 819635"/>
                <a:gd name="connsiteX2" fmla="*/ 1567543 w 2119086"/>
                <a:gd name="connsiteY2" fmla="*/ 326149 h 819635"/>
                <a:gd name="connsiteX3" fmla="*/ 2119086 w 2119086"/>
                <a:gd name="connsiteY3" fmla="*/ 747064 h 819635"/>
                <a:gd name="connsiteX0" fmla="*/ 0 w 2119086"/>
                <a:gd name="connsiteY0" fmla="*/ 805248 h 805248"/>
                <a:gd name="connsiteX1" fmla="*/ 346075 w 2119086"/>
                <a:gd name="connsiteY1" fmla="*/ 1747 h 805248"/>
                <a:gd name="connsiteX2" fmla="*/ 1500868 w 2119086"/>
                <a:gd name="connsiteY2" fmla="*/ 597512 h 805248"/>
                <a:gd name="connsiteX3" fmla="*/ 2119086 w 2119086"/>
                <a:gd name="connsiteY3" fmla="*/ 732677 h 805248"/>
                <a:gd name="connsiteX0" fmla="*/ 0 w 2119086"/>
                <a:gd name="connsiteY0" fmla="*/ 804978 h 804978"/>
                <a:gd name="connsiteX1" fmla="*/ 346075 w 2119086"/>
                <a:gd name="connsiteY1" fmla="*/ 1477 h 804978"/>
                <a:gd name="connsiteX2" fmla="*/ 1500868 w 2119086"/>
                <a:gd name="connsiteY2" fmla="*/ 597242 h 804978"/>
                <a:gd name="connsiteX3" fmla="*/ 2119086 w 2119086"/>
                <a:gd name="connsiteY3" fmla="*/ 732407 h 804978"/>
                <a:gd name="connsiteX0" fmla="*/ 0 w 2119086"/>
                <a:gd name="connsiteY0" fmla="*/ 804978 h 804978"/>
                <a:gd name="connsiteX1" fmla="*/ 346075 w 2119086"/>
                <a:gd name="connsiteY1" fmla="*/ 1477 h 804978"/>
                <a:gd name="connsiteX2" fmla="*/ 1500868 w 2119086"/>
                <a:gd name="connsiteY2" fmla="*/ 597242 h 804978"/>
                <a:gd name="connsiteX3" fmla="*/ 2119086 w 2119086"/>
                <a:gd name="connsiteY3" fmla="*/ 732407 h 804978"/>
                <a:gd name="connsiteX0" fmla="*/ 0 w 2119086"/>
                <a:gd name="connsiteY0" fmla="*/ 803685 h 803685"/>
                <a:gd name="connsiteX1" fmla="*/ 346075 w 2119086"/>
                <a:gd name="connsiteY1" fmla="*/ 184 h 803685"/>
                <a:gd name="connsiteX2" fmla="*/ 2119086 w 2119086"/>
                <a:gd name="connsiteY2" fmla="*/ 731114 h 803685"/>
                <a:gd name="connsiteX0" fmla="*/ 0 w 2119086"/>
                <a:gd name="connsiteY0" fmla="*/ 803651 h 803651"/>
                <a:gd name="connsiteX1" fmla="*/ 346075 w 2119086"/>
                <a:gd name="connsiteY1" fmla="*/ 150 h 803651"/>
                <a:gd name="connsiteX2" fmla="*/ 2119086 w 2119086"/>
                <a:gd name="connsiteY2" fmla="*/ 731080 h 803651"/>
                <a:gd name="connsiteX0" fmla="*/ 0 w 2133373"/>
                <a:gd name="connsiteY0" fmla="*/ 805106 h 1018285"/>
                <a:gd name="connsiteX1" fmla="*/ 346075 w 2133373"/>
                <a:gd name="connsiteY1" fmla="*/ 1605 h 1018285"/>
                <a:gd name="connsiteX2" fmla="*/ 2133373 w 2133373"/>
                <a:gd name="connsiteY2" fmla="*/ 1018285 h 1018285"/>
                <a:gd name="connsiteX0" fmla="*/ 0 w 2133373"/>
                <a:gd name="connsiteY0" fmla="*/ 781361 h 994540"/>
                <a:gd name="connsiteX1" fmla="*/ 398463 w 2133373"/>
                <a:gd name="connsiteY1" fmla="*/ 1673 h 994540"/>
                <a:gd name="connsiteX2" fmla="*/ 2133373 w 2133373"/>
                <a:gd name="connsiteY2" fmla="*/ 994540 h 99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33373" h="994540">
                  <a:moveTo>
                    <a:pt x="0" y="781361"/>
                  </a:moveTo>
                  <a:cubicBezTo>
                    <a:pt x="67733" y="505590"/>
                    <a:pt x="42901" y="-33857"/>
                    <a:pt x="398463" y="1673"/>
                  </a:cubicBezTo>
                  <a:cubicBezTo>
                    <a:pt x="754025" y="37203"/>
                    <a:pt x="1263933" y="975613"/>
                    <a:pt x="2133373" y="994540"/>
                  </a:cubicBezTo>
                </a:path>
              </a:pathLst>
            </a:custGeom>
            <a:noFill/>
            <a:ln w="28575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348" name="TextBox 347"/>
          <p:cNvSpPr txBox="1"/>
          <p:nvPr/>
        </p:nvSpPr>
        <p:spPr>
          <a:xfrm>
            <a:off x="5010781" y="4475221"/>
            <a:ext cx="7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Coil</a:t>
            </a:r>
            <a:endParaRPr lang="en-GB" dirty="0"/>
          </a:p>
        </p:txBody>
      </p:sp>
      <p:sp>
        <p:nvSpPr>
          <p:cNvPr id="350" name="Oval 349"/>
          <p:cNvSpPr/>
          <p:nvPr/>
        </p:nvSpPr>
        <p:spPr bwMode="auto">
          <a:xfrm>
            <a:off x="5774801" y="3725680"/>
            <a:ext cx="1623591" cy="57246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53" name="Down Arrow 352"/>
          <p:cNvSpPr/>
          <p:nvPr/>
        </p:nvSpPr>
        <p:spPr bwMode="auto">
          <a:xfrm rot="10800000">
            <a:off x="6931808" y="2636912"/>
            <a:ext cx="253339" cy="511458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54" name="Down Arrow 353"/>
          <p:cNvSpPr/>
          <p:nvPr/>
        </p:nvSpPr>
        <p:spPr bwMode="auto">
          <a:xfrm rot="10800000">
            <a:off x="5944884" y="2636912"/>
            <a:ext cx="253339" cy="511458"/>
          </a:xfrm>
          <a:prstGeom prst="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66" name="TextBox 465"/>
          <p:cNvSpPr txBox="1"/>
          <p:nvPr/>
        </p:nvSpPr>
        <p:spPr>
          <a:xfrm>
            <a:off x="6948092" y="5468435"/>
            <a:ext cx="211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Interferometer</a:t>
            </a:r>
            <a:endParaRPr lang="en-GB" dirty="0"/>
          </a:p>
        </p:txBody>
      </p:sp>
      <p:grpSp>
        <p:nvGrpSpPr>
          <p:cNvPr id="474" name="Group 473"/>
          <p:cNvGrpSpPr/>
          <p:nvPr/>
        </p:nvGrpSpPr>
        <p:grpSpPr>
          <a:xfrm>
            <a:off x="116841" y="5582284"/>
            <a:ext cx="3882680" cy="1182538"/>
            <a:chOff x="116841" y="5582284"/>
            <a:chExt cx="3882680" cy="1182538"/>
          </a:xfrm>
        </p:grpSpPr>
        <p:sp>
          <p:nvSpPr>
            <p:cNvPr id="472" name="Rounded Rectangle 471"/>
            <p:cNvSpPr/>
            <p:nvPr/>
          </p:nvSpPr>
          <p:spPr bwMode="auto">
            <a:xfrm>
              <a:off x="116841" y="5703502"/>
              <a:ext cx="3882680" cy="10613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6" name="TextBox 315"/>
                <p:cNvSpPr txBox="1"/>
                <p:nvPr/>
              </p:nvSpPr>
              <p:spPr>
                <a:xfrm>
                  <a:off x="857493" y="5893596"/>
                  <a:ext cx="2459391" cy="8485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𝑠𝑝𝑒𝑒𝑑</m:t>
                            </m:r>
                          </m:den>
                        </m:f>
                      </m:oMath>
                    </m:oMathPara>
                  </a14:m>
                  <a:endPara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6" name="TextBox 3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493" y="5893596"/>
                  <a:ext cx="2459391" cy="84856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3" name="Rounded Rectangle 472"/>
            <p:cNvSpPr/>
            <p:nvPr/>
          </p:nvSpPr>
          <p:spPr bwMode="auto">
            <a:xfrm>
              <a:off x="289575" y="5582284"/>
              <a:ext cx="3371091" cy="321938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ts val="0"/>
                </a:spcBef>
                <a:tabLst>
                  <a:tab pos="0" algn="l"/>
                </a:tabLst>
              </a:pPr>
              <a:r>
                <a:rPr lang="en-GB" sz="2200" dirty="0" smtClean="0"/>
                <a:t>Combining…</a:t>
              </a:r>
              <a:endParaRPr lang="en-GB" sz="2200" dirty="0"/>
            </a:p>
          </p:txBody>
        </p:sp>
      </p:grpSp>
      <p:sp>
        <p:nvSpPr>
          <p:cNvPr id="475" name="Oval 474"/>
          <p:cNvSpPr/>
          <p:nvPr/>
        </p:nvSpPr>
        <p:spPr bwMode="auto">
          <a:xfrm>
            <a:off x="1820467" y="4236860"/>
            <a:ext cx="1129296" cy="113959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77" name="Freeform 476"/>
          <p:cNvSpPr/>
          <p:nvPr/>
        </p:nvSpPr>
        <p:spPr bwMode="auto">
          <a:xfrm>
            <a:off x="2485293" y="2024385"/>
            <a:ext cx="1997652" cy="2805522"/>
          </a:xfrm>
          <a:custGeom>
            <a:avLst/>
            <a:gdLst>
              <a:gd name="connsiteX0" fmla="*/ 468923 w 1992923"/>
              <a:gd name="connsiteY0" fmla="*/ 2567354 h 2567354"/>
              <a:gd name="connsiteX1" fmla="*/ 1992923 w 1992923"/>
              <a:gd name="connsiteY1" fmla="*/ 0 h 2567354"/>
              <a:gd name="connsiteX2" fmla="*/ 0 w 1992923"/>
              <a:gd name="connsiteY2" fmla="*/ 105508 h 2567354"/>
              <a:gd name="connsiteX0" fmla="*/ 468923 w 1996898"/>
              <a:gd name="connsiteY0" fmla="*/ 2732181 h 2732181"/>
              <a:gd name="connsiteX1" fmla="*/ 1992923 w 1996898"/>
              <a:gd name="connsiteY1" fmla="*/ 164827 h 2732181"/>
              <a:gd name="connsiteX2" fmla="*/ 0 w 1996898"/>
              <a:gd name="connsiteY2" fmla="*/ 270335 h 2732181"/>
              <a:gd name="connsiteX0" fmla="*/ 468923 w 1996898"/>
              <a:gd name="connsiteY0" fmla="*/ 2805522 h 2805522"/>
              <a:gd name="connsiteX1" fmla="*/ 1992923 w 1996898"/>
              <a:gd name="connsiteY1" fmla="*/ 238168 h 2805522"/>
              <a:gd name="connsiteX2" fmla="*/ 0 w 1996898"/>
              <a:gd name="connsiteY2" fmla="*/ 343676 h 2805522"/>
              <a:gd name="connsiteX0" fmla="*/ 468923 w 1997652"/>
              <a:gd name="connsiteY0" fmla="*/ 2805522 h 2805522"/>
              <a:gd name="connsiteX1" fmla="*/ 1992923 w 1997652"/>
              <a:gd name="connsiteY1" fmla="*/ 238168 h 2805522"/>
              <a:gd name="connsiteX2" fmla="*/ 0 w 1997652"/>
              <a:gd name="connsiteY2" fmla="*/ 343676 h 280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7652" h="2805522">
                <a:moveTo>
                  <a:pt x="468923" y="2805522"/>
                </a:moveTo>
                <a:cubicBezTo>
                  <a:pt x="1164492" y="2184199"/>
                  <a:pt x="2071077" y="648476"/>
                  <a:pt x="1992923" y="238168"/>
                </a:cubicBezTo>
                <a:cubicBezTo>
                  <a:pt x="1914769" y="-172140"/>
                  <a:pt x="664308" y="3707"/>
                  <a:pt x="0" y="343676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79" name="Rectangle 478"/>
          <p:cNvSpPr/>
          <p:nvPr/>
        </p:nvSpPr>
        <p:spPr bwMode="auto">
          <a:xfrm>
            <a:off x="12360696" y="1324435"/>
            <a:ext cx="71536" cy="31397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80" name="TextBox 479"/>
          <p:cNvSpPr txBox="1"/>
          <p:nvPr/>
        </p:nvSpPr>
        <p:spPr>
          <a:xfrm>
            <a:off x="4588544" y="2807139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Magnet</a:t>
            </a:r>
            <a:endParaRPr lang="en-GB" dirty="0"/>
          </a:p>
        </p:txBody>
      </p:sp>
      <p:sp>
        <p:nvSpPr>
          <p:cNvPr id="227" name="TextBox 226"/>
          <p:cNvSpPr txBox="1"/>
          <p:nvPr/>
        </p:nvSpPr>
        <p:spPr>
          <a:xfrm>
            <a:off x="4909967" y="1738550"/>
            <a:ext cx="10743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Rigid</a:t>
            </a:r>
            <a:br>
              <a:rPr lang="en-GB" dirty="0" smtClean="0"/>
            </a:br>
            <a:r>
              <a:rPr lang="en-GB" dirty="0" smtClean="0"/>
              <a:t>Frame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5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2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2000"/>
                                            <p:tgtEl>
                                              <p:spTgt spid="3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3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00"/>
                                            <p:tgtEl>
                                              <p:spTgt spid="3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1000"/>
                                            <p:tgtEl>
                                              <p:spTgt spid="3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4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8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2.59259E-6 L 0.00026 -0.04768 " pathEditMode="relative" rAng="0" ptsTypes="AA" p14:bounceEnd="50000">
                                          <p:cBhvr>
                                            <p:cTn id="78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3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 p14:bounceEnd="50000">
                                          <p:cBhvr>
                                            <p:cTn id="8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0.00065 0.0463 " pathEditMode="relative" rAng="0" ptsTypes="AA" p14:bounceEnd="50000">
                                          <p:cBhvr>
                                            <p:cTn id="82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7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8" presetClass="emph" presetSubtype="0" fill="hold" nodeType="click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p14:bounceEnd="33333">
                                          <p:cBhvr>
                                            <p:cTn id="121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26 -0.04768 L -1.04167E-6 1.85185E-6 " pathEditMode="relative" rAng="0" ptsTypes="AA" p14:bounceEnd="50000">
                                          <p:cBhvr>
                                            <p:cTn id="123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64" presetClass="path" presetSubtype="0" fill="hold" nodeType="with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0463 L 1.875E-6 -4.44444E-6 " pathEditMode="relative" rAng="0" ptsTypes="AA" p14:bounceEnd="33333">
                                          <p:cBhvr>
                                            <p:cTn id="125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9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5" dur="2000"/>
                                            <p:tgtEl>
                                              <p:spTgt spid="4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9" dur="500"/>
                                            <p:tgtEl>
                                              <p:spTgt spid="4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0" fill="hold">
                          <p:stCondLst>
                            <p:cond delay="indefinite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0" grpId="0" animBg="1"/>
          <p:bldP spid="311" grpId="0" animBg="1"/>
          <p:bldP spid="312" grpId="0" animBg="1"/>
          <p:bldP spid="313" grpId="0" animBg="1"/>
          <p:bldP spid="313" grpId="1" animBg="1"/>
          <p:bldP spid="314" grpId="0" animBg="1"/>
          <p:bldP spid="314" grpId="1" animBg="1"/>
          <p:bldP spid="321" grpId="0" animBg="1"/>
          <p:bldP spid="348" grpId="0"/>
          <p:bldP spid="348" grpId="1"/>
          <p:bldP spid="350" grpId="0" animBg="1"/>
          <p:bldP spid="350" grpId="1" animBg="1"/>
          <p:bldP spid="353" grpId="0" animBg="1"/>
          <p:bldP spid="353" grpId="1" animBg="1"/>
          <p:bldP spid="354" grpId="0" animBg="1"/>
          <p:bldP spid="354" grpId="1" animBg="1"/>
          <p:bldP spid="466" grpId="0"/>
          <p:bldP spid="475" grpId="0" animBg="1"/>
          <p:bldP spid="477" grpId="0" animBg="1"/>
          <p:bldP spid="480" grpId="0"/>
          <p:bldP spid="2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2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4" dur="2000"/>
                                            <p:tgtEl>
                                              <p:spTgt spid="3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3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00"/>
                                            <p:tgtEl>
                                              <p:spTgt spid="34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1000"/>
                                            <p:tgtEl>
                                              <p:spTgt spid="3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4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2" presetClass="entr" presetSubtype="2" repeatCount="5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2" presetClass="entr" presetSubtype="8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8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4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42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-2.59259E-6 L 0.00026 -0.04768 " pathEditMode="relative" rAng="0" ptsTypes="AA">
                                          <p:cBhvr>
                                            <p:cTn id="78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238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8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1.48148E-6 L 0.00065 0.0463 " pathEditMode="relative" rAng="0" ptsTypes="AA">
                                          <p:cBhvr>
                                            <p:cTn id="82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" y="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3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3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2" fill="hold">
                          <p:stCondLst>
                            <p:cond delay="indefinite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4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4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7" dur="500"/>
                                            <p:tgtEl>
                                              <p:spTgt spid="3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21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26 -0.04768 L -1.04167E-6 1.85185E-6 " pathEditMode="relative" rAng="0" ptsTypes="AA">
                                          <p:cBhvr>
                                            <p:cTn id="123" dur="3000" fill="hold"/>
                                            <p:tgtEl>
                                              <p:spTgt spid="47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65 0.0463 L 1.875E-6 -4.44444E-6 " pathEditMode="relative" rAng="0" ptsTypes="AA">
                                          <p:cBhvr>
                                            <p:cTn id="125" dur="3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29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1" fill="hold">
                          <p:stCondLst>
                            <p:cond delay="indefinite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21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35" dur="2000"/>
                                            <p:tgtEl>
                                              <p:spTgt spid="4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9" dur="500"/>
                                            <p:tgtEl>
                                              <p:spTgt spid="4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0" fill="hold">
                          <p:stCondLst>
                            <p:cond delay="indefinite"/>
                          </p:stCondLst>
                          <p:childTnLst>
                            <p:par>
                              <p:cTn id="1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4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5" dur="500" fill="hold"/>
                                            <p:tgtEl>
                                              <p:spTgt spid="4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0" grpId="0" animBg="1"/>
          <p:bldP spid="311" grpId="0" animBg="1"/>
          <p:bldP spid="312" grpId="0" animBg="1"/>
          <p:bldP spid="313" grpId="0" animBg="1"/>
          <p:bldP spid="313" grpId="1" animBg="1"/>
          <p:bldP spid="314" grpId="0" animBg="1"/>
          <p:bldP spid="314" grpId="1" animBg="1"/>
          <p:bldP spid="321" grpId="0" animBg="1"/>
          <p:bldP spid="348" grpId="0"/>
          <p:bldP spid="348" grpId="1"/>
          <p:bldP spid="350" grpId="0" animBg="1"/>
          <p:bldP spid="350" grpId="1" animBg="1"/>
          <p:bldP spid="353" grpId="0" animBg="1"/>
          <p:bldP spid="353" grpId="1" animBg="1"/>
          <p:bldP spid="354" grpId="0" animBg="1"/>
          <p:bldP spid="354" grpId="1" animBg="1"/>
          <p:bldP spid="466" grpId="0"/>
          <p:bldP spid="475" grpId="0" animBg="1"/>
          <p:bldP spid="477" grpId="0" animBg="1"/>
          <p:bldP spid="480" grpId="0"/>
          <p:bldP spid="227" grpId="0"/>
        </p:bldLst>
      </p:timing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16363" y="2990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>
                <a:solidFill>
                  <a:srgbClr val="F62A08"/>
                </a:solidFill>
                <a:ea typeface="Arial Unicode MS" panose="020B0604020202020204" pitchFamily="34" charset="-128"/>
              </a:rPr>
              <a:t>The </a:t>
            </a:r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Kibble Equation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05992" y="3214134"/>
                <a:ext cx="4745402" cy="160473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sz="4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GB" sz="4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𝑠𝑝𝑒𝑒𝑑</m:t>
                          </m:r>
                        </m:den>
                      </m:f>
                    </m:oMath>
                  </m:oMathPara>
                </a14:m>
                <a:endParaRPr lang="en-GB" sz="4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92" y="3214134"/>
                <a:ext cx="4745402" cy="160473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 bwMode="auto">
          <a:xfrm>
            <a:off x="2766232" y="3085316"/>
            <a:ext cx="888684" cy="8967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038685" y="3085316"/>
            <a:ext cx="888684" cy="8967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2163959" y="4127915"/>
            <a:ext cx="888684" cy="8967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3162276" y="4060853"/>
            <a:ext cx="2333218" cy="8967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4174" y="752750"/>
                <a:ext cx="2540311" cy="116294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Josephson Effect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74" y="752750"/>
                <a:ext cx="2540311" cy="1162947"/>
              </a:xfrm>
              <a:prstGeom prst="rect">
                <a:avLst/>
              </a:prstGeom>
              <a:blipFill rotWithShape="0">
                <a:blip r:embed="rId4"/>
                <a:stretch>
                  <a:fillRect l="-2844" t="-2030" r="-237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04828" y="752750"/>
                <a:ext cx="1656223" cy="118500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Ohms Law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828" y="752750"/>
                <a:ext cx="1656223" cy="1185004"/>
              </a:xfrm>
              <a:prstGeom prst="rect">
                <a:avLst/>
              </a:prstGeom>
              <a:blipFill rotWithShape="0">
                <a:blip r:embed="rId5"/>
                <a:stretch>
                  <a:fillRect l="-3971" t="-1990" r="-3971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37398" y="149219"/>
                <a:ext cx="2965199" cy="118500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Josephson Effect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398" y="149219"/>
                <a:ext cx="2965199" cy="1185004"/>
              </a:xfrm>
              <a:prstGeom prst="rect">
                <a:avLst/>
              </a:prstGeom>
              <a:blipFill rotWithShape="0">
                <a:blip r:embed="rId6"/>
                <a:stretch>
                  <a:fillRect t="-199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29956" y="1393806"/>
                <a:ext cx="2972641" cy="116294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Quantum Hall Effect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956" y="1393806"/>
                <a:ext cx="2972641" cy="1162947"/>
              </a:xfrm>
              <a:prstGeom prst="rect">
                <a:avLst/>
              </a:prstGeom>
              <a:blipFill rotWithShape="0">
                <a:blip r:embed="rId7"/>
                <a:stretch>
                  <a:fillRect l="-1417" t="-2041" r="-1417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28303" y="2569756"/>
                <a:ext cx="6004721" cy="206229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4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p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  <m:r>
                            <a:rPr lang="en-GB" sz="4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GB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GB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  <m:r>
                            <a:rPr lang="en-GB" sz="4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GB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4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4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sz="4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num>
                        <m:den>
                          <m:r>
                            <a:rPr lang="en-GB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m:rPr>
                              <m:sty m:val="p"/>
                            </m:rPr>
                            <a:rPr lang="en-GB" sz="4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GB" sz="4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303" y="2569756"/>
                <a:ext cx="6004721" cy="206229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31545" y="5439828"/>
                <a:ext cx="1729063" cy="83099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Gravimeter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45" y="5439828"/>
                <a:ext cx="1729063" cy="830997"/>
              </a:xfrm>
              <a:prstGeom prst="rect">
                <a:avLst/>
              </a:prstGeom>
              <a:blipFill rotWithShape="0">
                <a:blip r:embed="rId9"/>
                <a:stretch>
                  <a:fillRect l="-3806" t="-2797" r="-3114" b="-4196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126483" y="5439828"/>
                <a:ext cx="2117887" cy="83099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Interferometer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483" y="5439828"/>
                <a:ext cx="2117887" cy="830997"/>
              </a:xfrm>
              <a:prstGeom prst="rect">
                <a:avLst/>
              </a:prstGeom>
              <a:blipFill rotWithShape="0">
                <a:blip r:embed="rId10"/>
                <a:stretch>
                  <a:fillRect l="-3399" t="-2797" r="-3116" b="-7692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921091" y="5060457"/>
                <a:ext cx="4072856" cy="14950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GB"/>
                </a:def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48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480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sz="480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80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sty m:val="p"/>
                            </m:rPr>
                            <a:rPr lang="en-GB" sz="480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4800"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p>
                            <m:sSupPr>
                              <m:ctrlPr>
                                <a:rPr lang="en-GB" sz="4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80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4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091" y="5060457"/>
                <a:ext cx="4072856" cy="149508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>
            <a:endCxn id="2" idx="2"/>
          </p:cNvCxnSpPr>
          <p:nvPr/>
        </p:nvCxnSpPr>
        <p:spPr bwMode="auto">
          <a:xfrm flipH="1" flipV="1">
            <a:off x="1444330" y="1915697"/>
            <a:ext cx="1334031" cy="15545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35" idx="0"/>
            <a:endCxn id="12" idx="2"/>
          </p:cNvCxnSpPr>
          <p:nvPr/>
        </p:nvCxnSpPr>
        <p:spPr bwMode="auto">
          <a:xfrm flipH="1" flipV="1">
            <a:off x="4032940" y="1937754"/>
            <a:ext cx="450087" cy="114756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13" idx="1"/>
            <a:endCxn id="12" idx="3"/>
          </p:cNvCxnSpPr>
          <p:nvPr/>
        </p:nvCxnSpPr>
        <p:spPr bwMode="auto">
          <a:xfrm flipH="1">
            <a:off x="4861051" y="741721"/>
            <a:ext cx="1676347" cy="6035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14" idx="1"/>
            <a:endCxn id="12" idx="3"/>
          </p:cNvCxnSpPr>
          <p:nvPr/>
        </p:nvCxnSpPr>
        <p:spPr bwMode="auto">
          <a:xfrm flipH="1" flipV="1">
            <a:off x="4861051" y="1345252"/>
            <a:ext cx="1668905" cy="6300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6" idx="0"/>
            <a:endCxn id="36" idx="4"/>
          </p:cNvCxnSpPr>
          <p:nvPr/>
        </p:nvCxnSpPr>
        <p:spPr bwMode="auto">
          <a:xfrm flipV="1">
            <a:off x="1496077" y="5024705"/>
            <a:ext cx="1112224" cy="41512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stCxn id="17" idx="0"/>
            <a:endCxn id="37" idx="4"/>
          </p:cNvCxnSpPr>
          <p:nvPr/>
        </p:nvCxnSpPr>
        <p:spPr bwMode="auto">
          <a:xfrm flipV="1">
            <a:off x="4185427" y="4957643"/>
            <a:ext cx="143458" cy="48218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1338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2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-16363" y="2990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>
                <a:solidFill>
                  <a:srgbClr val="F62A08"/>
                </a:solidFill>
                <a:ea typeface="Arial Unicode MS" panose="020B0604020202020204" pitchFamily="34" charset="-128"/>
              </a:rPr>
              <a:t>The </a:t>
            </a:r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Kibble Equation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05992" y="3214134"/>
                <a:ext cx="4745402" cy="1604735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4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sz="4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</m:t>
                      </m:r>
                      <m:r>
                        <a:rPr lang="en-GB" sz="4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𝑠𝑝𝑒𝑒𝑑</m:t>
                          </m:r>
                        </m:den>
                      </m:f>
                    </m:oMath>
                  </m:oMathPara>
                </a14:m>
                <a:endParaRPr lang="en-GB" sz="4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92" y="3214134"/>
                <a:ext cx="4745402" cy="160473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Oval 33"/>
          <p:cNvSpPr/>
          <p:nvPr/>
        </p:nvSpPr>
        <p:spPr bwMode="auto">
          <a:xfrm>
            <a:off x="2766232" y="3085316"/>
            <a:ext cx="888684" cy="8967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4038685" y="3085316"/>
            <a:ext cx="888684" cy="8967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2163959" y="4127915"/>
            <a:ext cx="888684" cy="8967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3162276" y="4060853"/>
            <a:ext cx="2333218" cy="8967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74174" y="752750"/>
                <a:ext cx="2540311" cy="116294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Josephson Effect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174" y="752750"/>
                <a:ext cx="2540311" cy="1162947"/>
              </a:xfrm>
              <a:prstGeom prst="rect">
                <a:avLst/>
              </a:prstGeom>
              <a:blipFill rotWithShape="0">
                <a:blip r:embed="rId4"/>
                <a:stretch>
                  <a:fillRect l="-2844" t="-2030" r="-237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04828" y="752750"/>
                <a:ext cx="1656223" cy="118500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Ohms Law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828" y="752750"/>
                <a:ext cx="1656223" cy="1185004"/>
              </a:xfrm>
              <a:prstGeom prst="rect">
                <a:avLst/>
              </a:prstGeom>
              <a:blipFill rotWithShape="0">
                <a:blip r:embed="rId5"/>
                <a:stretch>
                  <a:fillRect l="-3971" t="-1990" r="-3971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537398" y="149219"/>
                <a:ext cx="2965199" cy="118500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Josephson Effect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398" y="149219"/>
                <a:ext cx="2965199" cy="1185004"/>
              </a:xfrm>
              <a:prstGeom prst="rect">
                <a:avLst/>
              </a:prstGeom>
              <a:blipFill rotWithShape="0">
                <a:blip r:embed="rId6"/>
                <a:stretch>
                  <a:fillRect t="-1990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529956" y="1393806"/>
                <a:ext cx="2972641" cy="116294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Quantum Hall Effect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956" y="1393806"/>
                <a:ext cx="2972641" cy="1162947"/>
              </a:xfrm>
              <a:prstGeom prst="rect">
                <a:avLst/>
              </a:prstGeom>
              <a:blipFill rotWithShape="0">
                <a:blip r:embed="rId7"/>
                <a:stretch>
                  <a:fillRect l="-1417" t="-2041" r="-1417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28303" y="2569756"/>
                <a:ext cx="6004721" cy="2062296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 sz="48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p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  <m:r>
                            <a:rPr lang="en-GB" sz="4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GB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r>
                                <a:rPr lang="en-GB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den>
                          </m:f>
                          <m:r>
                            <a:rPr lang="en-GB" sz="4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f>
                            <m:fPr>
                              <m:ctrlPr>
                                <a:rPr lang="en-GB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4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4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GB" sz="4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num>
                        <m:den>
                          <m:r>
                            <a:rPr lang="en-GB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m:rPr>
                              <m:sty m:val="p"/>
                            </m:rPr>
                            <a:rPr lang="en-GB" sz="4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GB" sz="4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4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GB" sz="4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8303" y="2569756"/>
                <a:ext cx="6004721" cy="2062296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31545" y="5439828"/>
                <a:ext cx="1729063" cy="83099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Gravimeter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45" y="5439828"/>
                <a:ext cx="1729063" cy="830997"/>
              </a:xfrm>
              <a:prstGeom prst="rect">
                <a:avLst/>
              </a:prstGeom>
              <a:blipFill rotWithShape="0">
                <a:blip r:embed="rId9"/>
                <a:stretch>
                  <a:fillRect l="-3806" t="-2797" r="-3114" b="-4196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126483" y="5439828"/>
                <a:ext cx="2117887" cy="83099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Interferometer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𝑠𝑝𝑒𝑒𝑑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483" y="5439828"/>
                <a:ext cx="2117887" cy="830997"/>
              </a:xfrm>
              <a:prstGeom prst="rect">
                <a:avLst/>
              </a:prstGeom>
              <a:blipFill rotWithShape="0">
                <a:blip r:embed="rId10"/>
                <a:stretch>
                  <a:fillRect l="-3399" t="-2797" r="-3116" b="-7692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921091" y="5060457"/>
                <a:ext cx="4072856" cy="149508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GB"/>
                </a:def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480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sz="480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GB" sz="480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80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m:rPr>
                              <m:sty m:val="p"/>
                            </m:rPr>
                            <a:rPr lang="en-GB" sz="480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GB" sz="4800">
                              <a:latin typeface="Cambria Math" panose="02040503050406030204" pitchFamily="18" charset="0"/>
                            </a:rPr>
                            <m:t>𝜈</m:t>
                          </m:r>
                        </m:num>
                        <m:den>
                          <m:sSup>
                            <m:sSupPr>
                              <m:ctrlPr>
                                <a:rPr lang="en-GB" sz="4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480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48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1091" y="5060457"/>
                <a:ext cx="4072856" cy="149508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>
            <a:endCxn id="2" idx="2"/>
          </p:cNvCxnSpPr>
          <p:nvPr/>
        </p:nvCxnSpPr>
        <p:spPr bwMode="auto">
          <a:xfrm flipH="1" flipV="1">
            <a:off x="1444330" y="1915697"/>
            <a:ext cx="1334031" cy="15545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35" idx="0"/>
            <a:endCxn id="12" idx="2"/>
          </p:cNvCxnSpPr>
          <p:nvPr/>
        </p:nvCxnSpPr>
        <p:spPr bwMode="auto">
          <a:xfrm flipH="1" flipV="1">
            <a:off x="4032940" y="1937754"/>
            <a:ext cx="450087" cy="114756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>
            <a:stCxn id="13" idx="1"/>
            <a:endCxn id="12" idx="3"/>
          </p:cNvCxnSpPr>
          <p:nvPr/>
        </p:nvCxnSpPr>
        <p:spPr bwMode="auto">
          <a:xfrm flipH="1">
            <a:off x="4861051" y="741721"/>
            <a:ext cx="1676347" cy="6035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>
            <a:stCxn id="14" idx="1"/>
            <a:endCxn id="12" idx="3"/>
          </p:cNvCxnSpPr>
          <p:nvPr/>
        </p:nvCxnSpPr>
        <p:spPr bwMode="auto">
          <a:xfrm flipH="1" flipV="1">
            <a:off x="4861051" y="1345252"/>
            <a:ext cx="1668905" cy="63002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>
            <a:stCxn id="16" idx="0"/>
            <a:endCxn id="36" idx="4"/>
          </p:cNvCxnSpPr>
          <p:nvPr/>
        </p:nvCxnSpPr>
        <p:spPr bwMode="auto">
          <a:xfrm flipV="1">
            <a:off x="1496077" y="5024705"/>
            <a:ext cx="1112224" cy="41512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>
            <a:stCxn id="17" idx="0"/>
            <a:endCxn id="37" idx="4"/>
          </p:cNvCxnSpPr>
          <p:nvPr/>
        </p:nvCxnSpPr>
        <p:spPr bwMode="auto">
          <a:xfrm flipV="1">
            <a:off x="4185427" y="4957643"/>
            <a:ext cx="143458" cy="48218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2" name="Group 21"/>
          <p:cNvGrpSpPr/>
          <p:nvPr/>
        </p:nvGrpSpPr>
        <p:grpSpPr>
          <a:xfrm>
            <a:off x="116841" y="5703502"/>
            <a:ext cx="3882680" cy="1061320"/>
            <a:chOff x="116841" y="5703502"/>
            <a:chExt cx="3882680" cy="1061320"/>
          </a:xfrm>
        </p:grpSpPr>
        <p:sp>
          <p:nvSpPr>
            <p:cNvPr id="24" name="Rounded Rectangle 23"/>
            <p:cNvSpPr/>
            <p:nvPr/>
          </p:nvSpPr>
          <p:spPr bwMode="auto">
            <a:xfrm>
              <a:off x="116841" y="5703502"/>
              <a:ext cx="3882680" cy="10613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857493" y="5893596"/>
                  <a:ext cx="2459391" cy="8485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𝑠𝑝𝑒𝑒𝑑</m:t>
                            </m:r>
                          </m:den>
                        </m:f>
                      </m:oMath>
                    </m:oMathPara>
                  </a14:m>
                  <a:endParaRPr lang="en-GB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6" name="TextBox 3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7493" y="5893596"/>
                  <a:ext cx="2459391" cy="848566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2819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22222E-6 L 0.06589 -0.328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-164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 animBg="1"/>
      <p:bldP spid="35" grpId="0" animBg="1"/>
      <p:bldP spid="36" grpId="0" animBg="1"/>
      <p:bldP spid="37" grpId="0" animBg="1"/>
      <p:bldP spid="2" grpId="0" animBg="1"/>
      <p:bldP spid="12" grpId="0" animBg="1"/>
      <p:bldP spid="13" grpId="0" animBg="1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3204" y="2853705"/>
            <a:ext cx="8785225" cy="2232025"/>
          </a:xfrm>
        </p:spPr>
        <p:txBody>
          <a:bodyPr/>
          <a:lstStyle/>
          <a:p>
            <a:pPr marL="893763" indent="635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3200" b="1" dirty="0">
                <a:solidFill>
                  <a:srgbClr val="FF0000"/>
                </a:solidFill>
              </a:rPr>
              <a:t>…of an unknown quantity </a:t>
            </a:r>
          </a:p>
          <a:p>
            <a:pPr marL="893763" indent="635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3200" b="1" dirty="0">
                <a:solidFill>
                  <a:srgbClr val="FF0000"/>
                </a:solidFill>
              </a:rPr>
              <a:t>with a standard quantity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>
                <a:solidFill>
                  <a:srgbClr val="FF0000"/>
                </a:solidFill>
                <a:ea typeface="Arial Unicode MS" panose="020B0604020202020204" pitchFamily="34" charset="-128"/>
              </a:rPr>
              <a:t>Measurement is…</a:t>
            </a:r>
          </a:p>
        </p:txBody>
      </p:sp>
      <p:sp>
        <p:nvSpPr>
          <p:cNvPr id="685061" name="Rectangle 3"/>
          <p:cNvSpPr>
            <a:spLocks noChangeArrowheads="1"/>
          </p:cNvSpPr>
          <p:nvPr/>
        </p:nvSpPr>
        <p:spPr bwMode="auto">
          <a:xfrm>
            <a:off x="3692851" y="1628218"/>
            <a:ext cx="551636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6350" eaLnBrk="1" hangingPunct="1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</a:pPr>
            <a:r>
              <a:rPr lang="en-GB" sz="3200" b="1" i="1" dirty="0">
                <a:solidFill>
                  <a:srgbClr val="0000FF"/>
                </a:solidFill>
                <a:ea typeface="Arial Unicode MS" panose="020B0604020202020204" pitchFamily="34" charset="-128"/>
              </a:rPr>
              <a:t>Quantitative </a:t>
            </a:r>
            <a:r>
              <a:rPr lang="en-GB" sz="3200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Comparison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" name="Can 1"/>
          <p:cNvSpPr/>
          <p:nvPr/>
        </p:nvSpPr>
        <p:spPr bwMode="auto">
          <a:xfrm>
            <a:off x="1124077" y="3284984"/>
            <a:ext cx="504056" cy="2088232"/>
          </a:xfrm>
          <a:prstGeom prst="can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Standard</a:t>
            </a:r>
          </a:p>
        </p:txBody>
      </p:sp>
      <p:sp>
        <p:nvSpPr>
          <p:cNvPr id="7" name="Can 6"/>
          <p:cNvSpPr/>
          <p:nvPr/>
        </p:nvSpPr>
        <p:spPr bwMode="auto">
          <a:xfrm>
            <a:off x="479376" y="2492896"/>
            <a:ext cx="504056" cy="2880320"/>
          </a:xfrm>
          <a:prstGeom prst="can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        Unknown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55849" y="3356992"/>
            <a:ext cx="14722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-4738" y="2564904"/>
            <a:ext cx="170825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01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" y="0"/>
            <a:ext cx="1218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6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RC Watt Balance 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1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-168696" y="3609598"/>
            <a:ext cx="12360696" cy="385185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88" name="Freeform 187"/>
          <p:cNvSpPr/>
          <p:nvPr/>
        </p:nvSpPr>
        <p:spPr bwMode="auto">
          <a:xfrm>
            <a:off x="6378775" y="5459072"/>
            <a:ext cx="243840" cy="450938"/>
          </a:xfrm>
          <a:custGeom>
            <a:avLst/>
            <a:gdLst>
              <a:gd name="connsiteX0" fmla="*/ 112835 w 441960"/>
              <a:gd name="connsiteY0" fmla="*/ 0 h 817326"/>
              <a:gd name="connsiteX1" fmla="*/ 329126 w 441960"/>
              <a:gd name="connsiteY1" fmla="*/ 0 h 817326"/>
              <a:gd name="connsiteX2" fmla="*/ 358867 w 441960"/>
              <a:gd name="connsiteY2" fmla="*/ 29741 h 817326"/>
              <a:gd name="connsiteX3" fmla="*/ 358867 w 441960"/>
              <a:gd name="connsiteY3" fmla="*/ 148703 h 817326"/>
              <a:gd name="connsiteX4" fmla="*/ 329126 w 441960"/>
              <a:gd name="connsiteY4" fmla="*/ 178444 h 817326"/>
              <a:gd name="connsiteX5" fmla="*/ 290287 w 441960"/>
              <a:gd name="connsiteY5" fmla="*/ 178444 h 817326"/>
              <a:gd name="connsiteX6" fmla="*/ 290287 w 441960"/>
              <a:gd name="connsiteY6" fmla="*/ 248366 h 817326"/>
              <a:gd name="connsiteX7" fmla="*/ 368299 w 441960"/>
              <a:gd name="connsiteY7" fmla="*/ 248366 h 817326"/>
              <a:gd name="connsiteX8" fmla="*/ 441960 w 441960"/>
              <a:gd name="connsiteY8" fmla="*/ 322027 h 817326"/>
              <a:gd name="connsiteX9" fmla="*/ 441960 w 441960"/>
              <a:gd name="connsiteY9" fmla="*/ 743665 h 817326"/>
              <a:gd name="connsiteX10" fmla="*/ 368299 w 441960"/>
              <a:gd name="connsiteY10" fmla="*/ 817326 h 817326"/>
              <a:gd name="connsiteX11" fmla="*/ 73661 w 441960"/>
              <a:gd name="connsiteY11" fmla="*/ 817326 h 817326"/>
              <a:gd name="connsiteX12" fmla="*/ 0 w 441960"/>
              <a:gd name="connsiteY12" fmla="*/ 743665 h 817326"/>
              <a:gd name="connsiteX13" fmla="*/ 0 w 441960"/>
              <a:gd name="connsiteY13" fmla="*/ 322027 h 817326"/>
              <a:gd name="connsiteX14" fmla="*/ 73661 w 441960"/>
              <a:gd name="connsiteY14" fmla="*/ 248366 h 817326"/>
              <a:gd name="connsiteX15" fmla="*/ 151674 w 441960"/>
              <a:gd name="connsiteY15" fmla="*/ 248366 h 817326"/>
              <a:gd name="connsiteX16" fmla="*/ 151674 w 441960"/>
              <a:gd name="connsiteY16" fmla="*/ 178444 h 817326"/>
              <a:gd name="connsiteX17" fmla="*/ 112835 w 441960"/>
              <a:gd name="connsiteY17" fmla="*/ 178444 h 817326"/>
              <a:gd name="connsiteX18" fmla="*/ 83094 w 441960"/>
              <a:gd name="connsiteY18" fmla="*/ 148703 h 817326"/>
              <a:gd name="connsiteX19" fmla="*/ 83094 w 441960"/>
              <a:gd name="connsiteY19" fmla="*/ 29741 h 817326"/>
              <a:gd name="connsiteX20" fmla="*/ 112835 w 441960"/>
              <a:gd name="connsiteY20" fmla="*/ 0 h 81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" h="817326">
                <a:moveTo>
                  <a:pt x="112835" y="0"/>
                </a:moveTo>
                <a:lnTo>
                  <a:pt x="329126" y="0"/>
                </a:lnTo>
                <a:cubicBezTo>
                  <a:pt x="345552" y="0"/>
                  <a:pt x="358867" y="13315"/>
                  <a:pt x="358867" y="29741"/>
                </a:cubicBezTo>
                <a:lnTo>
                  <a:pt x="358867" y="148703"/>
                </a:lnTo>
                <a:cubicBezTo>
                  <a:pt x="358867" y="165129"/>
                  <a:pt x="345552" y="178444"/>
                  <a:pt x="329126" y="178444"/>
                </a:cubicBezTo>
                <a:lnTo>
                  <a:pt x="290287" y="178444"/>
                </a:lnTo>
                <a:lnTo>
                  <a:pt x="290287" y="248366"/>
                </a:lnTo>
                <a:lnTo>
                  <a:pt x="368299" y="248366"/>
                </a:lnTo>
                <a:cubicBezTo>
                  <a:pt x="408981" y="248366"/>
                  <a:pt x="441960" y="281345"/>
                  <a:pt x="441960" y="322027"/>
                </a:cubicBezTo>
                <a:lnTo>
                  <a:pt x="441960" y="743665"/>
                </a:lnTo>
                <a:cubicBezTo>
                  <a:pt x="441960" y="784347"/>
                  <a:pt x="408981" y="817326"/>
                  <a:pt x="368299" y="817326"/>
                </a:cubicBezTo>
                <a:lnTo>
                  <a:pt x="73661" y="817326"/>
                </a:lnTo>
                <a:cubicBezTo>
                  <a:pt x="32979" y="817326"/>
                  <a:pt x="0" y="784347"/>
                  <a:pt x="0" y="743665"/>
                </a:cubicBezTo>
                <a:lnTo>
                  <a:pt x="0" y="322027"/>
                </a:lnTo>
                <a:cubicBezTo>
                  <a:pt x="0" y="281345"/>
                  <a:pt x="32979" y="248366"/>
                  <a:pt x="73661" y="248366"/>
                </a:cubicBezTo>
                <a:lnTo>
                  <a:pt x="151674" y="248366"/>
                </a:lnTo>
                <a:lnTo>
                  <a:pt x="151674" y="178444"/>
                </a:lnTo>
                <a:lnTo>
                  <a:pt x="112835" y="178444"/>
                </a:lnTo>
                <a:cubicBezTo>
                  <a:pt x="96409" y="178444"/>
                  <a:pt x="83094" y="165129"/>
                  <a:pt x="83094" y="148703"/>
                </a:cubicBezTo>
                <a:lnTo>
                  <a:pt x="83094" y="29741"/>
                </a:lnTo>
                <a:cubicBezTo>
                  <a:pt x="83094" y="13315"/>
                  <a:pt x="96409" y="0"/>
                  <a:pt x="112835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76" name="Freeform 175"/>
          <p:cNvSpPr/>
          <p:nvPr/>
        </p:nvSpPr>
        <p:spPr bwMode="auto">
          <a:xfrm>
            <a:off x="3167374" y="5388977"/>
            <a:ext cx="243840" cy="450938"/>
          </a:xfrm>
          <a:custGeom>
            <a:avLst/>
            <a:gdLst>
              <a:gd name="connsiteX0" fmla="*/ 112835 w 441960"/>
              <a:gd name="connsiteY0" fmla="*/ 0 h 817326"/>
              <a:gd name="connsiteX1" fmla="*/ 329126 w 441960"/>
              <a:gd name="connsiteY1" fmla="*/ 0 h 817326"/>
              <a:gd name="connsiteX2" fmla="*/ 358867 w 441960"/>
              <a:gd name="connsiteY2" fmla="*/ 29741 h 817326"/>
              <a:gd name="connsiteX3" fmla="*/ 358867 w 441960"/>
              <a:gd name="connsiteY3" fmla="*/ 148703 h 817326"/>
              <a:gd name="connsiteX4" fmla="*/ 329126 w 441960"/>
              <a:gd name="connsiteY4" fmla="*/ 178444 h 817326"/>
              <a:gd name="connsiteX5" fmla="*/ 290287 w 441960"/>
              <a:gd name="connsiteY5" fmla="*/ 178444 h 817326"/>
              <a:gd name="connsiteX6" fmla="*/ 290287 w 441960"/>
              <a:gd name="connsiteY6" fmla="*/ 248366 h 817326"/>
              <a:gd name="connsiteX7" fmla="*/ 368299 w 441960"/>
              <a:gd name="connsiteY7" fmla="*/ 248366 h 817326"/>
              <a:gd name="connsiteX8" fmla="*/ 441960 w 441960"/>
              <a:gd name="connsiteY8" fmla="*/ 322027 h 817326"/>
              <a:gd name="connsiteX9" fmla="*/ 441960 w 441960"/>
              <a:gd name="connsiteY9" fmla="*/ 743665 h 817326"/>
              <a:gd name="connsiteX10" fmla="*/ 368299 w 441960"/>
              <a:gd name="connsiteY10" fmla="*/ 817326 h 817326"/>
              <a:gd name="connsiteX11" fmla="*/ 73661 w 441960"/>
              <a:gd name="connsiteY11" fmla="*/ 817326 h 817326"/>
              <a:gd name="connsiteX12" fmla="*/ 0 w 441960"/>
              <a:gd name="connsiteY12" fmla="*/ 743665 h 817326"/>
              <a:gd name="connsiteX13" fmla="*/ 0 w 441960"/>
              <a:gd name="connsiteY13" fmla="*/ 322027 h 817326"/>
              <a:gd name="connsiteX14" fmla="*/ 73661 w 441960"/>
              <a:gd name="connsiteY14" fmla="*/ 248366 h 817326"/>
              <a:gd name="connsiteX15" fmla="*/ 151674 w 441960"/>
              <a:gd name="connsiteY15" fmla="*/ 248366 h 817326"/>
              <a:gd name="connsiteX16" fmla="*/ 151674 w 441960"/>
              <a:gd name="connsiteY16" fmla="*/ 178444 h 817326"/>
              <a:gd name="connsiteX17" fmla="*/ 112835 w 441960"/>
              <a:gd name="connsiteY17" fmla="*/ 178444 h 817326"/>
              <a:gd name="connsiteX18" fmla="*/ 83094 w 441960"/>
              <a:gd name="connsiteY18" fmla="*/ 148703 h 817326"/>
              <a:gd name="connsiteX19" fmla="*/ 83094 w 441960"/>
              <a:gd name="connsiteY19" fmla="*/ 29741 h 817326"/>
              <a:gd name="connsiteX20" fmla="*/ 112835 w 441960"/>
              <a:gd name="connsiteY20" fmla="*/ 0 h 81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" h="817326">
                <a:moveTo>
                  <a:pt x="112835" y="0"/>
                </a:moveTo>
                <a:lnTo>
                  <a:pt x="329126" y="0"/>
                </a:lnTo>
                <a:cubicBezTo>
                  <a:pt x="345552" y="0"/>
                  <a:pt x="358867" y="13315"/>
                  <a:pt x="358867" y="29741"/>
                </a:cubicBezTo>
                <a:lnTo>
                  <a:pt x="358867" y="148703"/>
                </a:lnTo>
                <a:cubicBezTo>
                  <a:pt x="358867" y="165129"/>
                  <a:pt x="345552" y="178444"/>
                  <a:pt x="329126" y="178444"/>
                </a:cubicBezTo>
                <a:lnTo>
                  <a:pt x="290287" y="178444"/>
                </a:lnTo>
                <a:lnTo>
                  <a:pt x="290287" y="248366"/>
                </a:lnTo>
                <a:lnTo>
                  <a:pt x="368299" y="248366"/>
                </a:lnTo>
                <a:cubicBezTo>
                  <a:pt x="408981" y="248366"/>
                  <a:pt x="441960" y="281345"/>
                  <a:pt x="441960" y="322027"/>
                </a:cubicBezTo>
                <a:lnTo>
                  <a:pt x="441960" y="743665"/>
                </a:lnTo>
                <a:cubicBezTo>
                  <a:pt x="441960" y="784347"/>
                  <a:pt x="408981" y="817326"/>
                  <a:pt x="368299" y="817326"/>
                </a:cubicBezTo>
                <a:lnTo>
                  <a:pt x="73661" y="817326"/>
                </a:lnTo>
                <a:cubicBezTo>
                  <a:pt x="32979" y="817326"/>
                  <a:pt x="0" y="784347"/>
                  <a:pt x="0" y="743665"/>
                </a:cubicBezTo>
                <a:lnTo>
                  <a:pt x="0" y="322027"/>
                </a:lnTo>
                <a:cubicBezTo>
                  <a:pt x="0" y="281345"/>
                  <a:pt x="32979" y="248366"/>
                  <a:pt x="73661" y="248366"/>
                </a:cubicBezTo>
                <a:lnTo>
                  <a:pt x="151674" y="248366"/>
                </a:lnTo>
                <a:lnTo>
                  <a:pt x="151674" y="178444"/>
                </a:lnTo>
                <a:lnTo>
                  <a:pt x="112835" y="178444"/>
                </a:lnTo>
                <a:cubicBezTo>
                  <a:pt x="96409" y="178444"/>
                  <a:pt x="83094" y="165129"/>
                  <a:pt x="83094" y="148703"/>
                </a:cubicBezTo>
                <a:lnTo>
                  <a:pt x="83094" y="29741"/>
                </a:lnTo>
                <a:cubicBezTo>
                  <a:pt x="83094" y="13315"/>
                  <a:pt x="96409" y="0"/>
                  <a:pt x="11283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9" name="Rounded Rectangle 48"/>
          <p:cNvSpPr/>
          <p:nvPr/>
        </p:nvSpPr>
        <p:spPr bwMode="auto">
          <a:xfrm>
            <a:off x="10533597" y="2246878"/>
            <a:ext cx="1368153" cy="3372356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0"/>
            <a:ext cx="9432926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>
                <a:solidFill>
                  <a:srgbClr val="FF0000"/>
                </a:solidFill>
                <a:ea typeface="Arial Unicode MS" panose="020B0604020202020204" pitchFamily="34" charset="-128"/>
              </a:rPr>
              <a:t>Measurement </a:t>
            </a:r>
            <a:r>
              <a:rPr lang="en-GB" sz="32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is…</a:t>
            </a:r>
            <a:r>
              <a:rPr lang="en-GB" sz="3200" b="1" i="1" dirty="0">
                <a:solidFill>
                  <a:srgbClr val="0000FF"/>
                </a:solidFill>
                <a:ea typeface="Arial Unicode MS" panose="020B0604020202020204" pitchFamily="34" charset="-128"/>
              </a:rPr>
              <a:t>Quantitative Comparison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" name="Can 1"/>
          <p:cNvSpPr/>
          <p:nvPr/>
        </p:nvSpPr>
        <p:spPr bwMode="auto">
          <a:xfrm>
            <a:off x="10954979" y="3284984"/>
            <a:ext cx="504056" cy="2088232"/>
          </a:xfrm>
          <a:prstGeom prst="can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Standard</a:t>
            </a:r>
          </a:p>
        </p:txBody>
      </p:sp>
      <p:sp>
        <p:nvSpPr>
          <p:cNvPr id="7" name="Can 6"/>
          <p:cNvSpPr/>
          <p:nvPr/>
        </p:nvSpPr>
        <p:spPr bwMode="auto">
          <a:xfrm>
            <a:off x="244731" y="2541841"/>
            <a:ext cx="504056" cy="2880320"/>
          </a:xfrm>
          <a:prstGeom prst="can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        Unknown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895" y="2385598"/>
            <a:ext cx="1224000" cy="1224000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896482" y="410836"/>
            <a:ext cx="833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Now</a:t>
            </a:r>
            <a:endParaRPr lang="en-GB" dirty="0">
              <a:ea typeface="Arial Unicode MS" panose="020B0604020202020204" pitchFamily="34" charset="-128"/>
            </a:endParaRPr>
          </a:p>
        </p:txBody>
      </p:sp>
      <p:cxnSp>
        <p:nvCxnSpPr>
          <p:cNvPr id="133" name="Straight Connector 132"/>
          <p:cNvCxnSpPr/>
          <p:nvPr/>
        </p:nvCxnSpPr>
        <p:spPr bwMode="auto">
          <a:xfrm>
            <a:off x="1301829" y="4239418"/>
            <a:ext cx="2312205" cy="44532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4" name="Rounded Rectangle 133"/>
          <p:cNvSpPr/>
          <p:nvPr/>
        </p:nvSpPr>
        <p:spPr bwMode="auto">
          <a:xfrm>
            <a:off x="384025" y="2348880"/>
            <a:ext cx="225468" cy="22546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35" name="Isosceles Triangle 134"/>
          <p:cNvSpPr/>
          <p:nvPr/>
        </p:nvSpPr>
        <p:spPr bwMode="auto">
          <a:xfrm>
            <a:off x="2392782" y="4475531"/>
            <a:ext cx="152400" cy="1849120"/>
          </a:xfrm>
          <a:prstGeom prst="triangl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2914592" y="4681056"/>
            <a:ext cx="751840" cy="1422400"/>
            <a:chOff x="7040880" y="4094480"/>
            <a:chExt cx="751840" cy="1422400"/>
          </a:xfrm>
        </p:grpSpPr>
        <p:sp>
          <p:nvSpPr>
            <p:cNvPr id="137" name="Freeform 136"/>
            <p:cNvSpPr/>
            <p:nvPr/>
          </p:nvSpPr>
          <p:spPr bwMode="auto">
            <a:xfrm>
              <a:off x="7294880" y="5055783"/>
              <a:ext cx="243840" cy="450938"/>
            </a:xfrm>
            <a:custGeom>
              <a:avLst/>
              <a:gdLst>
                <a:gd name="connsiteX0" fmla="*/ 112835 w 441960"/>
                <a:gd name="connsiteY0" fmla="*/ 0 h 817326"/>
                <a:gd name="connsiteX1" fmla="*/ 329126 w 441960"/>
                <a:gd name="connsiteY1" fmla="*/ 0 h 817326"/>
                <a:gd name="connsiteX2" fmla="*/ 358867 w 441960"/>
                <a:gd name="connsiteY2" fmla="*/ 29741 h 817326"/>
                <a:gd name="connsiteX3" fmla="*/ 358867 w 441960"/>
                <a:gd name="connsiteY3" fmla="*/ 148703 h 817326"/>
                <a:gd name="connsiteX4" fmla="*/ 329126 w 441960"/>
                <a:gd name="connsiteY4" fmla="*/ 178444 h 817326"/>
                <a:gd name="connsiteX5" fmla="*/ 290287 w 441960"/>
                <a:gd name="connsiteY5" fmla="*/ 178444 h 817326"/>
                <a:gd name="connsiteX6" fmla="*/ 290287 w 441960"/>
                <a:gd name="connsiteY6" fmla="*/ 248366 h 817326"/>
                <a:gd name="connsiteX7" fmla="*/ 368299 w 441960"/>
                <a:gd name="connsiteY7" fmla="*/ 248366 h 817326"/>
                <a:gd name="connsiteX8" fmla="*/ 441960 w 441960"/>
                <a:gd name="connsiteY8" fmla="*/ 322027 h 817326"/>
                <a:gd name="connsiteX9" fmla="*/ 441960 w 441960"/>
                <a:gd name="connsiteY9" fmla="*/ 743665 h 817326"/>
                <a:gd name="connsiteX10" fmla="*/ 368299 w 441960"/>
                <a:gd name="connsiteY10" fmla="*/ 817326 h 817326"/>
                <a:gd name="connsiteX11" fmla="*/ 73661 w 441960"/>
                <a:gd name="connsiteY11" fmla="*/ 817326 h 817326"/>
                <a:gd name="connsiteX12" fmla="*/ 0 w 441960"/>
                <a:gd name="connsiteY12" fmla="*/ 743665 h 817326"/>
                <a:gd name="connsiteX13" fmla="*/ 0 w 441960"/>
                <a:gd name="connsiteY13" fmla="*/ 322027 h 817326"/>
                <a:gd name="connsiteX14" fmla="*/ 73661 w 441960"/>
                <a:gd name="connsiteY14" fmla="*/ 248366 h 817326"/>
                <a:gd name="connsiteX15" fmla="*/ 151674 w 441960"/>
                <a:gd name="connsiteY15" fmla="*/ 248366 h 817326"/>
                <a:gd name="connsiteX16" fmla="*/ 151674 w 441960"/>
                <a:gd name="connsiteY16" fmla="*/ 178444 h 817326"/>
                <a:gd name="connsiteX17" fmla="*/ 112835 w 441960"/>
                <a:gd name="connsiteY17" fmla="*/ 178444 h 817326"/>
                <a:gd name="connsiteX18" fmla="*/ 83094 w 441960"/>
                <a:gd name="connsiteY18" fmla="*/ 148703 h 817326"/>
                <a:gd name="connsiteX19" fmla="*/ 83094 w 441960"/>
                <a:gd name="connsiteY19" fmla="*/ 29741 h 817326"/>
                <a:gd name="connsiteX20" fmla="*/ 112835 w 441960"/>
                <a:gd name="connsiteY20" fmla="*/ 0 h 81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1960" h="817326">
                  <a:moveTo>
                    <a:pt x="112835" y="0"/>
                  </a:moveTo>
                  <a:lnTo>
                    <a:pt x="329126" y="0"/>
                  </a:lnTo>
                  <a:cubicBezTo>
                    <a:pt x="345552" y="0"/>
                    <a:pt x="358867" y="13315"/>
                    <a:pt x="358867" y="29741"/>
                  </a:cubicBezTo>
                  <a:lnTo>
                    <a:pt x="358867" y="148703"/>
                  </a:lnTo>
                  <a:cubicBezTo>
                    <a:pt x="358867" y="165129"/>
                    <a:pt x="345552" y="178444"/>
                    <a:pt x="329126" y="178444"/>
                  </a:cubicBezTo>
                  <a:lnTo>
                    <a:pt x="290287" y="178444"/>
                  </a:lnTo>
                  <a:lnTo>
                    <a:pt x="290287" y="248366"/>
                  </a:lnTo>
                  <a:lnTo>
                    <a:pt x="368299" y="248366"/>
                  </a:lnTo>
                  <a:cubicBezTo>
                    <a:pt x="408981" y="248366"/>
                    <a:pt x="441960" y="281345"/>
                    <a:pt x="441960" y="322027"/>
                  </a:cubicBezTo>
                  <a:lnTo>
                    <a:pt x="441960" y="743665"/>
                  </a:lnTo>
                  <a:cubicBezTo>
                    <a:pt x="441960" y="784347"/>
                    <a:pt x="408981" y="817326"/>
                    <a:pt x="368299" y="817326"/>
                  </a:cubicBezTo>
                  <a:lnTo>
                    <a:pt x="73661" y="817326"/>
                  </a:lnTo>
                  <a:cubicBezTo>
                    <a:pt x="32979" y="817326"/>
                    <a:pt x="0" y="784347"/>
                    <a:pt x="0" y="743665"/>
                  </a:cubicBezTo>
                  <a:lnTo>
                    <a:pt x="0" y="322027"/>
                  </a:lnTo>
                  <a:cubicBezTo>
                    <a:pt x="0" y="281345"/>
                    <a:pt x="32979" y="248366"/>
                    <a:pt x="73661" y="248366"/>
                  </a:cubicBezTo>
                  <a:lnTo>
                    <a:pt x="151674" y="248366"/>
                  </a:lnTo>
                  <a:lnTo>
                    <a:pt x="151674" y="178444"/>
                  </a:lnTo>
                  <a:lnTo>
                    <a:pt x="112835" y="178444"/>
                  </a:lnTo>
                  <a:cubicBezTo>
                    <a:pt x="96409" y="178444"/>
                    <a:pt x="83094" y="165129"/>
                    <a:pt x="83094" y="148703"/>
                  </a:cubicBezTo>
                  <a:lnTo>
                    <a:pt x="83094" y="29741"/>
                  </a:lnTo>
                  <a:cubicBezTo>
                    <a:pt x="83094" y="13315"/>
                    <a:pt x="96409" y="0"/>
                    <a:pt x="11283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7040880" y="4094480"/>
              <a:ext cx="751840" cy="1422400"/>
              <a:chOff x="7040880" y="4094480"/>
              <a:chExt cx="751840" cy="1422400"/>
            </a:xfrm>
          </p:grpSpPr>
          <p:sp>
            <p:nvSpPr>
              <p:cNvPr id="139" name="Isosceles Triangle 138"/>
              <p:cNvSpPr/>
              <p:nvPr/>
            </p:nvSpPr>
            <p:spPr bwMode="auto">
              <a:xfrm>
                <a:off x="7086600" y="4094480"/>
                <a:ext cx="660400" cy="1412240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40" name="Trapezoid 139"/>
              <p:cNvSpPr/>
              <p:nvPr/>
            </p:nvSpPr>
            <p:spPr bwMode="auto">
              <a:xfrm flipV="1">
                <a:off x="7040880" y="5435600"/>
                <a:ext cx="751840" cy="81280"/>
              </a:xfrm>
              <a:prstGeom prst="trapezoid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grpSp>
        <p:nvGrpSpPr>
          <p:cNvPr id="141" name="Group 140"/>
          <p:cNvGrpSpPr/>
          <p:nvPr/>
        </p:nvGrpSpPr>
        <p:grpSpPr>
          <a:xfrm>
            <a:off x="1112439" y="4280173"/>
            <a:ext cx="751840" cy="1412240"/>
            <a:chOff x="8970253" y="4094480"/>
            <a:chExt cx="751840" cy="1412240"/>
          </a:xfrm>
        </p:grpSpPr>
        <p:sp>
          <p:nvSpPr>
            <p:cNvPr id="142" name="Isosceles Triangle 141"/>
            <p:cNvSpPr/>
            <p:nvPr/>
          </p:nvSpPr>
          <p:spPr bwMode="auto">
            <a:xfrm>
              <a:off x="9027160" y="4094480"/>
              <a:ext cx="660400" cy="141224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43" name="Trapezoid 142"/>
            <p:cNvSpPr/>
            <p:nvPr/>
          </p:nvSpPr>
          <p:spPr bwMode="auto">
            <a:xfrm flipV="1">
              <a:off x="8970253" y="5425440"/>
              <a:ext cx="751840" cy="81280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144" name="Rectangle 143"/>
          <p:cNvSpPr/>
          <p:nvPr/>
        </p:nvSpPr>
        <p:spPr bwMode="auto">
          <a:xfrm>
            <a:off x="1105541" y="6324651"/>
            <a:ext cx="2772653" cy="2794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cxnSp>
        <p:nvCxnSpPr>
          <p:cNvPr id="165" name="Straight Connector 164"/>
          <p:cNvCxnSpPr/>
          <p:nvPr/>
        </p:nvCxnSpPr>
        <p:spPr bwMode="auto">
          <a:xfrm>
            <a:off x="4500789" y="4239418"/>
            <a:ext cx="2312205" cy="44532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6" name="Isosceles Triangle 165"/>
          <p:cNvSpPr/>
          <p:nvPr/>
        </p:nvSpPr>
        <p:spPr bwMode="auto">
          <a:xfrm>
            <a:off x="5591742" y="4475531"/>
            <a:ext cx="152400" cy="1849120"/>
          </a:xfrm>
          <a:prstGeom prst="triangl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67" name="Group 166"/>
          <p:cNvGrpSpPr/>
          <p:nvPr/>
        </p:nvGrpSpPr>
        <p:grpSpPr>
          <a:xfrm>
            <a:off x="6113552" y="4681056"/>
            <a:ext cx="751840" cy="1422400"/>
            <a:chOff x="7040880" y="4094480"/>
            <a:chExt cx="751840" cy="1422400"/>
          </a:xfrm>
        </p:grpSpPr>
        <p:sp>
          <p:nvSpPr>
            <p:cNvPr id="168" name="Freeform 167"/>
            <p:cNvSpPr/>
            <p:nvPr/>
          </p:nvSpPr>
          <p:spPr bwMode="auto">
            <a:xfrm>
              <a:off x="7294880" y="5055783"/>
              <a:ext cx="243840" cy="450938"/>
            </a:xfrm>
            <a:custGeom>
              <a:avLst/>
              <a:gdLst>
                <a:gd name="connsiteX0" fmla="*/ 112835 w 441960"/>
                <a:gd name="connsiteY0" fmla="*/ 0 h 817326"/>
                <a:gd name="connsiteX1" fmla="*/ 329126 w 441960"/>
                <a:gd name="connsiteY1" fmla="*/ 0 h 817326"/>
                <a:gd name="connsiteX2" fmla="*/ 358867 w 441960"/>
                <a:gd name="connsiteY2" fmla="*/ 29741 h 817326"/>
                <a:gd name="connsiteX3" fmla="*/ 358867 w 441960"/>
                <a:gd name="connsiteY3" fmla="*/ 148703 h 817326"/>
                <a:gd name="connsiteX4" fmla="*/ 329126 w 441960"/>
                <a:gd name="connsiteY4" fmla="*/ 178444 h 817326"/>
                <a:gd name="connsiteX5" fmla="*/ 290287 w 441960"/>
                <a:gd name="connsiteY5" fmla="*/ 178444 h 817326"/>
                <a:gd name="connsiteX6" fmla="*/ 290287 w 441960"/>
                <a:gd name="connsiteY6" fmla="*/ 248366 h 817326"/>
                <a:gd name="connsiteX7" fmla="*/ 368299 w 441960"/>
                <a:gd name="connsiteY7" fmla="*/ 248366 h 817326"/>
                <a:gd name="connsiteX8" fmla="*/ 441960 w 441960"/>
                <a:gd name="connsiteY8" fmla="*/ 322027 h 817326"/>
                <a:gd name="connsiteX9" fmla="*/ 441960 w 441960"/>
                <a:gd name="connsiteY9" fmla="*/ 743665 h 817326"/>
                <a:gd name="connsiteX10" fmla="*/ 368299 w 441960"/>
                <a:gd name="connsiteY10" fmla="*/ 817326 h 817326"/>
                <a:gd name="connsiteX11" fmla="*/ 73661 w 441960"/>
                <a:gd name="connsiteY11" fmla="*/ 817326 h 817326"/>
                <a:gd name="connsiteX12" fmla="*/ 0 w 441960"/>
                <a:gd name="connsiteY12" fmla="*/ 743665 h 817326"/>
                <a:gd name="connsiteX13" fmla="*/ 0 w 441960"/>
                <a:gd name="connsiteY13" fmla="*/ 322027 h 817326"/>
                <a:gd name="connsiteX14" fmla="*/ 73661 w 441960"/>
                <a:gd name="connsiteY14" fmla="*/ 248366 h 817326"/>
                <a:gd name="connsiteX15" fmla="*/ 151674 w 441960"/>
                <a:gd name="connsiteY15" fmla="*/ 248366 h 817326"/>
                <a:gd name="connsiteX16" fmla="*/ 151674 w 441960"/>
                <a:gd name="connsiteY16" fmla="*/ 178444 h 817326"/>
                <a:gd name="connsiteX17" fmla="*/ 112835 w 441960"/>
                <a:gd name="connsiteY17" fmla="*/ 178444 h 817326"/>
                <a:gd name="connsiteX18" fmla="*/ 83094 w 441960"/>
                <a:gd name="connsiteY18" fmla="*/ 148703 h 817326"/>
                <a:gd name="connsiteX19" fmla="*/ 83094 w 441960"/>
                <a:gd name="connsiteY19" fmla="*/ 29741 h 817326"/>
                <a:gd name="connsiteX20" fmla="*/ 112835 w 441960"/>
                <a:gd name="connsiteY20" fmla="*/ 0 h 81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1960" h="817326">
                  <a:moveTo>
                    <a:pt x="112835" y="0"/>
                  </a:moveTo>
                  <a:lnTo>
                    <a:pt x="329126" y="0"/>
                  </a:lnTo>
                  <a:cubicBezTo>
                    <a:pt x="345552" y="0"/>
                    <a:pt x="358867" y="13315"/>
                    <a:pt x="358867" y="29741"/>
                  </a:cubicBezTo>
                  <a:lnTo>
                    <a:pt x="358867" y="148703"/>
                  </a:lnTo>
                  <a:cubicBezTo>
                    <a:pt x="358867" y="165129"/>
                    <a:pt x="345552" y="178444"/>
                    <a:pt x="329126" y="178444"/>
                  </a:cubicBezTo>
                  <a:lnTo>
                    <a:pt x="290287" y="178444"/>
                  </a:lnTo>
                  <a:lnTo>
                    <a:pt x="290287" y="248366"/>
                  </a:lnTo>
                  <a:lnTo>
                    <a:pt x="368299" y="248366"/>
                  </a:lnTo>
                  <a:cubicBezTo>
                    <a:pt x="408981" y="248366"/>
                    <a:pt x="441960" y="281345"/>
                    <a:pt x="441960" y="322027"/>
                  </a:cubicBezTo>
                  <a:lnTo>
                    <a:pt x="441960" y="743665"/>
                  </a:lnTo>
                  <a:cubicBezTo>
                    <a:pt x="441960" y="784347"/>
                    <a:pt x="408981" y="817326"/>
                    <a:pt x="368299" y="817326"/>
                  </a:cubicBezTo>
                  <a:lnTo>
                    <a:pt x="73661" y="817326"/>
                  </a:lnTo>
                  <a:cubicBezTo>
                    <a:pt x="32979" y="817326"/>
                    <a:pt x="0" y="784347"/>
                    <a:pt x="0" y="743665"/>
                  </a:cubicBezTo>
                  <a:lnTo>
                    <a:pt x="0" y="322027"/>
                  </a:lnTo>
                  <a:cubicBezTo>
                    <a:pt x="0" y="281345"/>
                    <a:pt x="32979" y="248366"/>
                    <a:pt x="73661" y="248366"/>
                  </a:cubicBezTo>
                  <a:lnTo>
                    <a:pt x="151674" y="248366"/>
                  </a:lnTo>
                  <a:lnTo>
                    <a:pt x="151674" y="178444"/>
                  </a:lnTo>
                  <a:lnTo>
                    <a:pt x="112835" y="178444"/>
                  </a:lnTo>
                  <a:cubicBezTo>
                    <a:pt x="96409" y="178444"/>
                    <a:pt x="83094" y="165129"/>
                    <a:pt x="83094" y="148703"/>
                  </a:cubicBezTo>
                  <a:lnTo>
                    <a:pt x="83094" y="29741"/>
                  </a:lnTo>
                  <a:cubicBezTo>
                    <a:pt x="83094" y="13315"/>
                    <a:pt x="96409" y="0"/>
                    <a:pt x="112835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grpSp>
          <p:nvGrpSpPr>
            <p:cNvPr id="169" name="Group 168"/>
            <p:cNvGrpSpPr/>
            <p:nvPr/>
          </p:nvGrpSpPr>
          <p:grpSpPr>
            <a:xfrm>
              <a:off x="7040880" y="4094480"/>
              <a:ext cx="751840" cy="1422400"/>
              <a:chOff x="7040880" y="4094480"/>
              <a:chExt cx="751840" cy="1422400"/>
            </a:xfrm>
          </p:grpSpPr>
          <p:sp>
            <p:nvSpPr>
              <p:cNvPr id="170" name="Isosceles Triangle 169"/>
              <p:cNvSpPr/>
              <p:nvPr/>
            </p:nvSpPr>
            <p:spPr bwMode="auto">
              <a:xfrm>
                <a:off x="7086600" y="4094480"/>
                <a:ext cx="660400" cy="1412240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71" name="Trapezoid 170"/>
              <p:cNvSpPr/>
              <p:nvPr/>
            </p:nvSpPr>
            <p:spPr bwMode="auto">
              <a:xfrm flipV="1">
                <a:off x="7040880" y="5435600"/>
                <a:ext cx="751840" cy="81280"/>
              </a:xfrm>
              <a:prstGeom prst="trapezoid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grpSp>
        <p:nvGrpSpPr>
          <p:cNvPr id="172" name="Group 171"/>
          <p:cNvGrpSpPr/>
          <p:nvPr/>
        </p:nvGrpSpPr>
        <p:grpSpPr>
          <a:xfrm>
            <a:off x="4311399" y="4280173"/>
            <a:ext cx="751840" cy="1412240"/>
            <a:chOff x="8970253" y="4094480"/>
            <a:chExt cx="751840" cy="1412240"/>
          </a:xfrm>
        </p:grpSpPr>
        <p:sp>
          <p:nvSpPr>
            <p:cNvPr id="173" name="Isosceles Triangle 172"/>
            <p:cNvSpPr/>
            <p:nvPr/>
          </p:nvSpPr>
          <p:spPr bwMode="auto">
            <a:xfrm>
              <a:off x="9027160" y="4094480"/>
              <a:ext cx="660400" cy="141224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74" name="Trapezoid 173"/>
            <p:cNvSpPr/>
            <p:nvPr/>
          </p:nvSpPr>
          <p:spPr bwMode="auto">
            <a:xfrm flipV="1">
              <a:off x="8970253" y="5425440"/>
              <a:ext cx="751840" cy="81280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175" name="Rectangle 174"/>
          <p:cNvSpPr/>
          <p:nvPr/>
        </p:nvSpPr>
        <p:spPr bwMode="auto">
          <a:xfrm>
            <a:off x="4304501" y="6324651"/>
            <a:ext cx="2772653" cy="2794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cxnSp>
        <p:nvCxnSpPr>
          <p:cNvPr id="177" name="Straight Connector 176"/>
          <p:cNvCxnSpPr/>
          <p:nvPr/>
        </p:nvCxnSpPr>
        <p:spPr bwMode="auto">
          <a:xfrm>
            <a:off x="7696099" y="4451868"/>
            <a:ext cx="2318883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8" name="Isosceles Triangle 177"/>
          <p:cNvSpPr/>
          <p:nvPr/>
        </p:nvSpPr>
        <p:spPr bwMode="auto">
          <a:xfrm>
            <a:off x="8787052" y="4475531"/>
            <a:ext cx="152400" cy="1849120"/>
          </a:xfrm>
          <a:prstGeom prst="triangl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84" name="Group 183"/>
          <p:cNvGrpSpPr/>
          <p:nvPr/>
        </p:nvGrpSpPr>
        <p:grpSpPr>
          <a:xfrm>
            <a:off x="7506709" y="4465032"/>
            <a:ext cx="751840" cy="1412240"/>
            <a:chOff x="8970253" y="4094480"/>
            <a:chExt cx="751840" cy="1412240"/>
          </a:xfrm>
        </p:grpSpPr>
        <p:sp>
          <p:nvSpPr>
            <p:cNvPr id="185" name="Isosceles Triangle 184"/>
            <p:cNvSpPr/>
            <p:nvPr/>
          </p:nvSpPr>
          <p:spPr bwMode="auto">
            <a:xfrm>
              <a:off x="9027160" y="4094480"/>
              <a:ext cx="660400" cy="141224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86" name="Trapezoid 185"/>
            <p:cNvSpPr/>
            <p:nvPr/>
          </p:nvSpPr>
          <p:spPr bwMode="auto">
            <a:xfrm flipV="1">
              <a:off x="8970253" y="5425440"/>
              <a:ext cx="751840" cy="81280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187" name="Rectangle 186"/>
          <p:cNvSpPr/>
          <p:nvPr/>
        </p:nvSpPr>
        <p:spPr bwMode="auto">
          <a:xfrm>
            <a:off x="7499811" y="6324651"/>
            <a:ext cx="2772653" cy="2794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89" name="Freeform 188"/>
          <p:cNvSpPr/>
          <p:nvPr/>
        </p:nvSpPr>
        <p:spPr bwMode="auto">
          <a:xfrm>
            <a:off x="11123975" y="2141802"/>
            <a:ext cx="243840" cy="450938"/>
          </a:xfrm>
          <a:custGeom>
            <a:avLst/>
            <a:gdLst>
              <a:gd name="connsiteX0" fmla="*/ 112835 w 441960"/>
              <a:gd name="connsiteY0" fmla="*/ 0 h 817326"/>
              <a:gd name="connsiteX1" fmla="*/ 329126 w 441960"/>
              <a:gd name="connsiteY1" fmla="*/ 0 h 817326"/>
              <a:gd name="connsiteX2" fmla="*/ 358867 w 441960"/>
              <a:gd name="connsiteY2" fmla="*/ 29741 h 817326"/>
              <a:gd name="connsiteX3" fmla="*/ 358867 w 441960"/>
              <a:gd name="connsiteY3" fmla="*/ 148703 h 817326"/>
              <a:gd name="connsiteX4" fmla="*/ 329126 w 441960"/>
              <a:gd name="connsiteY4" fmla="*/ 178444 h 817326"/>
              <a:gd name="connsiteX5" fmla="*/ 290287 w 441960"/>
              <a:gd name="connsiteY5" fmla="*/ 178444 h 817326"/>
              <a:gd name="connsiteX6" fmla="*/ 290287 w 441960"/>
              <a:gd name="connsiteY6" fmla="*/ 248366 h 817326"/>
              <a:gd name="connsiteX7" fmla="*/ 368299 w 441960"/>
              <a:gd name="connsiteY7" fmla="*/ 248366 h 817326"/>
              <a:gd name="connsiteX8" fmla="*/ 441960 w 441960"/>
              <a:gd name="connsiteY8" fmla="*/ 322027 h 817326"/>
              <a:gd name="connsiteX9" fmla="*/ 441960 w 441960"/>
              <a:gd name="connsiteY9" fmla="*/ 743665 h 817326"/>
              <a:gd name="connsiteX10" fmla="*/ 368299 w 441960"/>
              <a:gd name="connsiteY10" fmla="*/ 817326 h 817326"/>
              <a:gd name="connsiteX11" fmla="*/ 73661 w 441960"/>
              <a:gd name="connsiteY11" fmla="*/ 817326 h 817326"/>
              <a:gd name="connsiteX12" fmla="*/ 0 w 441960"/>
              <a:gd name="connsiteY12" fmla="*/ 743665 h 817326"/>
              <a:gd name="connsiteX13" fmla="*/ 0 w 441960"/>
              <a:gd name="connsiteY13" fmla="*/ 322027 h 817326"/>
              <a:gd name="connsiteX14" fmla="*/ 73661 w 441960"/>
              <a:gd name="connsiteY14" fmla="*/ 248366 h 817326"/>
              <a:gd name="connsiteX15" fmla="*/ 151674 w 441960"/>
              <a:gd name="connsiteY15" fmla="*/ 248366 h 817326"/>
              <a:gd name="connsiteX16" fmla="*/ 151674 w 441960"/>
              <a:gd name="connsiteY16" fmla="*/ 178444 h 817326"/>
              <a:gd name="connsiteX17" fmla="*/ 112835 w 441960"/>
              <a:gd name="connsiteY17" fmla="*/ 178444 h 817326"/>
              <a:gd name="connsiteX18" fmla="*/ 83094 w 441960"/>
              <a:gd name="connsiteY18" fmla="*/ 148703 h 817326"/>
              <a:gd name="connsiteX19" fmla="*/ 83094 w 441960"/>
              <a:gd name="connsiteY19" fmla="*/ 29741 h 817326"/>
              <a:gd name="connsiteX20" fmla="*/ 112835 w 441960"/>
              <a:gd name="connsiteY20" fmla="*/ 0 h 81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" h="817326">
                <a:moveTo>
                  <a:pt x="112835" y="0"/>
                </a:moveTo>
                <a:lnTo>
                  <a:pt x="329126" y="0"/>
                </a:lnTo>
                <a:cubicBezTo>
                  <a:pt x="345552" y="0"/>
                  <a:pt x="358867" y="13315"/>
                  <a:pt x="358867" y="29741"/>
                </a:cubicBezTo>
                <a:lnTo>
                  <a:pt x="358867" y="148703"/>
                </a:lnTo>
                <a:cubicBezTo>
                  <a:pt x="358867" y="165129"/>
                  <a:pt x="345552" y="178444"/>
                  <a:pt x="329126" y="178444"/>
                </a:cubicBezTo>
                <a:lnTo>
                  <a:pt x="290287" y="178444"/>
                </a:lnTo>
                <a:lnTo>
                  <a:pt x="290287" y="248366"/>
                </a:lnTo>
                <a:lnTo>
                  <a:pt x="368299" y="248366"/>
                </a:lnTo>
                <a:cubicBezTo>
                  <a:pt x="408981" y="248366"/>
                  <a:pt x="441960" y="281345"/>
                  <a:pt x="441960" y="322027"/>
                </a:cubicBezTo>
                <a:lnTo>
                  <a:pt x="441960" y="743665"/>
                </a:lnTo>
                <a:cubicBezTo>
                  <a:pt x="441960" y="784347"/>
                  <a:pt x="408981" y="817326"/>
                  <a:pt x="368299" y="817326"/>
                </a:cubicBezTo>
                <a:lnTo>
                  <a:pt x="73661" y="817326"/>
                </a:lnTo>
                <a:cubicBezTo>
                  <a:pt x="32979" y="817326"/>
                  <a:pt x="0" y="784347"/>
                  <a:pt x="0" y="743665"/>
                </a:cubicBezTo>
                <a:lnTo>
                  <a:pt x="0" y="322027"/>
                </a:lnTo>
                <a:cubicBezTo>
                  <a:pt x="0" y="281345"/>
                  <a:pt x="32979" y="248366"/>
                  <a:pt x="73661" y="248366"/>
                </a:cubicBezTo>
                <a:lnTo>
                  <a:pt x="151674" y="248366"/>
                </a:lnTo>
                <a:lnTo>
                  <a:pt x="151674" y="178444"/>
                </a:lnTo>
                <a:lnTo>
                  <a:pt x="112835" y="178444"/>
                </a:lnTo>
                <a:cubicBezTo>
                  <a:pt x="96409" y="178444"/>
                  <a:pt x="83094" y="165129"/>
                  <a:pt x="83094" y="148703"/>
                </a:cubicBezTo>
                <a:lnTo>
                  <a:pt x="83094" y="29741"/>
                </a:lnTo>
                <a:cubicBezTo>
                  <a:pt x="83094" y="13315"/>
                  <a:pt x="96409" y="0"/>
                  <a:pt x="112835" y="0"/>
                </a:cubicBezTo>
                <a:close/>
              </a:path>
            </a:pathLst>
          </a:custGeom>
          <a:solidFill>
            <a:schemeClr val="accent5"/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90" name="Freeform 189"/>
          <p:cNvSpPr/>
          <p:nvPr/>
        </p:nvSpPr>
        <p:spPr bwMode="auto">
          <a:xfrm>
            <a:off x="6390370" y="2121680"/>
            <a:ext cx="243840" cy="450938"/>
          </a:xfrm>
          <a:custGeom>
            <a:avLst/>
            <a:gdLst>
              <a:gd name="connsiteX0" fmla="*/ 112835 w 441960"/>
              <a:gd name="connsiteY0" fmla="*/ 0 h 817326"/>
              <a:gd name="connsiteX1" fmla="*/ 329126 w 441960"/>
              <a:gd name="connsiteY1" fmla="*/ 0 h 817326"/>
              <a:gd name="connsiteX2" fmla="*/ 358867 w 441960"/>
              <a:gd name="connsiteY2" fmla="*/ 29741 h 817326"/>
              <a:gd name="connsiteX3" fmla="*/ 358867 w 441960"/>
              <a:gd name="connsiteY3" fmla="*/ 148703 h 817326"/>
              <a:gd name="connsiteX4" fmla="*/ 329126 w 441960"/>
              <a:gd name="connsiteY4" fmla="*/ 178444 h 817326"/>
              <a:gd name="connsiteX5" fmla="*/ 290287 w 441960"/>
              <a:gd name="connsiteY5" fmla="*/ 178444 h 817326"/>
              <a:gd name="connsiteX6" fmla="*/ 290287 w 441960"/>
              <a:gd name="connsiteY6" fmla="*/ 248366 h 817326"/>
              <a:gd name="connsiteX7" fmla="*/ 368299 w 441960"/>
              <a:gd name="connsiteY7" fmla="*/ 248366 h 817326"/>
              <a:gd name="connsiteX8" fmla="*/ 441960 w 441960"/>
              <a:gd name="connsiteY8" fmla="*/ 322027 h 817326"/>
              <a:gd name="connsiteX9" fmla="*/ 441960 w 441960"/>
              <a:gd name="connsiteY9" fmla="*/ 743665 h 817326"/>
              <a:gd name="connsiteX10" fmla="*/ 368299 w 441960"/>
              <a:gd name="connsiteY10" fmla="*/ 817326 h 817326"/>
              <a:gd name="connsiteX11" fmla="*/ 73661 w 441960"/>
              <a:gd name="connsiteY11" fmla="*/ 817326 h 817326"/>
              <a:gd name="connsiteX12" fmla="*/ 0 w 441960"/>
              <a:gd name="connsiteY12" fmla="*/ 743665 h 817326"/>
              <a:gd name="connsiteX13" fmla="*/ 0 w 441960"/>
              <a:gd name="connsiteY13" fmla="*/ 322027 h 817326"/>
              <a:gd name="connsiteX14" fmla="*/ 73661 w 441960"/>
              <a:gd name="connsiteY14" fmla="*/ 248366 h 817326"/>
              <a:gd name="connsiteX15" fmla="*/ 151674 w 441960"/>
              <a:gd name="connsiteY15" fmla="*/ 248366 h 817326"/>
              <a:gd name="connsiteX16" fmla="*/ 151674 w 441960"/>
              <a:gd name="connsiteY16" fmla="*/ 178444 h 817326"/>
              <a:gd name="connsiteX17" fmla="*/ 112835 w 441960"/>
              <a:gd name="connsiteY17" fmla="*/ 178444 h 817326"/>
              <a:gd name="connsiteX18" fmla="*/ 83094 w 441960"/>
              <a:gd name="connsiteY18" fmla="*/ 148703 h 817326"/>
              <a:gd name="connsiteX19" fmla="*/ 83094 w 441960"/>
              <a:gd name="connsiteY19" fmla="*/ 29741 h 817326"/>
              <a:gd name="connsiteX20" fmla="*/ 112835 w 441960"/>
              <a:gd name="connsiteY20" fmla="*/ 0 h 81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" h="817326">
                <a:moveTo>
                  <a:pt x="112835" y="0"/>
                </a:moveTo>
                <a:lnTo>
                  <a:pt x="329126" y="0"/>
                </a:lnTo>
                <a:cubicBezTo>
                  <a:pt x="345552" y="0"/>
                  <a:pt x="358867" y="13315"/>
                  <a:pt x="358867" y="29741"/>
                </a:cubicBezTo>
                <a:lnTo>
                  <a:pt x="358867" y="148703"/>
                </a:lnTo>
                <a:cubicBezTo>
                  <a:pt x="358867" y="165129"/>
                  <a:pt x="345552" y="178444"/>
                  <a:pt x="329126" y="178444"/>
                </a:cubicBezTo>
                <a:lnTo>
                  <a:pt x="290287" y="178444"/>
                </a:lnTo>
                <a:lnTo>
                  <a:pt x="290287" y="248366"/>
                </a:lnTo>
                <a:lnTo>
                  <a:pt x="368299" y="248366"/>
                </a:lnTo>
                <a:cubicBezTo>
                  <a:pt x="408981" y="248366"/>
                  <a:pt x="441960" y="281345"/>
                  <a:pt x="441960" y="322027"/>
                </a:cubicBezTo>
                <a:lnTo>
                  <a:pt x="441960" y="743665"/>
                </a:lnTo>
                <a:cubicBezTo>
                  <a:pt x="441960" y="784347"/>
                  <a:pt x="408981" y="817326"/>
                  <a:pt x="368299" y="817326"/>
                </a:cubicBezTo>
                <a:lnTo>
                  <a:pt x="73661" y="817326"/>
                </a:lnTo>
                <a:cubicBezTo>
                  <a:pt x="32979" y="817326"/>
                  <a:pt x="0" y="784347"/>
                  <a:pt x="0" y="743665"/>
                </a:cubicBezTo>
                <a:lnTo>
                  <a:pt x="0" y="322027"/>
                </a:lnTo>
                <a:cubicBezTo>
                  <a:pt x="0" y="281345"/>
                  <a:pt x="32979" y="248366"/>
                  <a:pt x="73661" y="248366"/>
                </a:cubicBezTo>
                <a:lnTo>
                  <a:pt x="151674" y="248366"/>
                </a:lnTo>
                <a:lnTo>
                  <a:pt x="151674" y="178444"/>
                </a:lnTo>
                <a:lnTo>
                  <a:pt x="112835" y="178444"/>
                </a:lnTo>
                <a:cubicBezTo>
                  <a:pt x="96409" y="178444"/>
                  <a:pt x="83094" y="165129"/>
                  <a:pt x="83094" y="148703"/>
                </a:cubicBezTo>
                <a:lnTo>
                  <a:pt x="83094" y="29741"/>
                </a:lnTo>
                <a:cubicBezTo>
                  <a:pt x="83094" y="13315"/>
                  <a:pt x="96409" y="0"/>
                  <a:pt x="112835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91" name="Freeform 190"/>
          <p:cNvSpPr/>
          <p:nvPr/>
        </p:nvSpPr>
        <p:spPr bwMode="auto">
          <a:xfrm>
            <a:off x="3178969" y="2051585"/>
            <a:ext cx="243840" cy="450938"/>
          </a:xfrm>
          <a:custGeom>
            <a:avLst/>
            <a:gdLst>
              <a:gd name="connsiteX0" fmla="*/ 112835 w 441960"/>
              <a:gd name="connsiteY0" fmla="*/ 0 h 817326"/>
              <a:gd name="connsiteX1" fmla="*/ 329126 w 441960"/>
              <a:gd name="connsiteY1" fmla="*/ 0 h 817326"/>
              <a:gd name="connsiteX2" fmla="*/ 358867 w 441960"/>
              <a:gd name="connsiteY2" fmla="*/ 29741 h 817326"/>
              <a:gd name="connsiteX3" fmla="*/ 358867 w 441960"/>
              <a:gd name="connsiteY3" fmla="*/ 148703 h 817326"/>
              <a:gd name="connsiteX4" fmla="*/ 329126 w 441960"/>
              <a:gd name="connsiteY4" fmla="*/ 178444 h 817326"/>
              <a:gd name="connsiteX5" fmla="*/ 290287 w 441960"/>
              <a:gd name="connsiteY5" fmla="*/ 178444 h 817326"/>
              <a:gd name="connsiteX6" fmla="*/ 290287 w 441960"/>
              <a:gd name="connsiteY6" fmla="*/ 248366 h 817326"/>
              <a:gd name="connsiteX7" fmla="*/ 368299 w 441960"/>
              <a:gd name="connsiteY7" fmla="*/ 248366 h 817326"/>
              <a:gd name="connsiteX8" fmla="*/ 441960 w 441960"/>
              <a:gd name="connsiteY8" fmla="*/ 322027 h 817326"/>
              <a:gd name="connsiteX9" fmla="*/ 441960 w 441960"/>
              <a:gd name="connsiteY9" fmla="*/ 743665 h 817326"/>
              <a:gd name="connsiteX10" fmla="*/ 368299 w 441960"/>
              <a:gd name="connsiteY10" fmla="*/ 817326 h 817326"/>
              <a:gd name="connsiteX11" fmla="*/ 73661 w 441960"/>
              <a:gd name="connsiteY11" fmla="*/ 817326 h 817326"/>
              <a:gd name="connsiteX12" fmla="*/ 0 w 441960"/>
              <a:gd name="connsiteY12" fmla="*/ 743665 h 817326"/>
              <a:gd name="connsiteX13" fmla="*/ 0 w 441960"/>
              <a:gd name="connsiteY13" fmla="*/ 322027 h 817326"/>
              <a:gd name="connsiteX14" fmla="*/ 73661 w 441960"/>
              <a:gd name="connsiteY14" fmla="*/ 248366 h 817326"/>
              <a:gd name="connsiteX15" fmla="*/ 151674 w 441960"/>
              <a:gd name="connsiteY15" fmla="*/ 248366 h 817326"/>
              <a:gd name="connsiteX16" fmla="*/ 151674 w 441960"/>
              <a:gd name="connsiteY16" fmla="*/ 178444 h 817326"/>
              <a:gd name="connsiteX17" fmla="*/ 112835 w 441960"/>
              <a:gd name="connsiteY17" fmla="*/ 178444 h 817326"/>
              <a:gd name="connsiteX18" fmla="*/ 83094 w 441960"/>
              <a:gd name="connsiteY18" fmla="*/ 148703 h 817326"/>
              <a:gd name="connsiteX19" fmla="*/ 83094 w 441960"/>
              <a:gd name="connsiteY19" fmla="*/ 29741 h 817326"/>
              <a:gd name="connsiteX20" fmla="*/ 112835 w 441960"/>
              <a:gd name="connsiteY20" fmla="*/ 0 h 81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" h="817326">
                <a:moveTo>
                  <a:pt x="112835" y="0"/>
                </a:moveTo>
                <a:lnTo>
                  <a:pt x="329126" y="0"/>
                </a:lnTo>
                <a:cubicBezTo>
                  <a:pt x="345552" y="0"/>
                  <a:pt x="358867" y="13315"/>
                  <a:pt x="358867" y="29741"/>
                </a:cubicBezTo>
                <a:lnTo>
                  <a:pt x="358867" y="148703"/>
                </a:lnTo>
                <a:cubicBezTo>
                  <a:pt x="358867" y="165129"/>
                  <a:pt x="345552" y="178444"/>
                  <a:pt x="329126" y="178444"/>
                </a:cubicBezTo>
                <a:lnTo>
                  <a:pt x="290287" y="178444"/>
                </a:lnTo>
                <a:lnTo>
                  <a:pt x="290287" y="248366"/>
                </a:lnTo>
                <a:lnTo>
                  <a:pt x="368299" y="248366"/>
                </a:lnTo>
                <a:cubicBezTo>
                  <a:pt x="408981" y="248366"/>
                  <a:pt x="441960" y="281345"/>
                  <a:pt x="441960" y="322027"/>
                </a:cubicBezTo>
                <a:lnTo>
                  <a:pt x="441960" y="743665"/>
                </a:lnTo>
                <a:cubicBezTo>
                  <a:pt x="441960" y="784347"/>
                  <a:pt x="408981" y="817326"/>
                  <a:pt x="368299" y="817326"/>
                </a:cubicBezTo>
                <a:lnTo>
                  <a:pt x="73661" y="817326"/>
                </a:lnTo>
                <a:cubicBezTo>
                  <a:pt x="32979" y="817326"/>
                  <a:pt x="0" y="784347"/>
                  <a:pt x="0" y="743665"/>
                </a:cubicBezTo>
                <a:lnTo>
                  <a:pt x="0" y="322027"/>
                </a:lnTo>
                <a:cubicBezTo>
                  <a:pt x="0" y="281345"/>
                  <a:pt x="32979" y="248366"/>
                  <a:pt x="73661" y="248366"/>
                </a:cubicBezTo>
                <a:lnTo>
                  <a:pt x="151674" y="248366"/>
                </a:lnTo>
                <a:lnTo>
                  <a:pt x="151674" y="178444"/>
                </a:lnTo>
                <a:lnTo>
                  <a:pt x="112835" y="178444"/>
                </a:lnTo>
                <a:cubicBezTo>
                  <a:pt x="96409" y="178444"/>
                  <a:pt x="83094" y="165129"/>
                  <a:pt x="83094" y="148703"/>
                </a:cubicBezTo>
                <a:lnTo>
                  <a:pt x="83094" y="29741"/>
                </a:lnTo>
                <a:cubicBezTo>
                  <a:pt x="83094" y="13315"/>
                  <a:pt x="96409" y="0"/>
                  <a:pt x="11283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cxnSp>
        <p:nvCxnSpPr>
          <p:cNvPr id="192" name="Straight Connector 191"/>
          <p:cNvCxnSpPr/>
          <p:nvPr/>
        </p:nvCxnSpPr>
        <p:spPr bwMode="auto">
          <a:xfrm>
            <a:off x="1313424" y="902026"/>
            <a:ext cx="2312205" cy="44532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3" name="Isosceles Triangle 192"/>
          <p:cNvSpPr/>
          <p:nvPr/>
        </p:nvSpPr>
        <p:spPr bwMode="auto">
          <a:xfrm>
            <a:off x="2404377" y="1138139"/>
            <a:ext cx="152400" cy="1849120"/>
          </a:xfrm>
          <a:prstGeom prst="triangl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94" name="Group 193"/>
          <p:cNvGrpSpPr/>
          <p:nvPr/>
        </p:nvGrpSpPr>
        <p:grpSpPr>
          <a:xfrm>
            <a:off x="2926187" y="1343664"/>
            <a:ext cx="751840" cy="1422400"/>
            <a:chOff x="7040880" y="4094480"/>
            <a:chExt cx="751840" cy="1422400"/>
          </a:xfrm>
        </p:grpSpPr>
        <p:sp>
          <p:nvSpPr>
            <p:cNvPr id="195" name="Freeform 194"/>
            <p:cNvSpPr/>
            <p:nvPr/>
          </p:nvSpPr>
          <p:spPr bwMode="auto">
            <a:xfrm>
              <a:off x="7294880" y="5055783"/>
              <a:ext cx="243840" cy="450938"/>
            </a:xfrm>
            <a:custGeom>
              <a:avLst/>
              <a:gdLst>
                <a:gd name="connsiteX0" fmla="*/ 112835 w 441960"/>
                <a:gd name="connsiteY0" fmla="*/ 0 h 817326"/>
                <a:gd name="connsiteX1" fmla="*/ 329126 w 441960"/>
                <a:gd name="connsiteY1" fmla="*/ 0 h 817326"/>
                <a:gd name="connsiteX2" fmla="*/ 358867 w 441960"/>
                <a:gd name="connsiteY2" fmla="*/ 29741 h 817326"/>
                <a:gd name="connsiteX3" fmla="*/ 358867 w 441960"/>
                <a:gd name="connsiteY3" fmla="*/ 148703 h 817326"/>
                <a:gd name="connsiteX4" fmla="*/ 329126 w 441960"/>
                <a:gd name="connsiteY4" fmla="*/ 178444 h 817326"/>
                <a:gd name="connsiteX5" fmla="*/ 290287 w 441960"/>
                <a:gd name="connsiteY5" fmla="*/ 178444 h 817326"/>
                <a:gd name="connsiteX6" fmla="*/ 290287 w 441960"/>
                <a:gd name="connsiteY6" fmla="*/ 248366 h 817326"/>
                <a:gd name="connsiteX7" fmla="*/ 368299 w 441960"/>
                <a:gd name="connsiteY7" fmla="*/ 248366 h 817326"/>
                <a:gd name="connsiteX8" fmla="*/ 441960 w 441960"/>
                <a:gd name="connsiteY8" fmla="*/ 322027 h 817326"/>
                <a:gd name="connsiteX9" fmla="*/ 441960 w 441960"/>
                <a:gd name="connsiteY9" fmla="*/ 743665 h 817326"/>
                <a:gd name="connsiteX10" fmla="*/ 368299 w 441960"/>
                <a:gd name="connsiteY10" fmla="*/ 817326 h 817326"/>
                <a:gd name="connsiteX11" fmla="*/ 73661 w 441960"/>
                <a:gd name="connsiteY11" fmla="*/ 817326 h 817326"/>
                <a:gd name="connsiteX12" fmla="*/ 0 w 441960"/>
                <a:gd name="connsiteY12" fmla="*/ 743665 h 817326"/>
                <a:gd name="connsiteX13" fmla="*/ 0 w 441960"/>
                <a:gd name="connsiteY13" fmla="*/ 322027 h 817326"/>
                <a:gd name="connsiteX14" fmla="*/ 73661 w 441960"/>
                <a:gd name="connsiteY14" fmla="*/ 248366 h 817326"/>
                <a:gd name="connsiteX15" fmla="*/ 151674 w 441960"/>
                <a:gd name="connsiteY15" fmla="*/ 248366 h 817326"/>
                <a:gd name="connsiteX16" fmla="*/ 151674 w 441960"/>
                <a:gd name="connsiteY16" fmla="*/ 178444 h 817326"/>
                <a:gd name="connsiteX17" fmla="*/ 112835 w 441960"/>
                <a:gd name="connsiteY17" fmla="*/ 178444 h 817326"/>
                <a:gd name="connsiteX18" fmla="*/ 83094 w 441960"/>
                <a:gd name="connsiteY18" fmla="*/ 148703 h 817326"/>
                <a:gd name="connsiteX19" fmla="*/ 83094 w 441960"/>
                <a:gd name="connsiteY19" fmla="*/ 29741 h 817326"/>
                <a:gd name="connsiteX20" fmla="*/ 112835 w 441960"/>
                <a:gd name="connsiteY20" fmla="*/ 0 h 81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1960" h="817326">
                  <a:moveTo>
                    <a:pt x="112835" y="0"/>
                  </a:moveTo>
                  <a:lnTo>
                    <a:pt x="329126" y="0"/>
                  </a:lnTo>
                  <a:cubicBezTo>
                    <a:pt x="345552" y="0"/>
                    <a:pt x="358867" y="13315"/>
                    <a:pt x="358867" y="29741"/>
                  </a:cubicBezTo>
                  <a:lnTo>
                    <a:pt x="358867" y="148703"/>
                  </a:lnTo>
                  <a:cubicBezTo>
                    <a:pt x="358867" y="165129"/>
                    <a:pt x="345552" y="178444"/>
                    <a:pt x="329126" y="178444"/>
                  </a:cubicBezTo>
                  <a:lnTo>
                    <a:pt x="290287" y="178444"/>
                  </a:lnTo>
                  <a:lnTo>
                    <a:pt x="290287" y="248366"/>
                  </a:lnTo>
                  <a:lnTo>
                    <a:pt x="368299" y="248366"/>
                  </a:lnTo>
                  <a:cubicBezTo>
                    <a:pt x="408981" y="248366"/>
                    <a:pt x="441960" y="281345"/>
                    <a:pt x="441960" y="322027"/>
                  </a:cubicBezTo>
                  <a:lnTo>
                    <a:pt x="441960" y="743665"/>
                  </a:lnTo>
                  <a:cubicBezTo>
                    <a:pt x="441960" y="784347"/>
                    <a:pt x="408981" y="817326"/>
                    <a:pt x="368299" y="817326"/>
                  </a:cubicBezTo>
                  <a:lnTo>
                    <a:pt x="73661" y="817326"/>
                  </a:lnTo>
                  <a:cubicBezTo>
                    <a:pt x="32979" y="817326"/>
                    <a:pt x="0" y="784347"/>
                    <a:pt x="0" y="743665"/>
                  </a:cubicBezTo>
                  <a:lnTo>
                    <a:pt x="0" y="322027"/>
                  </a:lnTo>
                  <a:cubicBezTo>
                    <a:pt x="0" y="281345"/>
                    <a:pt x="32979" y="248366"/>
                    <a:pt x="73661" y="248366"/>
                  </a:cubicBezTo>
                  <a:lnTo>
                    <a:pt x="151674" y="248366"/>
                  </a:lnTo>
                  <a:lnTo>
                    <a:pt x="151674" y="178444"/>
                  </a:lnTo>
                  <a:lnTo>
                    <a:pt x="112835" y="178444"/>
                  </a:lnTo>
                  <a:cubicBezTo>
                    <a:pt x="96409" y="178444"/>
                    <a:pt x="83094" y="165129"/>
                    <a:pt x="83094" y="148703"/>
                  </a:cubicBezTo>
                  <a:lnTo>
                    <a:pt x="83094" y="29741"/>
                  </a:lnTo>
                  <a:cubicBezTo>
                    <a:pt x="83094" y="13315"/>
                    <a:pt x="96409" y="0"/>
                    <a:pt x="112835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grpSp>
          <p:nvGrpSpPr>
            <p:cNvPr id="196" name="Group 195"/>
            <p:cNvGrpSpPr/>
            <p:nvPr/>
          </p:nvGrpSpPr>
          <p:grpSpPr>
            <a:xfrm>
              <a:off x="7040880" y="4094480"/>
              <a:ext cx="751840" cy="1422400"/>
              <a:chOff x="7040880" y="4094480"/>
              <a:chExt cx="751840" cy="1422400"/>
            </a:xfrm>
          </p:grpSpPr>
          <p:sp>
            <p:nvSpPr>
              <p:cNvPr id="197" name="Isosceles Triangle 196"/>
              <p:cNvSpPr/>
              <p:nvPr/>
            </p:nvSpPr>
            <p:spPr bwMode="auto">
              <a:xfrm>
                <a:off x="7086600" y="4094480"/>
                <a:ext cx="660400" cy="1412240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98" name="Trapezoid 197"/>
              <p:cNvSpPr/>
              <p:nvPr/>
            </p:nvSpPr>
            <p:spPr bwMode="auto">
              <a:xfrm flipV="1">
                <a:off x="7040880" y="5435600"/>
                <a:ext cx="751840" cy="81280"/>
              </a:xfrm>
              <a:prstGeom prst="trapezoid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sp>
        <p:nvSpPr>
          <p:cNvPr id="202" name="Rectangle 201"/>
          <p:cNvSpPr/>
          <p:nvPr/>
        </p:nvSpPr>
        <p:spPr bwMode="auto">
          <a:xfrm>
            <a:off x="1117136" y="2987259"/>
            <a:ext cx="2772653" cy="2794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cxnSp>
        <p:nvCxnSpPr>
          <p:cNvPr id="203" name="Straight Connector 202"/>
          <p:cNvCxnSpPr/>
          <p:nvPr/>
        </p:nvCxnSpPr>
        <p:spPr bwMode="auto">
          <a:xfrm>
            <a:off x="4512384" y="902026"/>
            <a:ext cx="2312205" cy="445321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4" name="Isosceles Triangle 203"/>
          <p:cNvSpPr/>
          <p:nvPr/>
        </p:nvSpPr>
        <p:spPr bwMode="auto">
          <a:xfrm>
            <a:off x="5603337" y="1138139"/>
            <a:ext cx="152400" cy="1849120"/>
          </a:xfrm>
          <a:prstGeom prst="triangl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205" name="Group 204"/>
          <p:cNvGrpSpPr/>
          <p:nvPr/>
        </p:nvGrpSpPr>
        <p:grpSpPr>
          <a:xfrm>
            <a:off x="6125147" y="1343664"/>
            <a:ext cx="751840" cy="1422400"/>
            <a:chOff x="7040880" y="4094480"/>
            <a:chExt cx="751840" cy="1422400"/>
          </a:xfrm>
        </p:grpSpPr>
        <p:sp>
          <p:nvSpPr>
            <p:cNvPr id="206" name="Freeform 205"/>
            <p:cNvSpPr/>
            <p:nvPr/>
          </p:nvSpPr>
          <p:spPr bwMode="auto">
            <a:xfrm>
              <a:off x="7294880" y="5055783"/>
              <a:ext cx="243840" cy="450938"/>
            </a:xfrm>
            <a:custGeom>
              <a:avLst/>
              <a:gdLst>
                <a:gd name="connsiteX0" fmla="*/ 112835 w 441960"/>
                <a:gd name="connsiteY0" fmla="*/ 0 h 817326"/>
                <a:gd name="connsiteX1" fmla="*/ 329126 w 441960"/>
                <a:gd name="connsiteY1" fmla="*/ 0 h 817326"/>
                <a:gd name="connsiteX2" fmla="*/ 358867 w 441960"/>
                <a:gd name="connsiteY2" fmla="*/ 29741 h 817326"/>
                <a:gd name="connsiteX3" fmla="*/ 358867 w 441960"/>
                <a:gd name="connsiteY3" fmla="*/ 148703 h 817326"/>
                <a:gd name="connsiteX4" fmla="*/ 329126 w 441960"/>
                <a:gd name="connsiteY4" fmla="*/ 178444 h 817326"/>
                <a:gd name="connsiteX5" fmla="*/ 290287 w 441960"/>
                <a:gd name="connsiteY5" fmla="*/ 178444 h 817326"/>
                <a:gd name="connsiteX6" fmla="*/ 290287 w 441960"/>
                <a:gd name="connsiteY6" fmla="*/ 248366 h 817326"/>
                <a:gd name="connsiteX7" fmla="*/ 368299 w 441960"/>
                <a:gd name="connsiteY7" fmla="*/ 248366 h 817326"/>
                <a:gd name="connsiteX8" fmla="*/ 441960 w 441960"/>
                <a:gd name="connsiteY8" fmla="*/ 322027 h 817326"/>
                <a:gd name="connsiteX9" fmla="*/ 441960 w 441960"/>
                <a:gd name="connsiteY9" fmla="*/ 743665 h 817326"/>
                <a:gd name="connsiteX10" fmla="*/ 368299 w 441960"/>
                <a:gd name="connsiteY10" fmla="*/ 817326 h 817326"/>
                <a:gd name="connsiteX11" fmla="*/ 73661 w 441960"/>
                <a:gd name="connsiteY11" fmla="*/ 817326 h 817326"/>
                <a:gd name="connsiteX12" fmla="*/ 0 w 441960"/>
                <a:gd name="connsiteY12" fmla="*/ 743665 h 817326"/>
                <a:gd name="connsiteX13" fmla="*/ 0 w 441960"/>
                <a:gd name="connsiteY13" fmla="*/ 322027 h 817326"/>
                <a:gd name="connsiteX14" fmla="*/ 73661 w 441960"/>
                <a:gd name="connsiteY14" fmla="*/ 248366 h 817326"/>
                <a:gd name="connsiteX15" fmla="*/ 151674 w 441960"/>
                <a:gd name="connsiteY15" fmla="*/ 248366 h 817326"/>
                <a:gd name="connsiteX16" fmla="*/ 151674 w 441960"/>
                <a:gd name="connsiteY16" fmla="*/ 178444 h 817326"/>
                <a:gd name="connsiteX17" fmla="*/ 112835 w 441960"/>
                <a:gd name="connsiteY17" fmla="*/ 178444 h 817326"/>
                <a:gd name="connsiteX18" fmla="*/ 83094 w 441960"/>
                <a:gd name="connsiteY18" fmla="*/ 148703 h 817326"/>
                <a:gd name="connsiteX19" fmla="*/ 83094 w 441960"/>
                <a:gd name="connsiteY19" fmla="*/ 29741 h 817326"/>
                <a:gd name="connsiteX20" fmla="*/ 112835 w 441960"/>
                <a:gd name="connsiteY20" fmla="*/ 0 h 817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1960" h="817326">
                  <a:moveTo>
                    <a:pt x="112835" y="0"/>
                  </a:moveTo>
                  <a:lnTo>
                    <a:pt x="329126" y="0"/>
                  </a:lnTo>
                  <a:cubicBezTo>
                    <a:pt x="345552" y="0"/>
                    <a:pt x="358867" y="13315"/>
                    <a:pt x="358867" y="29741"/>
                  </a:cubicBezTo>
                  <a:lnTo>
                    <a:pt x="358867" y="148703"/>
                  </a:lnTo>
                  <a:cubicBezTo>
                    <a:pt x="358867" y="165129"/>
                    <a:pt x="345552" y="178444"/>
                    <a:pt x="329126" y="178444"/>
                  </a:cubicBezTo>
                  <a:lnTo>
                    <a:pt x="290287" y="178444"/>
                  </a:lnTo>
                  <a:lnTo>
                    <a:pt x="290287" y="248366"/>
                  </a:lnTo>
                  <a:lnTo>
                    <a:pt x="368299" y="248366"/>
                  </a:lnTo>
                  <a:cubicBezTo>
                    <a:pt x="408981" y="248366"/>
                    <a:pt x="441960" y="281345"/>
                    <a:pt x="441960" y="322027"/>
                  </a:cubicBezTo>
                  <a:lnTo>
                    <a:pt x="441960" y="743665"/>
                  </a:lnTo>
                  <a:cubicBezTo>
                    <a:pt x="441960" y="784347"/>
                    <a:pt x="408981" y="817326"/>
                    <a:pt x="368299" y="817326"/>
                  </a:cubicBezTo>
                  <a:lnTo>
                    <a:pt x="73661" y="817326"/>
                  </a:lnTo>
                  <a:cubicBezTo>
                    <a:pt x="32979" y="817326"/>
                    <a:pt x="0" y="784347"/>
                    <a:pt x="0" y="743665"/>
                  </a:cubicBezTo>
                  <a:lnTo>
                    <a:pt x="0" y="322027"/>
                  </a:lnTo>
                  <a:cubicBezTo>
                    <a:pt x="0" y="281345"/>
                    <a:pt x="32979" y="248366"/>
                    <a:pt x="73661" y="248366"/>
                  </a:cubicBezTo>
                  <a:lnTo>
                    <a:pt x="151674" y="248366"/>
                  </a:lnTo>
                  <a:lnTo>
                    <a:pt x="151674" y="178444"/>
                  </a:lnTo>
                  <a:lnTo>
                    <a:pt x="112835" y="178444"/>
                  </a:lnTo>
                  <a:cubicBezTo>
                    <a:pt x="96409" y="178444"/>
                    <a:pt x="83094" y="165129"/>
                    <a:pt x="83094" y="148703"/>
                  </a:cubicBezTo>
                  <a:lnTo>
                    <a:pt x="83094" y="29741"/>
                  </a:lnTo>
                  <a:cubicBezTo>
                    <a:pt x="83094" y="13315"/>
                    <a:pt x="96409" y="0"/>
                    <a:pt x="112835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grpSp>
          <p:nvGrpSpPr>
            <p:cNvPr id="207" name="Group 206"/>
            <p:cNvGrpSpPr/>
            <p:nvPr/>
          </p:nvGrpSpPr>
          <p:grpSpPr>
            <a:xfrm>
              <a:off x="7040880" y="4094480"/>
              <a:ext cx="751840" cy="1422400"/>
              <a:chOff x="7040880" y="4094480"/>
              <a:chExt cx="751840" cy="1422400"/>
            </a:xfrm>
          </p:grpSpPr>
          <p:sp>
            <p:nvSpPr>
              <p:cNvPr id="208" name="Isosceles Triangle 207"/>
              <p:cNvSpPr/>
              <p:nvPr/>
            </p:nvSpPr>
            <p:spPr bwMode="auto">
              <a:xfrm>
                <a:off x="7086600" y="4094480"/>
                <a:ext cx="660400" cy="1412240"/>
              </a:xfrm>
              <a:prstGeom prst="triangl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09" name="Trapezoid 208"/>
              <p:cNvSpPr/>
              <p:nvPr/>
            </p:nvSpPr>
            <p:spPr bwMode="auto">
              <a:xfrm flipV="1">
                <a:off x="7040880" y="5435600"/>
                <a:ext cx="751840" cy="81280"/>
              </a:xfrm>
              <a:prstGeom prst="trapezoid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grpSp>
        <p:nvGrpSpPr>
          <p:cNvPr id="210" name="Group 209"/>
          <p:cNvGrpSpPr/>
          <p:nvPr/>
        </p:nvGrpSpPr>
        <p:grpSpPr>
          <a:xfrm>
            <a:off x="4322994" y="942781"/>
            <a:ext cx="751840" cy="1412240"/>
            <a:chOff x="8970253" y="4094480"/>
            <a:chExt cx="751840" cy="1412240"/>
          </a:xfrm>
        </p:grpSpPr>
        <p:sp>
          <p:nvSpPr>
            <p:cNvPr id="211" name="Isosceles Triangle 210"/>
            <p:cNvSpPr/>
            <p:nvPr/>
          </p:nvSpPr>
          <p:spPr bwMode="auto">
            <a:xfrm>
              <a:off x="9027160" y="4094480"/>
              <a:ext cx="660400" cy="141224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212" name="Trapezoid 211"/>
            <p:cNvSpPr/>
            <p:nvPr/>
          </p:nvSpPr>
          <p:spPr bwMode="auto">
            <a:xfrm flipV="1">
              <a:off x="8970253" y="5425440"/>
              <a:ext cx="751840" cy="81280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213" name="Rectangle 212"/>
          <p:cNvSpPr/>
          <p:nvPr/>
        </p:nvSpPr>
        <p:spPr bwMode="auto">
          <a:xfrm>
            <a:off x="4316096" y="2987259"/>
            <a:ext cx="2772653" cy="2794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cxnSp>
        <p:nvCxnSpPr>
          <p:cNvPr id="214" name="Straight Connector 213"/>
          <p:cNvCxnSpPr/>
          <p:nvPr/>
        </p:nvCxnSpPr>
        <p:spPr bwMode="auto">
          <a:xfrm>
            <a:off x="7707694" y="1114476"/>
            <a:ext cx="2318883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5" name="Isosceles Triangle 214"/>
          <p:cNvSpPr/>
          <p:nvPr/>
        </p:nvSpPr>
        <p:spPr bwMode="auto">
          <a:xfrm>
            <a:off x="8798647" y="1138139"/>
            <a:ext cx="152400" cy="1849120"/>
          </a:xfrm>
          <a:prstGeom prst="triangle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219" name="Group 218"/>
          <p:cNvGrpSpPr/>
          <p:nvPr/>
        </p:nvGrpSpPr>
        <p:grpSpPr>
          <a:xfrm>
            <a:off x="7518304" y="1127640"/>
            <a:ext cx="751840" cy="1412240"/>
            <a:chOff x="8970253" y="4094480"/>
            <a:chExt cx="751840" cy="1412240"/>
          </a:xfrm>
        </p:grpSpPr>
        <p:sp>
          <p:nvSpPr>
            <p:cNvPr id="220" name="Isosceles Triangle 219"/>
            <p:cNvSpPr/>
            <p:nvPr/>
          </p:nvSpPr>
          <p:spPr bwMode="auto">
            <a:xfrm>
              <a:off x="9027160" y="4094480"/>
              <a:ext cx="660400" cy="141224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221" name="Trapezoid 220"/>
            <p:cNvSpPr/>
            <p:nvPr/>
          </p:nvSpPr>
          <p:spPr bwMode="auto">
            <a:xfrm flipV="1">
              <a:off x="8970253" y="5425440"/>
              <a:ext cx="751840" cy="81280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222" name="Rectangle 221"/>
          <p:cNvSpPr/>
          <p:nvPr/>
        </p:nvSpPr>
        <p:spPr bwMode="auto">
          <a:xfrm>
            <a:off x="7511406" y="2987259"/>
            <a:ext cx="2772653" cy="2794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81" name="Group 180"/>
          <p:cNvGrpSpPr/>
          <p:nvPr/>
        </p:nvGrpSpPr>
        <p:grpSpPr>
          <a:xfrm>
            <a:off x="9308862" y="4449469"/>
            <a:ext cx="751840" cy="1422400"/>
            <a:chOff x="7040880" y="4094480"/>
            <a:chExt cx="751840" cy="1422400"/>
          </a:xfrm>
        </p:grpSpPr>
        <p:sp>
          <p:nvSpPr>
            <p:cNvPr id="182" name="Isosceles Triangle 181"/>
            <p:cNvSpPr/>
            <p:nvPr/>
          </p:nvSpPr>
          <p:spPr bwMode="auto">
            <a:xfrm>
              <a:off x="7086600" y="4094480"/>
              <a:ext cx="660400" cy="141224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83" name="Trapezoid 182"/>
            <p:cNvSpPr/>
            <p:nvPr/>
          </p:nvSpPr>
          <p:spPr bwMode="auto">
            <a:xfrm flipV="1">
              <a:off x="7040880" y="5435600"/>
              <a:ext cx="751840" cy="81280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78" name="Rounded Rectangle 77"/>
          <p:cNvSpPr/>
          <p:nvPr/>
        </p:nvSpPr>
        <p:spPr bwMode="auto">
          <a:xfrm>
            <a:off x="392927" y="2381103"/>
            <a:ext cx="225468" cy="225468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199" name="Group 198"/>
          <p:cNvGrpSpPr/>
          <p:nvPr/>
        </p:nvGrpSpPr>
        <p:grpSpPr>
          <a:xfrm>
            <a:off x="1124034" y="942781"/>
            <a:ext cx="751840" cy="1412240"/>
            <a:chOff x="8970253" y="4094480"/>
            <a:chExt cx="751840" cy="1412240"/>
          </a:xfrm>
        </p:grpSpPr>
        <p:sp>
          <p:nvSpPr>
            <p:cNvPr id="200" name="Isosceles Triangle 199"/>
            <p:cNvSpPr/>
            <p:nvPr/>
          </p:nvSpPr>
          <p:spPr bwMode="auto">
            <a:xfrm>
              <a:off x="9027160" y="4094480"/>
              <a:ext cx="660400" cy="141224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201" name="Trapezoid 200"/>
            <p:cNvSpPr/>
            <p:nvPr/>
          </p:nvSpPr>
          <p:spPr bwMode="auto">
            <a:xfrm flipV="1">
              <a:off x="8970253" y="5425440"/>
              <a:ext cx="751840" cy="81280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149720" y="3712347"/>
            <a:ext cx="2616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b="1" i="1" dirty="0">
                <a:solidFill>
                  <a:srgbClr val="0000FF"/>
                </a:solidFill>
                <a:ea typeface="Arial Unicode MS" panose="020B0604020202020204" pitchFamily="34" charset="-128"/>
              </a:rPr>
              <a:t>Before </a:t>
            </a:r>
            <a:r>
              <a:rPr lang="en-GB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May 2019</a:t>
            </a:r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9156178" y="2453469"/>
            <a:ext cx="299133" cy="56073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N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9960605" y="2458600"/>
            <a:ext cx="299133" cy="56073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N</a:t>
            </a:r>
          </a:p>
        </p:txBody>
      </p:sp>
      <p:sp>
        <p:nvSpPr>
          <p:cNvPr id="83" name="Rectangle 82"/>
          <p:cNvSpPr/>
          <p:nvPr/>
        </p:nvSpPr>
        <p:spPr bwMode="auto">
          <a:xfrm>
            <a:off x="9560134" y="2462050"/>
            <a:ext cx="299133" cy="560733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S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9493274" y="2384027"/>
            <a:ext cx="416122" cy="664271"/>
            <a:chOff x="8998496" y="5524065"/>
            <a:chExt cx="416122" cy="664271"/>
          </a:xfrm>
          <a:solidFill>
            <a:schemeClr val="bg1">
              <a:lumMod val="50000"/>
              <a:alpha val="50000"/>
            </a:schemeClr>
          </a:solidFill>
        </p:grpSpPr>
        <p:sp>
          <p:nvSpPr>
            <p:cNvPr id="86" name="Rounded Rectangle 85"/>
            <p:cNvSpPr/>
            <p:nvPr/>
          </p:nvSpPr>
          <p:spPr bwMode="auto">
            <a:xfrm rot="295530" flipV="1">
              <a:off x="8998496" y="5524065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87" name="Rounded Rectangle 86"/>
            <p:cNvSpPr/>
            <p:nvPr/>
          </p:nvSpPr>
          <p:spPr bwMode="auto">
            <a:xfrm rot="295530" flipV="1">
              <a:off x="8998496" y="5564704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88" name="Rounded Rectangle 87"/>
            <p:cNvSpPr/>
            <p:nvPr/>
          </p:nvSpPr>
          <p:spPr bwMode="auto">
            <a:xfrm rot="295530" flipV="1">
              <a:off x="8998496" y="5605343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89" name="Rounded Rectangle 88"/>
            <p:cNvSpPr/>
            <p:nvPr/>
          </p:nvSpPr>
          <p:spPr bwMode="auto">
            <a:xfrm rot="295530" flipV="1">
              <a:off x="8998496" y="5645982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0" name="Rounded Rectangle 89"/>
            <p:cNvSpPr/>
            <p:nvPr/>
          </p:nvSpPr>
          <p:spPr bwMode="auto">
            <a:xfrm rot="295530" flipV="1">
              <a:off x="8998496" y="5686621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1" name="Rounded Rectangle 90"/>
            <p:cNvSpPr/>
            <p:nvPr/>
          </p:nvSpPr>
          <p:spPr bwMode="auto">
            <a:xfrm rot="295530" flipV="1">
              <a:off x="8998496" y="5727260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2" name="Rounded Rectangle 91"/>
            <p:cNvSpPr/>
            <p:nvPr/>
          </p:nvSpPr>
          <p:spPr bwMode="auto">
            <a:xfrm rot="295530" flipV="1">
              <a:off x="8998496" y="5767899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3" name="Rounded Rectangle 92"/>
            <p:cNvSpPr/>
            <p:nvPr/>
          </p:nvSpPr>
          <p:spPr bwMode="auto">
            <a:xfrm rot="295530" flipV="1">
              <a:off x="8998496" y="5808538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4" name="Rounded Rectangle 93"/>
            <p:cNvSpPr/>
            <p:nvPr/>
          </p:nvSpPr>
          <p:spPr bwMode="auto">
            <a:xfrm rot="295530" flipV="1">
              <a:off x="8998496" y="5849177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5" name="Rounded Rectangle 94"/>
            <p:cNvSpPr/>
            <p:nvPr/>
          </p:nvSpPr>
          <p:spPr bwMode="auto">
            <a:xfrm rot="295530" flipV="1">
              <a:off x="8998496" y="5889816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6" name="Rounded Rectangle 95"/>
            <p:cNvSpPr/>
            <p:nvPr/>
          </p:nvSpPr>
          <p:spPr bwMode="auto">
            <a:xfrm rot="295530" flipV="1">
              <a:off x="8998496" y="5930455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7" name="Rounded Rectangle 96"/>
            <p:cNvSpPr/>
            <p:nvPr/>
          </p:nvSpPr>
          <p:spPr bwMode="auto">
            <a:xfrm rot="295530" flipV="1">
              <a:off x="8998496" y="5601030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8" name="Rounded Rectangle 97"/>
            <p:cNvSpPr/>
            <p:nvPr/>
          </p:nvSpPr>
          <p:spPr bwMode="auto">
            <a:xfrm rot="295530" flipV="1">
              <a:off x="8998496" y="5926142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9" name="Rounded Rectangle 98"/>
            <p:cNvSpPr/>
            <p:nvPr/>
          </p:nvSpPr>
          <p:spPr bwMode="auto">
            <a:xfrm rot="295530" flipV="1">
              <a:off x="8998496" y="5969437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00" name="Rounded Rectangle 99"/>
            <p:cNvSpPr/>
            <p:nvPr/>
          </p:nvSpPr>
          <p:spPr bwMode="auto">
            <a:xfrm rot="295530" flipV="1">
              <a:off x="8998496" y="6012732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01" name="Rounded Rectangle 100"/>
            <p:cNvSpPr/>
            <p:nvPr/>
          </p:nvSpPr>
          <p:spPr bwMode="auto">
            <a:xfrm rot="295530" flipV="1">
              <a:off x="8998496" y="6056027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02" name="Rounded Rectangle 101"/>
            <p:cNvSpPr/>
            <p:nvPr/>
          </p:nvSpPr>
          <p:spPr bwMode="auto">
            <a:xfrm rot="295530" flipV="1">
              <a:off x="8998496" y="6099322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03" name="Rounded Rectangle 102"/>
            <p:cNvSpPr/>
            <p:nvPr/>
          </p:nvSpPr>
          <p:spPr bwMode="auto">
            <a:xfrm rot="295530" flipV="1">
              <a:off x="8998496" y="6142617"/>
              <a:ext cx="416122" cy="45719"/>
            </a:xfrm>
            <a:prstGeom prst="roundRect">
              <a:avLst/>
            </a:prstGeom>
            <a:grpFill/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9164266" y="2259534"/>
            <a:ext cx="1026828" cy="942146"/>
            <a:chOff x="10017092" y="4767334"/>
            <a:chExt cx="1026828" cy="942146"/>
          </a:xfrm>
        </p:grpSpPr>
        <p:grpSp>
          <p:nvGrpSpPr>
            <p:cNvPr id="105" name="Group 104"/>
            <p:cNvGrpSpPr/>
            <p:nvPr/>
          </p:nvGrpSpPr>
          <p:grpSpPr>
            <a:xfrm>
              <a:off x="10551591" y="4774936"/>
              <a:ext cx="492329" cy="934544"/>
              <a:chOff x="10551591" y="4774936"/>
              <a:chExt cx="492329" cy="934544"/>
            </a:xfrm>
          </p:grpSpPr>
          <p:sp>
            <p:nvSpPr>
              <p:cNvPr id="110" name="Oval 109"/>
              <p:cNvSpPr/>
              <p:nvPr/>
            </p:nvSpPr>
            <p:spPr bwMode="auto">
              <a:xfrm>
                <a:off x="10626764" y="5060912"/>
                <a:ext cx="212426" cy="36840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 bwMode="auto">
              <a:xfrm>
                <a:off x="10592231" y="4906980"/>
                <a:ext cx="329769" cy="67627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 bwMode="auto">
              <a:xfrm>
                <a:off x="10551591" y="4774936"/>
                <a:ext cx="492329" cy="934544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 rot="10800000">
              <a:off x="10017092" y="4767334"/>
              <a:ext cx="492329" cy="934544"/>
              <a:chOff x="10551591" y="4774936"/>
              <a:chExt cx="492329" cy="934544"/>
            </a:xfrm>
          </p:grpSpPr>
          <p:sp>
            <p:nvSpPr>
              <p:cNvPr id="107" name="Oval 106"/>
              <p:cNvSpPr/>
              <p:nvPr/>
            </p:nvSpPr>
            <p:spPr bwMode="auto">
              <a:xfrm>
                <a:off x="10626764" y="5060912"/>
                <a:ext cx="212426" cy="36840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08" name="Oval 107"/>
              <p:cNvSpPr/>
              <p:nvPr/>
            </p:nvSpPr>
            <p:spPr bwMode="auto">
              <a:xfrm>
                <a:off x="10592231" y="4906980"/>
                <a:ext cx="329769" cy="67627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>
                <a:off x="10551591" y="4774936"/>
                <a:ext cx="492329" cy="934544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sp>
        <p:nvSpPr>
          <p:cNvPr id="113" name="Oval 112"/>
          <p:cNvSpPr/>
          <p:nvPr/>
        </p:nvSpPr>
        <p:spPr bwMode="auto">
          <a:xfrm>
            <a:off x="10893944" y="2033647"/>
            <a:ext cx="703901" cy="70390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10287554" y="68431"/>
            <a:ext cx="185672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GB" sz="2000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Phenomenon</a:t>
            </a:r>
            <a:br>
              <a:rPr lang="en-GB" sz="2000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</a:br>
            <a:r>
              <a:rPr lang="en-GB" sz="2000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traceable to</a:t>
            </a:r>
            <a:br>
              <a:rPr lang="en-GB" sz="2000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</a:br>
            <a:r>
              <a:rPr lang="en-GB" sz="2000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h, c and </a:t>
            </a:r>
            <a:r>
              <a:rPr lang="el-GR" sz="2000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Δν</a:t>
            </a:r>
            <a:r>
              <a:rPr lang="en-GB" sz="2000" b="1" i="1" baseline="-25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Cs</a:t>
            </a:r>
            <a:endParaRPr lang="en-GB" sz="2000" i="1" baseline="-25000" dirty="0">
              <a:ea typeface="Arial Unicode MS" panose="020B0604020202020204" pitchFamily="34" charset="-128"/>
            </a:endParaRPr>
          </a:p>
        </p:txBody>
      </p:sp>
      <p:grpSp>
        <p:nvGrpSpPr>
          <p:cNvPr id="216" name="Group 215"/>
          <p:cNvGrpSpPr/>
          <p:nvPr/>
        </p:nvGrpSpPr>
        <p:grpSpPr>
          <a:xfrm>
            <a:off x="9320457" y="1112077"/>
            <a:ext cx="751840" cy="1422400"/>
            <a:chOff x="7040880" y="4094480"/>
            <a:chExt cx="751840" cy="1422400"/>
          </a:xfrm>
        </p:grpSpPr>
        <p:sp>
          <p:nvSpPr>
            <p:cNvPr id="217" name="Isosceles Triangle 216"/>
            <p:cNvSpPr/>
            <p:nvPr/>
          </p:nvSpPr>
          <p:spPr bwMode="auto">
            <a:xfrm>
              <a:off x="7086600" y="4094480"/>
              <a:ext cx="660400" cy="141224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218" name="Trapezoid 217"/>
            <p:cNvSpPr/>
            <p:nvPr/>
          </p:nvSpPr>
          <p:spPr bwMode="auto">
            <a:xfrm flipV="1">
              <a:off x="7040880" y="5435600"/>
              <a:ext cx="751840" cy="81280"/>
            </a:xfrm>
            <a:prstGeom prst="trapezoid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24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37" presetClass="path" presetSubtype="0" accel="50000" decel="5000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0.0044 C 0.08645 0.12338 0.07604 0.18449 0.08255 0.44977 " pathEditMode="relative" rAng="0" ptsTypes="AA">
                                          <p:cBhvr>
                                            <p:cTn id="9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28" y="222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" presetID="8" presetClass="emph" presetSubtype="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p14:bounceEnd="15000">
                                          <p:cBhvr>
                                            <p:cTn id="12" dur="2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2.59259E-6 L -1.875E-6 -0.03287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-3.33333E-6 L 4.79167E-6 0.03102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255 0.44977 L 0.08255 0.48078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7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11022E-16 C 0.00078 -0.0463 0.05156 -0.09167 0.06172 -0.11273 C 0.08164 -0.11898 0.09623 -0.06134 0.11641 -0.0294 " pathEditMode="relative" rAng="0" ptsTypes="AAA">
                                          <p:cBhvr>
                                            <p:cTn id="24" dur="2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20" y="-5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8" presetClass="emph" presetSubtype="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p14:bounceEnd="15000">
                                          <p:cBhvr>
                                            <p:cTn id="27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59259E-6 L -1.66667E-6 -0.03287 " pathEditMode="relative" rAng="0" ptsTypes="AA">
                                          <p:cBhvr>
                                            <p:cTn id="29" dur="2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33333E-6 L 5E-6 0.03102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641 -0.0294 L 0.11563 0.00069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15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4.81481E-6 C 0.00065 -0.04676 0.05157 -0.09213 0.06159 -0.1132 C 0.08138 -0.11945 0.10834 -0.05834 0.11641 -0.01274 " pathEditMode="relative" rAng="0" ptsTypes="AAA">
                                          <p:cBhvr>
                                            <p:cTn id="40" dur="2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20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00046 L -0.03386 -0.12662 C -0.04089 -0.15509 -0.05144 -0.17014 -0.06224 -0.17014 C -0.07474 -0.17014 -0.08477 -0.15509 -0.0918 -0.12662 C -0.10313 -0.08449 -0.12357 0.39167 -0.12396 0.47685 " pathEditMode="relative" rAng="0" ptsTypes="AAAAA">
                                          <p:cBhvr>
                                            <p:cTn id="44" dur="2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198" y="152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7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82 -0.00046 C 0.02917 -0.13218 0.06745 -0.09676 0.08151 -0.04143 " pathEditMode="relative" rAng="0" ptsTypes="AA">
                                          <p:cBhvr>
                                            <p:cTn id="51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67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151 -0.04144 L 0.08138 -0.00949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fill="hold" nodeType="with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p14:bounceEnd="15000">
                                          <p:cBhvr>
                                            <p:cTn id="56" dur="2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96296E-6 L -3.33333E-6 -0.03287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2.22222E-6 L 3.125E-6 0.03102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7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4.44444E-6 C 0.00078 -0.04629 0.05157 -0.09166 0.06172 -0.11273 C 0.08164 -0.11898 0.09623 -0.06134 0.11641 -0.02939 " pathEditMode="relative" rAng="0" ptsTypes="AAA">
                                          <p:cBhvr>
                                            <p:cTn id="66" dur="2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20" y="-5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8" presetClass="emph" presetSubtype="0" fill="hold" nodeType="after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 p14:bounceEnd="15000">
                                          <p:cBhvr>
                                            <p:cTn id="69" dur="20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96296E-6 L -3.125E-6 -0.0328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3.33333E-6 0.03102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641 -0.02939 L 0.11563 0.0007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15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37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3.7037E-7 C 0.00066 -0.04676 0.05157 -0.09213 0.06159 -0.11319 C 0.08138 -0.11944 0.10834 -0.05833 0.11641 -0.01273 " pathEditMode="relative" rAng="0" ptsTypes="AAA">
                                          <p:cBhvr>
                                            <p:cTn id="82" dur="2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20" y="-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4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9" presetID="10" presetClass="entr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4.81481E-6 C -0.02162 -0.0757 -0.0431 -0.09422 -0.06498 -0.09977 C -0.08659 -0.10556 -0.11719 -0.06783 -0.13008 -0.03403 " pathEditMode="relative" rAng="0" ptsTypes="AAA">
                                          <p:cBhvr>
                                            <p:cTn id="113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10" y="-50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8" grpId="0" animBg="1"/>
          <p:bldP spid="188" grpId="1" animBg="1"/>
          <p:bldP spid="176" grpId="0" animBg="1"/>
          <p:bldP spid="176" grpId="1" animBg="1"/>
          <p:bldP spid="176" grpId="2" animBg="1"/>
          <p:bldP spid="134" grpId="0" animBg="1"/>
          <p:bldP spid="134" grpId="1" animBg="1"/>
          <p:bldP spid="134" grpId="2" animBg="1"/>
          <p:bldP spid="189" grpId="0" animBg="1"/>
          <p:bldP spid="189" grpId="1" animBg="1"/>
          <p:bldP spid="190" grpId="0" animBg="1"/>
          <p:bldP spid="190" grpId="1" animBg="1"/>
          <p:bldP spid="191" grpId="0" animBg="1"/>
          <p:bldP spid="191" grpId="1" animBg="1"/>
          <p:bldP spid="191" grpId="2" animBg="1"/>
          <p:bldP spid="78" grpId="0" animBg="1"/>
          <p:bldP spid="78" grpId="1" animBg="1"/>
          <p:bldP spid="78" grpId="2" animBg="1"/>
          <p:bldP spid="81" grpId="0" animBg="1"/>
          <p:bldP spid="82" grpId="0" animBg="1"/>
          <p:bldP spid="83" grpId="0" animBg="1"/>
          <p:bldP spid="113" grpId="0" animBg="1"/>
          <p:bldP spid="113" grpId="1" animBg="1"/>
          <p:bldP spid="1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37" presetClass="path" presetSubtype="0" accel="50000" decel="5000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0.0044 C 0.08645 0.12338 0.07604 0.18449 0.08255 0.44977 " pathEditMode="relative" rAng="0" ptsTypes="AA">
                                          <p:cBhvr>
                                            <p:cTn id="9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28" y="222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1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12" dur="20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-2.59259E-6 L -1.875E-6 -0.03287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79167E-6 -3.33333E-6 L 4.79167E-6 0.03102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pat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255 0.44977 L 0.08255 0.48078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37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11022E-16 C 0.00078 -0.0463 0.05156 -0.09167 0.06172 -0.11273 C 0.08164 -0.11898 0.09623 -0.06134 0.11641 -0.0294 " pathEditMode="relative" rAng="0" ptsTypes="AAA">
                                          <p:cBhvr>
                                            <p:cTn id="24" dur="2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20" y="-5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27" dur="2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8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59259E-6 L -1.66667E-6 -0.03287 " pathEditMode="relative" rAng="0" ptsTypes="AA">
                                          <p:cBhvr>
                                            <p:cTn id="29" dur="20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3.33333E-6 L 5E-6 0.03102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641 -0.0294 L 0.11563 0.00069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15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37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4.81481E-6 C 0.00065 -0.04676 0.05157 -0.09213 0.06159 -0.1132 C 0.08138 -0.11945 0.10834 -0.05834 0.11641 -0.01274 " pathEditMode="relative" rAng="0" ptsTypes="AAA">
                                          <p:cBhvr>
                                            <p:cTn id="40" dur="2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20" y="-567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0.00046 L -0.03386 -0.12662 C -0.04089 -0.15509 -0.05144 -0.17014 -0.06224 -0.17014 C -0.07474 -0.17014 -0.08477 -0.15509 -0.0918 -0.12662 C -0.10313 -0.08449 -0.12357 0.39167 -0.12396 0.47685 " pathEditMode="relative" rAng="0" ptsTypes="AAAAA">
                                          <p:cBhvr>
                                            <p:cTn id="44" dur="2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198" y="152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37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82 -0.00046 C 0.02917 -0.13218 0.06745 -0.09676 0.08151 -0.04143 " pathEditMode="relative" rAng="0" ptsTypes="AA">
                                          <p:cBhvr>
                                            <p:cTn id="51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67" y="-453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3" presetID="42" presetClass="path" presetSubtype="0" accel="50000" decel="5000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151 -0.04144 L 0.08138 -0.00949 " pathEditMode="relative" rAng="0" ptsTypes="AA">
                                          <p:cBhvr>
                                            <p:cTn id="54" dur="2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159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56" dur="2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96296E-6 L -3.33333E-6 -0.03287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125E-6 2.22222E-6 L 3.125E-6 0.03102 " pathEditMode="relative" rAng="0" ptsTypes="AA">
                                          <p:cBhvr>
                                            <p:cTn id="60" dur="2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7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4.44444E-6 C 0.00078 -0.04629 0.05157 -0.09166 0.06172 -0.11273 C 0.08164 -0.11898 0.09623 -0.06134 0.11641 -0.02939 " pathEditMode="relative" rAng="0" ptsTypes="AAA">
                                          <p:cBhvr>
                                            <p:cTn id="66" dur="2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20" y="-5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8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600000">
                                          <p:cBhvr>
                                            <p:cTn id="69" dur="20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64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2.96296E-6 L -3.125E-6 -0.0328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2.22222E-6 L 3.33333E-6 0.03102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5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42" presetClass="path" presetSubtype="0" accel="50000" decel="5000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1641 -0.02939 L 0.11563 0.0007 " pathEditMode="relative" rAng="0" ptsTypes="AA">
                                          <p:cBhvr>
                                            <p:cTn id="75" dur="2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150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37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3.7037E-7 C 0.00066 -0.04676 0.05157 -0.09213 0.06159 -0.11319 C 0.08138 -0.11944 0.10834 -0.05833 0.11641 -0.01273 " pathEditMode="relative" rAng="0" ptsTypes="AAA">
                                          <p:cBhvr>
                                            <p:cTn id="82" dur="2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20" y="-56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4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9" presetID="10" presetClass="entr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7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4.81481E-6 C -0.02162 -0.0757 -0.0431 -0.09422 -0.06498 -0.09977 C -0.08659 -0.10556 -0.11719 -0.06783 -0.13008 -0.03403 " pathEditMode="relative" rAng="0" ptsTypes="AAA">
                                          <p:cBhvr>
                                            <p:cTn id="113" dur="2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10" y="-50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8" grpId="0" animBg="1"/>
          <p:bldP spid="188" grpId="1" animBg="1"/>
          <p:bldP spid="176" grpId="0" animBg="1"/>
          <p:bldP spid="176" grpId="1" animBg="1"/>
          <p:bldP spid="176" grpId="2" animBg="1"/>
          <p:bldP spid="134" grpId="0" animBg="1"/>
          <p:bldP spid="134" grpId="1" animBg="1"/>
          <p:bldP spid="134" grpId="2" animBg="1"/>
          <p:bldP spid="189" grpId="0" animBg="1"/>
          <p:bldP spid="189" grpId="1" animBg="1"/>
          <p:bldP spid="190" grpId="0" animBg="1"/>
          <p:bldP spid="190" grpId="1" animBg="1"/>
          <p:bldP spid="191" grpId="0" animBg="1"/>
          <p:bldP spid="191" grpId="1" animBg="1"/>
          <p:bldP spid="191" grpId="2" animBg="1"/>
          <p:bldP spid="78" grpId="0" animBg="1"/>
          <p:bldP spid="78" grpId="1" animBg="1"/>
          <p:bldP spid="78" grpId="2" animBg="1"/>
          <p:bldP spid="81" grpId="0" animBg="1"/>
          <p:bldP spid="82" grpId="0" animBg="1"/>
          <p:bldP spid="83" grpId="0" animBg="1"/>
          <p:bldP spid="113" grpId="0" animBg="1"/>
          <p:bldP spid="113" grpId="1" animBg="1"/>
          <p:bldP spid="116" grpId="0"/>
        </p:bldLst>
      </p:timing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/>
          <p:cNvSpPr txBox="1"/>
          <p:nvPr/>
        </p:nvSpPr>
        <p:spPr>
          <a:xfrm>
            <a:off x="1324699" y="3094706"/>
            <a:ext cx="2724446" cy="152464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Planck Constant</a:t>
            </a:r>
          </a:p>
          <a:p>
            <a:r>
              <a:rPr lang="en-GB" sz="1800" b="1" i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Exactly</a:t>
            </a:r>
          </a:p>
          <a:p>
            <a:r>
              <a:rPr lang="en-GB" sz="1800" dirty="0" smtClean="0"/>
              <a:t>6.626 070 150 x 10</a:t>
            </a:r>
            <a:r>
              <a:rPr lang="en-GB" sz="1800" baseline="30000" dirty="0" smtClean="0"/>
              <a:t>-34</a:t>
            </a:r>
            <a:r>
              <a:rPr lang="en-GB" sz="1800" dirty="0" smtClean="0"/>
              <a:t> </a:t>
            </a:r>
          </a:p>
          <a:p>
            <a:r>
              <a:rPr lang="en-GB" sz="1800" dirty="0" smtClean="0"/>
              <a:t>joule seconds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1324699" y="3094706"/>
            <a:ext cx="2724446" cy="152464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 anchor="ctr">
            <a:no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Planck Constant</a:t>
            </a:r>
          </a:p>
          <a:p>
            <a:r>
              <a:rPr lang="en-GB" sz="1800" dirty="0" smtClean="0"/>
              <a:t>6.626 070 150 ±</a:t>
            </a:r>
          </a:p>
          <a:p>
            <a:r>
              <a:rPr lang="en-GB" sz="1800" dirty="0" smtClean="0"/>
              <a:t>0.000 000 069</a:t>
            </a:r>
          </a:p>
          <a:p>
            <a:r>
              <a:rPr lang="en-GB" sz="1800" dirty="0" smtClean="0"/>
              <a:t>x 10</a:t>
            </a:r>
            <a:r>
              <a:rPr lang="en-GB" sz="1800" baseline="30000" dirty="0" smtClean="0"/>
              <a:t>-34</a:t>
            </a:r>
            <a:r>
              <a:rPr lang="en-GB" sz="1800" dirty="0" smtClean="0"/>
              <a:t> joule seconds</a:t>
            </a:r>
            <a:endParaRPr lang="en-GB" sz="1800" dirty="0">
              <a:solidFill>
                <a:srgbClr val="FF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386333" y="714102"/>
            <a:ext cx="2747868" cy="119030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no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Kilogram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sz="1800" b="1" i="1" dirty="0" smtClean="0">
                <a:solidFill>
                  <a:srgbClr val="FF0000"/>
                </a:solidFill>
              </a:rPr>
              <a:t>Exactly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smtClean="0"/>
              <a:t>defined by the </a:t>
            </a:r>
          </a:p>
          <a:p>
            <a:r>
              <a:rPr lang="en-GB" sz="1800" dirty="0" smtClean="0"/>
              <a:t>Planck constant</a:t>
            </a:r>
            <a:endParaRPr lang="en-GB" sz="1800" dirty="0"/>
          </a:p>
        </p:txBody>
      </p:sp>
      <p:sp>
        <p:nvSpPr>
          <p:cNvPr id="136" name="Right Arrow 135"/>
          <p:cNvSpPr/>
          <p:nvPr/>
        </p:nvSpPr>
        <p:spPr bwMode="auto">
          <a:xfrm>
            <a:off x="127968" y="4581128"/>
            <a:ext cx="5556432" cy="576064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Measurement of Planck</a:t>
            </a:r>
            <a:r>
              <a:rPr kumimoji="0" lang="en-GB" sz="20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 constant </a:t>
            </a:r>
            <a:r>
              <a:rPr kumimoji="0" lang="en-GB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improves</a:t>
            </a:r>
          </a:p>
        </p:txBody>
      </p:sp>
      <p:sp>
        <p:nvSpPr>
          <p:cNvPr id="139" name="Right Arrow 138"/>
          <p:cNvSpPr/>
          <p:nvPr/>
        </p:nvSpPr>
        <p:spPr bwMode="auto">
          <a:xfrm>
            <a:off x="6054310" y="4529993"/>
            <a:ext cx="5654307" cy="576064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rPr>
              <a:t>Measurement of mass improves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-1645960" y="5237125"/>
            <a:ext cx="16757654" cy="1072195"/>
            <a:chOff x="-2511903" y="2896098"/>
            <a:chExt cx="16757654" cy="1072195"/>
          </a:xfrm>
        </p:grpSpPr>
        <p:grpSp>
          <p:nvGrpSpPr>
            <p:cNvPr id="30" name="Group 29"/>
            <p:cNvGrpSpPr/>
            <p:nvPr/>
          </p:nvGrpSpPr>
          <p:grpSpPr>
            <a:xfrm>
              <a:off x="4246924" y="2896098"/>
              <a:ext cx="3240000" cy="432048"/>
              <a:chOff x="335360" y="2302198"/>
              <a:chExt cx="4554865" cy="432048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3536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79022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124508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169994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2154808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260967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306453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351939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97425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442911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7626337" y="2896098"/>
              <a:ext cx="3240000" cy="432048"/>
              <a:chOff x="335360" y="2302198"/>
              <a:chExt cx="4554865" cy="432048"/>
            </a:xfrm>
          </p:grpSpPr>
          <p:sp>
            <p:nvSpPr>
              <p:cNvPr id="32" name="Rectangle 31"/>
              <p:cNvSpPr/>
              <p:nvPr/>
            </p:nvSpPr>
            <p:spPr bwMode="auto">
              <a:xfrm>
                <a:off x="33536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79022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124508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69994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154808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260967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06453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351939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397425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442911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11005751" y="2896098"/>
              <a:ext cx="3240000" cy="432048"/>
              <a:chOff x="335360" y="2302198"/>
              <a:chExt cx="4554865" cy="432048"/>
            </a:xfrm>
          </p:grpSpPr>
          <p:sp>
            <p:nvSpPr>
              <p:cNvPr id="43" name="Rectangle 42"/>
              <p:cNvSpPr/>
              <p:nvPr/>
            </p:nvSpPr>
            <p:spPr bwMode="auto">
              <a:xfrm>
                <a:off x="33536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79022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124508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169994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2154808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260967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306453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351939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397425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442911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867511" y="2896098"/>
              <a:ext cx="3240000" cy="432048"/>
              <a:chOff x="335360" y="2302198"/>
              <a:chExt cx="4554865" cy="432048"/>
            </a:xfrm>
          </p:grpSpPr>
          <p:sp>
            <p:nvSpPr>
              <p:cNvPr id="54" name="Rectangle 53"/>
              <p:cNvSpPr/>
              <p:nvPr/>
            </p:nvSpPr>
            <p:spPr bwMode="auto">
              <a:xfrm>
                <a:off x="33536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79022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124508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169994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2154808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260967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306453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351939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397425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442911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337194" y="3506628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ea typeface="Arial Unicode MS" panose="020B0604020202020204" pitchFamily="34" charset="-128"/>
                </a:rPr>
                <a:t>1900</a:t>
              </a:r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05283" y="3467535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ea typeface="Arial Unicode MS" panose="020B0604020202020204" pitchFamily="34" charset="-128"/>
                </a:rPr>
                <a:t>2000</a:t>
              </a:r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180246" y="3455860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ea typeface="Arial Unicode MS" panose="020B0604020202020204" pitchFamily="34" charset="-128"/>
                </a:rPr>
                <a:t>2100</a:t>
              </a:r>
              <a:endParaRPr lang="en-GB" dirty="0">
                <a:ea typeface="Arial Unicode MS" panose="020B0604020202020204" pitchFamily="34" charset="-128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0513162" y="3399599"/>
              <a:ext cx="8707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ea typeface="Arial Unicode MS" panose="020B0604020202020204" pitchFamily="34" charset="-128"/>
                </a:rPr>
                <a:t>2200</a:t>
              </a:r>
              <a:endParaRPr lang="en-GB" dirty="0">
                <a:ea typeface="Arial Unicode MS" panose="020B0604020202020204" pitchFamily="34" charset="-128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-2511903" y="2896098"/>
              <a:ext cx="3240000" cy="432048"/>
              <a:chOff x="335360" y="2302198"/>
              <a:chExt cx="4554865" cy="432048"/>
            </a:xfrm>
          </p:grpSpPr>
          <p:sp>
            <p:nvSpPr>
              <p:cNvPr id="69" name="Rectangle 68"/>
              <p:cNvSpPr/>
              <p:nvPr/>
            </p:nvSpPr>
            <p:spPr bwMode="auto">
              <a:xfrm>
                <a:off x="33536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79022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124508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169994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 bwMode="auto">
              <a:xfrm>
                <a:off x="2154808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2609670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3064532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>
                <a:off x="351939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>
                <a:off x="3974256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4429114" y="2302198"/>
                <a:ext cx="461111" cy="432048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sp>
        <p:nvSpPr>
          <p:cNvPr id="109" name="Rectangle 108"/>
          <p:cNvSpPr/>
          <p:nvPr/>
        </p:nvSpPr>
        <p:spPr bwMode="auto">
          <a:xfrm>
            <a:off x="11732280" y="5233771"/>
            <a:ext cx="139414" cy="449045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10" name="Rectangle 109"/>
          <p:cNvSpPr/>
          <p:nvPr/>
        </p:nvSpPr>
        <p:spPr bwMode="auto">
          <a:xfrm>
            <a:off x="8356926" y="5233771"/>
            <a:ext cx="139414" cy="449045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4981573" y="5233771"/>
            <a:ext cx="139414" cy="449045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1606220" y="5233771"/>
            <a:ext cx="139414" cy="449045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cxnSp>
        <p:nvCxnSpPr>
          <p:cNvPr id="114" name="Straight Connector 113"/>
          <p:cNvCxnSpPr/>
          <p:nvPr/>
        </p:nvCxnSpPr>
        <p:spPr bwMode="auto">
          <a:xfrm>
            <a:off x="5693775" y="-167640"/>
            <a:ext cx="0" cy="706688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1386333" y="714102"/>
            <a:ext cx="2747868" cy="1190302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no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ea typeface="ヒラギノ角ゴ Pro W3" pitchFamily="28" charset="-128"/>
              </a:rPr>
              <a:t>Kilogram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sz="1800" b="1" i="1" dirty="0" smtClean="0">
                <a:solidFill>
                  <a:srgbClr val="FF0000"/>
                </a:solidFill>
              </a:rPr>
              <a:t>Exactly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smtClean="0"/>
              <a:t>the mass of the </a:t>
            </a:r>
          </a:p>
          <a:p>
            <a:r>
              <a:rPr lang="en-GB" sz="1800" dirty="0" smtClean="0"/>
              <a:t>international prototype </a:t>
            </a:r>
          </a:p>
          <a:p>
            <a:r>
              <a:rPr lang="en-GB" sz="1800" dirty="0" smtClean="0"/>
              <a:t>of the kilogram</a:t>
            </a:r>
            <a:endParaRPr lang="en-GB" sz="1800" dirty="0"/>
          </a:p>
        </p:txBody>
      </p:sp>
      <p:sp>
        <p:nvSpPr>
          <p:cNvPr id="108" name="Rectangle 107"/>
          <p:cNvSpPr/>
          <p:nvPr/>
        </p:nvSpPr>
        <p:spPr bwMode="auto">
          <a:xfrm>
            <a:off x="-554444" y="0"/>
            <a:ext cx="6215118" cy="7173416"/>
          </a:xfrm>
          <a:prstGeom prst="rect">
            <a:avLst/>
          </a:prstGeom>
          <a:solidFill>
            <a:schemeClr val="tx1">
              <a:lumMod val="60000"/>
              <a:lumOff val="40000"/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7765" y="6320543"/>
            <a:ext cx="3736010" cy="461665"/>
          </a:xfrm>
          <a:prstGeom prst="rect">
            <a:avLst/>
          </a:prstGeom>
          <a:solidFill>
            <a:srgbClr val="FFCC66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Kilogram Re-defined</a:t>
            </a:r>
            <a:endParaRPr lang="en-GB" sz="1800" b="1" i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2385011" y="1904405"/>
            <a:ext cx="642666" cy="119030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86" name="Down Arrow 85"/>
          <p:cNvSpPr/>
          <p:nvPr/>
        </p:nvSpPr>
        <p:spPr bwMode="auto">
          <a:xfrm>
            <a:off x="8815836" y="2056805"/>
            <a:ext cx="642666" cy="119030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10117" y="0"/>
            <a:ext cx="5787763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Redefining the kilogram</a:t>
            </a:r>
            <a:endParaRPr lang="en-GB" sz="3200" b="1" dirty="0">
              <a:solidFill>
                <a:schemeClr val="bg1">
                  <a:lumMod val="75000"/>
                </a:schemeClr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78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0.5293 -0.3761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58" y="-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52331 0.3763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7" grpId="1" animBg="1"/>
      <p:bldP spid="123" grpId="0" animBg="1"/>
      <p:bldP spid="83" grpId="0" animBg="1"/>
      <p:bldP spid="136" grpId="0" animBg="1"/>
      <p:bldP spid="139" grpId="0" animBg="1"/>
      <p:bldP spid="108" grpId="0" animBg="1"/>
      <p:bldP spid="6" grpId="0" animBg="1"/>
      <p:bldP spid="2" grpId="0" animBg="1"/>
      <p:bldP spid="8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5708" y="2833582"/>
            <a:ext cx="10340852" cy="187557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6000" b="1" dirty="0" smtClean="0">
                <a:solidFill>
                  <a:srgbClr val="FF0000"/>
                </a:solidFill>
              </a:rPr>
              <a:t>Detail#2</a:t>
            </a:r>
          </a:p>
          <a:p>
            <a:pPr marL="0" indent="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4800" b="1" i="1" dirty="0" smtClean="0">
                <a:solidFill>
                  <a:srgbClr val="0000FF"/>
                </a:solidFill>
              </a:rPr>
              <a:t>Are the constants really constant?</a:t>
            </a:r>
            <a:endParaRPr lang="en-GB" sz="48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59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119336" y="1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Constancy of Constants 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5741" y="672078"/>
                <a:ext cx="9112176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We can check our belief that </a:t>
                </a:r>
                <a:r>
                  <a:rPr lang="en-GB" sz="2000" i="1" dirty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c</a:t>
                </a:r>
                <a:r>
                  <a:rPr lang="en-GB" sz="2000" dirty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, </a:t>
                </a:r>
                <a:r>
                  <a:rPr lang="en-GB" sz="2000" i="1" dirty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h</a:t>
                </a:r>
                <a:r>
                  <a:rPr lang="en-GB" sz="2000" dirty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 and </a:t>
                </a:r>
                <a:r>
                  <a:rPr lang="en-GB" sz="2000" i="1" dirty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e</a:t>
                </a:r>
                <a:r>
                  <a:rPr lang="en-GB" sz="2000" dirty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 </a:t>
                </a:r>
                <a:r>
                  <a:rPr lang="en-GB" sz="2000" dirty="0" smtClean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are stable in time</a:t>
                </a:r>
                <a:endParaRPr lang="en-GB" sz="2000" dirty="0">
                  <a:ea typeface="Arial Unicode MS" panose="020B0604020202020204" pitchFamily="34" charset="-128"/>
                </a:endParaRPr>
              </a:p>
              <a:p>
                <a:pPr algn="l"/>
                <a:endParaRPr lang="en-GB" sz="2000" dirty="0">
                  <a:ea typeface="Arial Unicode MS" panose="020B0604020202020204" pitchFamily="34" charset="-128"/>
                </a:endParaRPr>
              </a:p>
              <a:p>
                <a:pPr algn="l"/>
                <a:endParaRPr lang="en-GB" sz="2000" dirty="0">
                  <a:ea typeface="Arial Unicode MS" panose="020B0604020202020204" pitchFamily="34" charset="-128"/>
                </a:endParaRPr>
              </a:p>
              <a:p>
                <a:pPr algn="l"/>
                <a:endParaRPr lang="en-GB" sz="2000" dirty="0">
                  <a:ea typeface="Arial Unicode MS" panose="020B0604020202020204" pitchFamily="34" charset="-128"/>
                </a:endParaRPr>
              </a:p>
              <a:p>
                <a:pPr algn="l"/>
                <a:endParaRPr lang="en-GB" sz="2000" dirty="0">
                  <a:ea typeface="Arial Unicode MS" panose="020B0604020202020204" pitchFamily="34" charset="-128"/>
                </a:endParaRPr>
              </a:p>
              <a:p>
                <a:pPr algn="l"/>
                <a:endParaRPr lang="en-GB" sz="2000" dirty="0">
                  <a:ea typeface="Arial Unicode MS" panose="020B0604020202020204" pitchFamily="34" charset="-128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ea typeface="Arial Unicode MS" panose="020B0604020202020204" pitchFamily="34" charset="-128"/>
                  </a:rPr>
                  <a:t>The stability of the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ea typeface="Arial Unicode MS" panose="020B0604020202020204" pitchFamily="34" charset="-128"/>
                  </a:rPr>
                  <a:t> can be measured using atomic </a:t>
                </a:r>
                <a:r>
                  <a:rPr lang="en-GB" sz="2000" dirty="0" smtClean="0">
                    <a:ea typeface="Arial Unicode MS" panose="020B0604020202020204" pitchFamily="34" charset="-128"/>
                  </a:rPr>
                  <a:t>clocks</a:t>
                </a: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ea typeface="Arial Unicode MS" panose="020B0604020202020204" pitchFamily="34" charset="-128"/>
                  </a:rPr>
                  <a:t>Some oscillations depend on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Arial Unicode MS" panose="020B0604020202020204" pitchFamily="34" charset="-128"/>
                      </a:rPr>
                      <m:t>𝛼</m:t>
                    </m:r>
                  </m:oMath>
                </a14:m>
                <a:endParaRPr lang="en-GB" sz="2000" b="0" dirty="0" smtClean="0">
                  <a:solidFill>
                    <a:schemeClr val="accent3">
                      <a:lumMod val="60000"/>
                      <a:lumOff val="40000"/>
                    </a:schemeClr>
                  </a:solidFill>
                  <a:ea typeface="Arial Unicode MS" panose="020B0604020202020204" pitchFamily="34" charset="-128"/>
                </a:endParaRPr>
              </a:p>
              <a:p>
                <a:pPr marL="800100" lvl="1" indent="-342900" algn="l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solidFill>
                      <a:srgbClr val="00B050"/>
                    </a:solidFill>
                    <a:ea typeface="Arial Unicode MS" panose="020B0604020202020204" pitchFamily="34" charset="-128"/>
                  </a:rPr>
                  <a:t>Others depend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</a:rPr>
                          <m:t>𝛼</m:t>
                        </m:r>
                      </m:e>
                      <m:sup>
                        <m:r>
                          <a:rPr lang="en-GB" sz="2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Arial Unicode MS" panose="020B0604020202020204" pitchFamily="34" charset="-128"/>
                          </a:rPr>
                          <m:t>2</m:t>
                        </m:r>
                      </m:sup>
                    </m:sSup>
                  </m:oMath>
                </a14:m>
                <a:endParaRPr lang="en-GB" sz="2000" b="0" dirty="0" smtClean="0">
                  <a:ea typeface="Arial Unicode MS" panose="020B0604020202020204" pitchFamily="34" charset="-128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GB" sz="2000" dirty="0" smtClean="0">
                    <a:ea typeface="Arial Unicode MS" panose="020B0604020202020204" pitchFamily="34" charset="-128"/>
                  </a:rPr>
                  <a:t>If we compare the ratio of the clock frequencies over (say) a year, we can tell if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Arial Unicode MS" panose="020B0604020202020204" pitchFamily="34" charset="-128"/>
                      </a:rPr>
                      <m:t>𝛼</m:t>
                    </m:r>
                  </m:oMath>
                </a14:m>
                <a:r>
                  <a:rPr lang="en-GB" sz="2000" dirty="0" smtClean="0">
                    <a:ea typeface="Arial Unicode MS" panose="020B0604020202020204" pitchFamily="34" charset="-128"/>
                  </a:rPr>
                  <a:t> is changing.</a:t>
                </a:r>
                <a:endParaRPr lang="en-GB" sz="2000" dirty="0">
                  <a:ea typeface="Arial Unicode MS" panose="020B0604020202020204" pitchFamily="34" charset="-128"/>
                </a:endParaRP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endParaRPr lang="en-GB" sz="2000" dirty="0">
                  <a:ea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41" y="672078"/>
                <a:ext cx="9112176" cy="3785652"/>
              </a:xfrm>
              <a:prstGeom prst="rect">
                <a:avLst/>
              </a:prstGeom>
              <a:blipFill rotWithShape="0">
                <a:blip r:embed="rId3"/>
                <a:stretch>
                  <a:fillRect l="-602" t="-6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474712" y="1052736"/>
                <a:ext cx="2868028" cy="129804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i="1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GB" sz="3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GB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3600" i="1">
                                  <a:latin typeface="Cambria Math" panose="02040503050406030204" pitchFamily="18" charset="0"/>
                                </a:rPr>
                                <m:t>0  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GB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3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3600" i="1">
                              <a:latin typeface="Cambria Math" panose="02040503050406030204" pitchFamily="18" charset="0"/>
                            </a:rPr>
                            <m:t>h𝑐</m:t>
                          </m:r>
                        </m:den>
                      </m:f>
                    </m:oMath>
                  </m:oMathPara>
                </a14:m>
                <a:endParaRPr lang="en-GB" sz="3600" dirty="0">
                  <a:ea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4712" y="1052736"/>
                <a:ext cx="2868028" cy="129804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300" y="4437112"/>
            <a:ext cx="9166877" cy="184467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9984432" y="1988840"/>
            <a:ext cx="936104" cy="1008112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0920536" y="3038122"/>
            <a:ext cx="1008112" cy="1008112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10380476" y="2420888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1352584" y="3470170"/>
            <a:ext cx="144016" cy="14401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ular Callout 3"/>
              <p:cNvSpPr/>
              <p:nvPr/>
            </p:nvSpPr>
            <p:spPr bwMode="auto">
              <a:xfrm>
                <a:off x="8375770" y="131416"/>
                <a:ext cx="3672674" cy="1651664"/>
              </a:xfrm>
              <a:prstGeom prst="wedgeRoundRectCallout">
                <a:avLst>
                  <a:gd name="adj1" fmla="val -80379"/>
                  <a:gd name="adj2" fmla="val 64868"/>
                  <a:gd name="adj3" fmla="val 16667"/>
                </a:avLst>
              </a:prstGeom>
              <a:solidFill>
                <a:schemeClr val="bg1"/>
              </a:solidFill>
              <a:ln w="9525" cap="flat" cmpd="sng" algn="ctr">
                <a:solidFill>
                  <a:srgbClr val="05050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14:m>
                  <m:oMath xmlns:m="http://schemas.openxmlformats.org/officeDocument/2006/math">
                    <m:r>
                      <a:rPr kumimoji="0" lang="en-GB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ヒラギノ角ゴ Pro W3" pitchFamily="28" charset="-128"/>
                      </a:rPr>
                      <m:t>𝛼</m:t>
                    </m:r>
                    <m:r>
                      <a:rPr kumimoji="0" lang="en-GB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ヒラギノ角ゴ Pro W3" pitchFamily="28" charset="-128"/>
                      </a:rPr>
                      <m:t> </m:t>
                    </m:r>
                  </m:oMath>
                </a14:m>
                <a:r>
                  <a:rPr kumimoji="0" lang="en-GB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is dimensionless </a:t>
                </a:r>
              </a:p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GB" sz="2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it has the same value in any unit system</a:t>
                </a:r>
              </a:p>
            </p:txBody>
          </p:sp>
        </mc:Choice>
        <mc:Fallback xmlns="">
          <p:sp>
            <p:nvSpPr>
              <p:cNvPr id="4" name="Rounded Rectangular Callout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75770" y="131416"/>
                <a:ext cx="3672674" cy="1651664"/>
              </a:xfrm>
              <a:prstGeom prst="wedgeRoundRectCallout">
                <a:avLst>
                  <a:gd name="adj1" fmla="val -80379"/>
                  <a:gd name="adj2" fmla="val 64868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9525" cap="flat" cmpd="sng" algn="ctr">
                <a:solidFill>
                  <a:srgbClr val="05050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603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indefinite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759" y="708852"/>
            <a:ext cx="4115064" cy="2508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496" y="3035928"/>
            <a:ext cx="6016070" cy="311537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4547700" y="0"/>
            <a:ext cx="0" cy="685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119336" y="1"/>
                <a:ext cx="8928992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 eaLnBrk="1" hangingPunct="1"/>
                <a:r>
                  <a:rPr lang="en-GB" sz="3200" b="1" dirty="0">
                    <a:solidFill>
                      <a:srgbClr val="F62A08"/>
                    </a:solidFill>
                    <a:ea typeface="Arial Unicode MS" panose="020B0604020202020204" pitchFamily="34" charset="-128"/>
                  </a:rPr>
                  <a:t>2014 Experimental tests of the stability of </a:t>
                </a:r>
                <a14:m>
                  <m:oMath xmlns:m="http://schemas.openxmlformats.org/officeDocument/2006/math">
                    <m:r>
                      <a:rPr lang="en-GB" sz="3200" b="1" i="1">
                        <a:solidFill>
                          <a:srgbClr val="F62A08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endParaRPr lang="en-GB" sz="3200" b="1" dirty="0">
                  <a:solidFill>
                    <a:srgbClr val="F62A08"/>
                  </a:solidFill>
                  <a:ea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12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336" y="1"/>
                <a:ext cx="8928992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1776" t="-13542" b="-3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004898" y="5877273"/>
                <a:ext cx="3356945" cy="7937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𝑦𝑒𝑎𝑟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>
                  <a:ea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897" y="5877272"/>
                <a:ext cx="3356945" cy="7937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6630681" y="173222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−0.7±2.1×10</a:t>
            </a:r>
            <a:r>
              <a:rPr lang="en-GB" baseline="30000" dirty="0">
                <a:solidFill>
                  <a:srgbClr val="0000FF"/>
                </a:solidFill>
                <a:ea typeface="Arial Unicode MS" panose="020B0604020202020204" pitchFamily="34" charset="-128"/>
              </a:rPr>
              <a:t>−17 </a:t>
            </a:r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per year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16080" y="1117855"/>
            <a:ext cx="1013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>
                <a:solidFill>
                  <a:srgbClr val="0000FF"/>
                </a:solidFill>
                <a:ea typeface="Arial Unicode MS" panose="020B0604020202020204" pitchFamily="34" charset="-128"/>
              </a:rPr>
              <a:t>NPL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46941" y="4536668"/>
            <a:ext cx="1013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b="1" dirty="0">
                <a:solidFill>
                  <a:srgbClr val="0000FF"/>
                </a:solidFill>
                <a:ea typeface="Arial Unicode MS" panose="020B0604020202020204" pitchFamily="34" charset="-128"/>
              </a:rPr>
              <a:t>PTB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706002" y="50194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−2.0±2.0×10</a:t>
            </a:r>
            <a:r>
              <a:rPr lang="en-GB" baseline="30000" dirty="0">
                <a:solidFill>
                  <a:srgbClr val="0000FF"/>
                </a:solidFill>
                <a:ea typeface="Arial Unicode MS" panose="020B0604020202020204" pitchFamily="34" charset="-128"/>
              </a:rPr>
              <a:t>−17 </a:t>
            </a:r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per year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34038" y="2175513"/>
            <a:ext cx="7458327" cy="3671583"/>
          </a:xfrm>
          <a:prstGeom prst="rect">
            <a:avLst/>
          </a:prstGeom>
          <a:solidFill>
            <a:srgbClr val="FFFF99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Fundamental constants appear to be at </a:t>
            </a:r>
            <a:r>
              <a:rPr lang="en-GB" sz="4000" dirty="0">
                <a:solidFill>
                  <a:srgbClr val="FF0000"/>
                </a:solidFill>
                <a:ea typeface="Arial Unicode MS" panose="020B0604020202020204" pitchFamily="34" charset="-128"/>
              </a:rPr>
              <a:t>least</a:t>
            </a:r>
            <a:br>
              <a:rPr lang="en-GB" sz="4000" dirty="0">
                <a:solidFill>
                  <a:srgbClr val="FF0000"/>
                </a:solidFill>
                <a:ea typeface="Arial Unicode MS" panose="020B0604020202020204" pitchFamily="34" charset="-128"/>
              </a:rPr>
            </a:br>
            <a:r>
              <a:rPr lang="en-GB" sz="4000" dirty="0">
                <a:solidFill>
                  <a:srgbClr val="FF0000"/>
                </a:solidFill>
                <a:ea typeface="Arial Unicode MS" panose="020B0604020202020204" pitchFamily="34" charset="-128"/>
              </a:rPr>
              <a:t> </a:t>
            </a:r>
            <a:r>
              <a:rPr lang="en-GB" sz="4000" i="1" u="sng" dirty="0">
                <a:solidFill>
                  <a:srgbClr val="FF0000"/>
                </a:solidFill>
                <a:ea typeface="Arial Unicode MS" panose="020B0604020202020204" pitchFamily="34" charset="-128"/>
              </a:rPr>
              <a:t>one million times</a:t>
            </a:r>
            <a:r>
              <a:rPr lang="en-GB" sz="4000" dirty="0">
                <a:solidFill>
                  <a:srgbClr val="FF0000"/>
                </a:solidFill>
                <a:ea typeface="Arial Unicode MS" panose="020B0604020202020204" pitchFamily="34" charset="-128"/>
              </a:rPr>
              <a:t> </a:t>
            </a:r>
            <a:br>
              <a:rPr lang="en-GB" sz="4000" dirty="0">
                <a:solidFill>
                  <a:srgbClr val="FF0000"/>
                </a:solidFill>
                <a:ea typeface="Arial Unicode MS" panose="020B0604020202020204" pitchFamily="34" charset="-128"/>
              </a:rPr>
            </a:br>
            <a:r>
              <a:rPr lang="en-GB" sz="4000" dirty="0">
                <a:solidFill>
                  <a:srgbClr val="FF0000"/>
                </a:solidFill>
                <a:ea typeface="Arial Unicode MS" panose="020B0604020202020204" pitchFamily="34" charset="-128"/>
              </a:rPr>
              <a:t>more stable than the kilogram</a:t>
            </a:r>
          </a:p>
        </p:txBody>
      </p:sp>
    </p:spTree>
    <p:extLst>
      <p:ext uri="{BB962C8B-B14F-4D97-AF65-F5344CB8AC3E}">
        <p14:creationId xmlns:p14="http://schemas.microsoft.com/office/powerpoint/2010/main" val="8959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5708" y="2833582"/>
            <a:ext cx="10340852" cy="187557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6000" b="1" dirty="0" smtClean="0">
                <a:solidFill>
                  <a:srgbClr val="FF0000"/>
                </a:solidFill>
              </a:rPr>
              <a:t>Detail#3</a:t>
            </a:r>
          </a:p>
          <a:p>
            <a:pPr marL="0" indent="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4800" b="1" i="1" dirty="0" err="1" smtClean="0">
                <a:solidFill>
                  <a:srgbClr val="0000FF"/>
                </a:solidFill>
              </a:rPr>
              <a:t>Artifacts</a:t>
            </a:r>
            <a:r>
              <a:rPr lang="en-GB" sz="4800" b="1" i="1" dirty="0" smtClean="0">
                <a:solidFill>
                  <a:srgbClr val="0000FF"/>
                </a:solidFill>
              </a:rPr>
              <a:t> vs Abstractions</a:t>
            </a:r>
            <a:endParaRPr lang="en-GB" sz="48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7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9145588" cy="579438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0000"/>
                </a:solidFill>
              </a:rPr>
              <a:t>Defining </a:t>
            </a:r>
            <a:r>
              <a:rPr lang="en-GB" dirty="0" err="1" smtClean="0">
                <a:solidFill>
                  <a:srgbClr val="FF0000"/>
                </a:solidFill>
              </a:rPr>
              <a:t>artifacts</a:t>
            </a:r>
            <a:r>
              <a:rPr lang="en-GB" dirty="0" smtClean="0">
                <a:solidFill>
                  <a:srgbClr val="FF0000"/>
                </a:solidFill>
              </a:rPr>
              <a:t> and materials</a:t>
            </a: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7059553" y="623888"/>
            <a:ext cx="4720967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Kilogram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Defined as the </a:t>
            </a:r>
            <a:r>
              <a:rPr lang="en-GB" i="1" u="sng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exact</a:t>
            </a:r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 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mass of the </a:t>
            </a: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International Prototype of the Kilogram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767840" y="4919008"/>
            <a:ext cx="4072316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Kelvin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Defines the temperature of the </a:t>
            </a: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Triple Point of Water 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to be </a:t>
            </a:r>
            <a:r>
              <a:rPr lang="en-GB" i="1" u="sng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exactly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 273.16 K</a:t>
            </a:r>
            <a:endParaRPr lang="en-GB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79" y="1261538"/>
            <a:ext cx="4099200" cy="40992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 bwMode="auto">
          <a:xfrm flipV="1">
            <a:off x="5653579" y="883920"/>
            <a:ext cx="1405974" cy="5247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F112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2834640" y="4648200"/>
            <a:ext cx="1472326" cy="5181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60A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8795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4764146" y="2001853"/>
            <a:ext cx="445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1. Fill with ‘water’</a:t>
            </a:r>
          </a:p>
          <a:p>
            <a:pPr algn="l"/>
            <a:r>
              <a:rPr lang="en-GB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2. Remove the air</a:t>
            </a:r>
          </a:p>
          <a:p>
            <a:pPr algn="l"/>
            <a:r>
              <a:rPr lang="en-GB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3. Seal</a:t>
            </a:r>
          </a:p>
          <a:p>
            <a:pPr algn="l"/>
            <a:r>
              <a:rPr lang="en-GB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4. Water Vapour fills the space</a:t>
            </a:r>
          </a:p>
          <a:p>
            <a:pPr algn="l"/>
            <a:r>
              <a:rPr lang="en-GB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5. Chill the middle</a:t>
            </a:r>
          </a:p>
          <a:p>
            <a:pPr algn="l"/>
            <a:r>
              <a:rPr lang="en-GB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6. Leave to equilibrate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946" y="0"/>
            <a:ext cx="7844118" cy="6858000"/>
          </a:xfrm>
          <a:prstGeom prst="rect">
            <a:avLst/>
          </a:prstGeom>
        </p:spPr>
      </p:pic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76024" y="14794"/>
            <a:ext cx="33754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The triple point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616" y="1354140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Glass vessel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5787" y="2055232"/>
            <a:ext cx="1669255" cy="46166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273.16 K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2861871" y="1996098"/>
            <a:ext cx="1008112" cy="4271827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571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 rot="18949177">
            <a:off x="3670760" y="2042499"/>
            <a:ext cx="288032" cy="180242"/>
          </a:xfrm>
          <a:prstGeom prst="rect">
            <a:avLst/>
          </a:prstGeom>
          <a:solidFill>
            <a:schemeClr val="bg1"/>
          </a:solidFill>
          <a:ln w="381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18955159">
            <a:off x="3873157" y="1564048"/>
            <a:ext cx="720080" cy="288032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23" name="Rounded Rectangle 249"/>
          <p:cNvSpPr/>
          <p:nvPr/>
        </p:nvSpPr>
        <p:spPr bwMode="auto">
          <a:xfrm>
            <a:off x="2858638" y="2857579"/>
            <a:ext cx="1015732" cy="3403089"/>
          </a:xfrm>
          <a:custGeom>
            <a:avLst/>
            <a:gdLst>
              <a:gd name="connsiteX0" fmla="*/ 0 w 1008112"/>
              <a:gd name="connsiteY0" fmla="*/ 504056 h 4271827"/>
              <a:gd name="connsiteX1" fmla="*/ 504056 w 1008112"/>
              <a:gd name="connsiteY1" fmla="*/ 0 h 4271827"/>
              <a:gd name="connsiteX2" fmla="*/ 504056 w 1008112"/>
              <a:gd name="connsiteY2" fmla="*/ 0 h 4271827"/>
              <a:gd name="connsiteX3" fmla="*/ 1008112 w 1008112"/>
              <a:gd name="connsiteY3" fmla="*/ 504056 h 4271827"/>
              <a:gd name="connsiteX4" fmla="*/ 1008112 w 1008112"/>
              <a:gd name="connsiteY4" fmla="*/ 3767771 h 4271827"/>
              <a:gd name="connsiteX5" fmla="*/ 504056 w 1008112"/>
              <a:gd name="connsiteY5" fmla="*/ 4271827 h 4271827"/>
              <a:gd name="connsiteX6" fmla="*/ 504056 w 1008112"/>
              <a:gd name="connsiteY6" fmla="*/ 4271827 h 4271827"/>
              <a:gd name="connsiteX7" fmla="*/ 0 w 1008112"/>
              <a:gd name="connsiteY7" fmla="*/ 3767771 h 4271827"/>
              <a:gd name="connsiteX8" fmla="*/ 0 w 1008112"/>
              <a:gd name="connsiteY8" fmla="*/ 504056 h 4271827"/>
              <a:gd name="connsiteX0" fmla="*/ 0 w 1008112"/>
              <a:gd name="connsiteY0" fmla="*/ 504056 h 4271827"/>
              <a:gd name="connsiteX1" fmla="*/ 504056 w 1008112"/>
              <a:gd name="connsiteY1" fmla="*/ 0 h 4271827"/>
              <a:gd name="connsiteX2" fmla="*/ 496436 w 1008112"/>
              <a:gd name="connsiteY2" fmla="*/ 2575560 h 4271827"/>
              <a:gd name="connsiteX3" fmla="*/ 1008112 w 1008112"/>
              <a:gd name="connsiteY3" fmla="*/ 504056 h 4271827"/>
              <a:gd name="connsiteX4" fmla="*/ 1008112 w 1008112"/>
              <a:gd name="connsiteY4" fmla="*/ 3767771 h 4271827"/>
              <a:gd name="connsiteX5" fmla="*/ 504056 w 1008112"/>
              <a:gd name="connsiteY5" fmla="*/ 4271827 h 4271827"/>
              <a:gd name="connsiteX6" fmla="*/ 504056 w 1008112"/>
              <a:gd name="connsiteY6" fmla="*/ 4271827 h 4271827"/>
              <a:gd name="connsiteX7" fmla="*/ 0 w 1008112"/>
              <a:gd name="connsiteY7" fmla="*/ 3767771 h 4271827"/>
              <a:gd name="connsiteX8" fmla="*/ 0 w 1008112"/>
              <a:gd name="connsiteY8" fmla="*/ 504056 h 4271827"/>
              <a:gd name="connsiteX0" fmla="*/ 0 w 1015732"/>
              <a:gd name="connsiteY0" fmla="*/ 504056 h 4271827"/>
              <a:gd name="connsiteX1" fmla="*/ 504056 w 1015732"/>
              <a:gd name="connsiteY1" fmla="*/ 0 h 4271827"/>
              <a:gd name="connsiteX2" fmla="*/ 496436 w 1015732"/>
              <a:gd name="connsiteY2" fmla="*/ 2575560 h 4271827"/>
              <a:gd name="connsiteX3" fmla="*/ 1015732 w 1015732"/>
              <a:gd name="connsiteY3" fmla="*/ 2576696 h 4271827"/>
              <a:gd name="connsiteX4" fmla="*/ 1008112 w 1015732"/>
              <a:gd name="connsiteY4" fmla="*/ 3767771 h 4271827"/>
              <a:gd name="connsiteX5" fmla="*/ 504056 w 1015732"/>
              <a:gd name="connsiteY5" fmla="*/ 4271827 h 4271827"/>
              <a:gd name="connsiteX6" fmla="*/ 504056 w 1015732"/>
              <a:gd name="connsiteY6" fmla="*/ 4271827 h 4271827"/>
              <a:gd name="connsiteX7" fmla="*/ 0 w 1015732"/>
              <a:gd name="connsiteY7" fmla="*/ 3767771 h 4271827"/>
              <a:gd name="connsiteX8" fmla="*/ 0 w 1015732"/>
              <a:gd name="connsiteY8" fmla="*/ 504056 h 4271827"/>
              <a:gd name="connsiteX0" fmla="*/ 0 w 1015732"/>
              <a:gd name="connsiteY0" fmla="*/ 504056 h 4271827"/>
              <a:gd name="connsiteX1" fmla="*/ 504056 w 1015732"/>
              <a:gd name="connsiteY1" fmla="*/ 0 h 4271827"/>
              <a:gd name="connsiteX2" fmla="*/ 496436 w 1015732"/>
              <a:gd name="connsiteY2" fmla="*/ 2575560 h 4271827"/>
              <a:gd name="connsiteX3" fmla="*/ 1015732 w 1015732"/>
              <a:gd name="connsiteY3" fmla="*/ 2576696 h 4271827"/>
              <a:gd name="connsiteX4" fmla="*/ 1008112 w 1015732"/>
              <a:gd name="connsiteY4" fmla="*/ 3767771 h 4271827"/>
              <a:gd name="connsiteX5" fmla="*/ 504056 w 1015732"/>
              <a:gd name="connsiteY5" fmla="*/ 4271827 h 4271827"/>
              <a:gd name="connsiteX6" fmla="*/ 504056 w 1015732"/>
              <a:gd name="connsiteY6" fmla="*/ 4271827 h 4271827"/>
              <a:gd name="connsiteX7" fmla="*/ 0 w 1015732"/>
              <a:gd name="connsiteY7" fmla="*/ 3767771 h 4271827"/>
              <a:gd name="connsiteX8" fmla="*/ 0 w 1015732"/>
              <a:gd name="connsiteY8" fmla="*/ 504056 h 4271827"/>
              <a:gd name="connsiteX0" fmla="*/ 0 w 1023352"/>
              <a:gd name="connsiteY0" fmla="*/ 2553836 h 4271827"/>
              <a:gd name="connsiteX1" fmla="*/ 511676 w 1023352"/>
              <a:gd name="connsiteY1" fmla="*/ 0 h 4271827"/>
              <a:gd name="connsiteX2" fmla="*/ 504056 w 1023352"/>
              <a:gd name="connsiteY2" fmla="*/ 2575560 h 4271827"/>
              <a:gd name="connsiteX3" fmla="*/ 1023352 w 1023352"/>
              <a:gd name="connsiteY3" fmla="*/ 2576696 h 4271827"/>
              <a:gd name="connsiteX4" fmla="*/ 1015732 w 1023352"/>
              <a:gd name="connsiteY4" fmla="*/ 3767771 h 4271827"/>
              <a:gd name="connsiteX5" fmla="*/ 511676 w 1023352"/>
              <a:gd name="connsiteY5" fmla="*/ 4271827 h 4271827"/>
              <a:gd name="connsiteX6" fmla="*/ 511676 w 1023352"/>
              <a:gd name="connsiteY6" fmla="*/ 4271827 h 4271827"/>
              <a:gd name="connsiteX7" fmla="*/ 7620 w 1023352"/>
              <a:gd name="connsiteY7" fmla="*/ 3767771 h 4271827"/>
              <a:gd name="connsiteX8" fmla="*/ 0 w 1023352"/>
              <a:gd name="connsiteY8" fmla="*/ 2553836 h 4271827"/>
              <a:gd name="connsiteX0" fmla="*/ 0 w 1023352"/>
              <a:gd name="connsiteY0" fmla="*/ 2553836 h 4271827"/>
              <a:gd name="connsiteX1" fmla="*/ 511676 w 1023352"/>
              <a:gd name="connsiteY1" fmla="*/ 0 h 4271827"/>
              <a:gd name="connsiteX2" fmla="*/ 504056 w 1023352"/>
              <a:gd name="connsiteY2" fmla="*/ 2575560 h 4271827"/>
              <a:gd name="connsiteX3" fmla="*/ 1023352 w 1023352"/>
              <a:gd name="connsiteY3" fmla="*/ 2576696 h 4271827"/>
              <a:gd name="connsiteX4" fmla="*/ 1015732 w 1023352"/>
              <a:gd name="connsiteY4" fmla="*/ 3767771 h 4271827"/>
              <a:gd name="connsiteX5" fmla="*/ 511676 w 1023352"/>
              <a:gd name="connsiteY5" fmla="*/ 4271827 h 4271827"/>
              <a:gd name="connsiteX6" fmla="*/ 511676 w 1023352"/>
              <a:gd name="connsiteY6" fmla="*/ 4271827 h 4271827"/>
              <a:gd name="connsiteX7" fmla="*/ 7620 w 1023352"/>
              <a:gd name="connsiteY7" fmla="*/ 3767771 h 4271827"/>
              <a:gd name="connsiteX8" fmla="*/ 0 w 1023352"/>
              <a:gd name="connsiteY8" fmla="*/ 2553836 h 4271827"/>
              <a:gd name="connsiteX0" fmla="*/ 0 w 1023352"/>
              <a:gd name="connsiteY0" fmla="*/ 83778 h 1801769"/>
              <a:gd name="connsiteX1" fmla="*/ 504056 w 1023352"/>
              <a:gd name="connsiteY1" fmla="*/ 105502 h 1801769"/>
              <a:gd name="connsiteX2" fmla="*/ 1023352 w 1023352"/>
              <a:gd name="connsiteY2" fmla="*/ 106638 h 1801769"/>
              <a:gd name="connsiteX3" fmla="*/ 1015732 w 1023352"/>
              <a:gd name="connsiteY3" fmla="*/ 1297713 h 1801769"/>
              <a:gd name="connsiteX4" fmla="*/ 511676 w 1023352"/>
              <a:gd name="connsiteY4" fmla="*/ 1801769 h 1801769"/>
              <a:gd name="connsiteX5" fmla="*/ 511676 w 1023352"/>
              <a:gd name="connsiteY5" fmla="*/ 1801769 h 1801769"/>
              <a:gd name="connsiteX6" fmla="*/ 7620 w 1023352"/>
              <a:gd name="connsiteY6" fmla="*/ 1297713 h 1801769"/>
              <a:gd name="connsiteX7" fmla="*/ 0 w 1023352"/>
              <a:gd name="connsiteY7" fmla="*/ 83778 h 1801769"/>
              <a:gd name="connsiteX0" fmla="*/ 0 w 1023352"/>
              <a:gd name="connsiteY0" fmla="*/ 0 h 1717991"/>
              <a:gd name="connsiteX1" fmla="*/ 504056 w 1023352"/>
              <a:gd name="connsiteY1" fmla="*/ 21724 h 1717991"/>
              <a:gd name="connsiteX2" fmla="*/ 1023352 w 1023352"/>
              <a:gd name="connsiteY2" fmla="*/ 22860 h 1717991"/>
              <a:gd name="connsiteX3" fmla="*/ 1015732 w 1023352"/>
              <a:gd name="connsiteY3" fmla="*/ 1213935 h 1717991"/>
              <a:gd name="connsiteX4" fmla="*/ 511676 w 1023352"/>
              <a:gd name="connsiteY4" fmla="*/ 1717991 h 1717991"/>
              <a:gd name="connsiteX5" fmla="*/ 511676 w 1023352"/>
              <a:gd name="connsiteY5" fmla="*/ 1717991 h 1717991"/>
              <a:gd name="connsiteX6" fmla="*/ 7620 w 1023352"/>
              <a:gd name="connsiteY6" fmla="*/ 1213935 h 1717991"/>
              <a:gd name="connsiteX7" fmla="*/ 0 w 1023352"/>
              <a:gd name="connsiteY7" fmla="*/ 0 h 1717991"/>
              <a:gd name="connsiteX0" fmla="*/ 0 w 1015732"/>
              <a:gd name="connsiteY0" fmla="*/ 1744980 h 3462971"/>
              <a:gd name="connsiteX1" fmla="*/ 504056 w 1015732"/>
              <a:gd name="connsiteY1" fmla="*/ 1766704 h 3462971"/>
              <a:gd name="connsiteX2" fmla="*/ 1015732 w 1015732"/>
              <a:gd name="connsiteY2" fmla="*/ 0 h 3462971"/>
              <a:gd name="connsiteX3" fmla="*/ 1015732 w 1015732"/>
              <a:gd name="connsiteY3" fmla="*/ 2958915 h 3462971"/>
              <a:gd name="connsiteX4" fmla="*/ 511676 w 1015732"/>
              <a:gd name="connsiteY4" fmla="*/ 3462971 h 3462971"/>
              <a:gd name="connsiteX5" fmla="*/ 511676 w 1015732"/>
              <a:gd name="connsiteY5" fmla="*/ 3462971 h 3462971"/>
              <a:gd name="connsiteX6" fmla="*/ 7620 w 1015732"/>
              <a:gd name="connsiteY6" fmla="*/ 2958915 h 3462971"/>
              <a:gd name="connsiteX7" fmla="*/ 0 w 1015732"/>
              <a:gd name="connsiteY7" fmla="*/ 1744980 h 3462971"/>
              <a:gd name="connsiteX0" fmla="*/ 0 w 1015732"/>
              <a:gd name="connsiteY0" fmla="*/ 60960 h 3462971"/>
              <a:gd name="connsiteX1" fmla="*/ 504056 w 1015732"/>
              <a:gd name="connsiteY1" fmla="*/ 1766704 h 3462971"/>
              <a:gd name="connsiteX2" fmla="*/ 1015732 w 1015732"/>
              <a:gd name="connsiteY2" fmla="*/ 0 h 3462971"/>
              <a:gd name="connsiteX3" fmla="*/ 1015732 w 1015732"/>
              <a:gd name="connsiteY3" fmla="*/ 2958915 h 3462971"/>
              <a:gd name="connsiteX4" fmla="*/ 511676 w 1015732"/>
              <a:gd name="connsiteY4" fmla="*/ 3462971 h 3462971"/>
              <a:gd name="connsiteX5" fmla="*/ 511676 w 1015732"/>
              <a:gd name="connsiteY5" fmla="*/ 3462971 h 3462971"/>
              <a:gd name="connsiteX6" fmla="*/ 7620 w 1015732"/>
              <a:gd name="connsiteY6" fmla="*/ 2958915 h 3462971"/>
              <a:gd name="connsiteX7" fmla="*/ 0 w 1015732"/>
              <a:gd name="connsiteY7" fmla="*/ 60960 h 3462971"/>
              <a:gd name="connsiteX0" fmla="*/ 0 w 1015732"/>
              <a:gd name="connsiteY0" fmla="*/ 397731 h 3799742"/>
              <a:gd name="connsiteX1" fmla="*/ 1015732 w 1015732"/>
              <a:gd name="connsiteY1" fmla="*/ 336771 h 3799742"/>
              <a:gd name="connsiteX2" fmla="*/ 1015732 w 1015732"/>
              <a:gd name="connsiteY2" fmla="*/ 3295686 h 3799742"/>
              <a:gd name="connsiteX3" fmla="*/ 511676 w 1015732"/>
              <a:gd name="connsiteY3" fmla="*/ 3799742 h 3799742"/>
              <a:gd name="connsiteX4" fmla="*/ 511676 w 1015732"/>
              <a:gd name="connsiteY4" fmla="*/ 3799742 h 3799742"/>
              <a:gd name="connsiteX5" fmla="*/ 7620 w 1015732"/>
              <a:gd name="connsiteY5" fmla="*/ 3295686 h 3799742"/>
              <a:gd name="connsiteX6" fmla="*/ 0 w 1015732"/>
              <a:gd name="connsiteY6" fmla="*/ 397731 h 3799742"/>
              <a:gd name="connsiteX0" fmla="*/ 0 w 1015732"/>
              <a:gd name="connsiteY0" fmla="*/ 366064 h 3768075"/>
              <a:gd name="connsiteX1" fmla="*/ 1008112 w 1015732"/>
              <a:gd name="connsiteY1" fmla="*/ 366064 h 3768075"/>
              <a:gd name="connsiteX2" fmla="*/ 1015732 w 1015732"/>
              <a:gd name="connsiteY2" fmla="*/ 3264019 h 3768075"/>
              <a:gd name="connsiteX3" fmla="*/ 511676 w 1015732"/>
              <a:gd name="connsiteY3" fmla="*/ 3768075 h 3768075"/>
              <a:gd name="connsiteX4" fmla="*/ 511676 w 1015732"/>
              <a:gd name="connsiteY4" fmla="*/ 3768075 h 3768075"/>
              <a:gd name="connsiteX5" fmla="*/ 7620 w 1015732"/>
              <a:gd name="connsiteY5" fmla="*/ 3264019 h 3768075"/>
              <a:gd name="connsiteX6" fmla="*/ 0 w 1015732"/>
              <a:gd name="connsiteY6" fmla="*/ 366064 h 3768075"/>
              <a:gd name="connsiteX0" fmla="*/ 0 w 1015732"/>
              <a:gd name="connsiteY0" fmla="*/ 228586 h 3630597"/>
              <a:gd name="connsiteX1" fmla="*/ 1008112 w 1015732"/>
              <a:gd name="connsiteY1" fmla="*/ 228586 h 3630597"/>
              <a:gd name="connsiteX2" fmla="*/ 1015732 w 1015732"/>
              <a:gd name="connsiteY2" fmla="*/ 3126541 h 3630597"/>
              <a:gd name="connsiteX3" fmla="*/ 511676 w 1015732"/>
              <a:gd name="connsiteY3" fmla="*/ 3630597 h 3630597"/>
              <a:gd name="connsiteX4" fmla="*/ 511676 w 1015732"/>
              <a:gd name="connsiteY4" fmla="*/ 3630597 h 3630597"/>
              <a:gd name="connsiteX5" fmla="*/ 7620 w 1015732"/>
              <a:gd name="connsiteY5" fmla="*/ 3126541 h 3630597"/>
              <a:gd name="connsiteX6" fmla="*/ 0 w 1015732"/>
              <a:gd name="connsiteY6" fmla="*/ 228586 h 3630597"/>
              <a:gd name="connsiteX0" fmla="*/ 0 w 1015732"/>
              <a:gd name="connsiteY0" fmla="*/ 19515 h 3421526"/>
              <a:gd name="connsiteX1" fmla="*/ 1008112 w 1015732"/>
              <a:gd name="connsiteY1" fmla="*/ 19515 h 3421526"/>
              <a:gd name="connsiteX2" fmla="*/ 1015732 w 1015732"/>
              <a:gd name="connsiteY2" fmla="*/ 2917470 h 3421526"/>
              <a:gd name="connsiteX3" fmla="*/ 511676 w 1015732"/>
              <a:gd name="connsiteY3" fmla="*/ 3421526 h 3421526"/>
              <a:gd name="connsiteX4" fmla="*/ 511676 w 1015732"/>
              <a:gd name="connsiteY4" fmla="*/ 3421526 h 3421526"/>
              <a:gd name="connsiteX5" fmla="*/ 7620 w 1015732"/>
              <a:gd name="connsiteY5" fmla="*/ 2917470 h 3421526"/>
              <a:gd name="connsiteX6" fmla="*/ 0 w 1015732"/>
              <a:gd name="connsiteY6" fmla="*/ 19515 h 3421526"/>
              <a:gd name="connsiteX0" fmla="*/ 0 w 1015732"/>
              <a:gd name="connsiteY0" fmla="*/ 1078 h 3403089"/>
              <a:gd name="connsiteX1" fmla="*/ 1008112 w 1015732"/>
              <a:gd name="connsiteY1" fmla="*/ 1078 h 3403089"/>
              <a:gd name="connsiteX2" fmla="*/ 1015732 w 1015732"/>
              <a:gd name="connsiteY2" fmla="*/ 2899033 h 3403089"/>
              <a:gd name="connsiteX3" fmla="*/ 511676 w 1015732"/>
              <a:gd name="connsiteY3" fmla="*/ 3403089 h 3403089"/>
              <a:gd name="connsiteX4" fmla="*/ 511676 w 1015732"/>
              <a:gd name="connsiteY4" fmla="*/ 3403089 h 3403089"/>
              <a:gd name="connsiteX5" fmla="*/ 7620 w 1015732"/>
              <a:gd name="connsiteY5" fmla="*/ 2899033 h 3403089"/>
              <a:gd name="connsiteX6" fmla="*/ 0 w 1015732"/>
              <a:gd name="connsiteY6" fmla="*/ 1078 h 340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732" h="3403089">
                <a:moveTo>
                  <a:pt x="0" y="1078"/>
                </a:moveTo>
                <a:cubicBezTo>
                  <a:pt x="488059" y="-4394"/>
                  <a:pt x="564503" y="13386"/>
                  <a:pt x="1008112" y="1078"/>
                </a:cubicBezTo>
                <a:lnTo>
                  <a:pt x="1015732" y="2899033"/>
                </a:lnTo>
                <a:cubicBezTo>
                  <a:pt x="1015732" y="3177415"/>
                  <a:pt x="790058" y="3403089"/>
                  <a:pt x="511676" y="3403089"/>
                </a:cubicBezTo>
                <a:lnTo>
                  <a:pt x="511676" y="3403089"/>
                </a:lnTo>
                <a:cubicBezTo>
                  <a:pt x="233294" y="3403089"/>
                  <a:pt x="7620" y="3177415"/>
                  <a:pt x="7620" y="2899033"/>
                </a:cubicBezTo>
                <a:lnTo>
                  <a:pt x="0" y="1078"/>
                </a:lnTo>
                <a:close/>
              </a:path>
            </a:pathLst>
          </a:cu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24" name="Rounded Rectangle 249"/>
          <p:cNvSpPr/>
          <p:nvPr/>
        </p:nvSpPr>
        <p:spPr bwMode="auto">
          <a:xfrm>
            <a:off x="2997295" y="2665026"/>
            <a:ext cx="750515" cy="3012876"/>
          </a:xfrm>
          <a:custGeom>
            <a:avLst/>
            <a:gdLst>
              <a:gd name="connsiteX0" fmla="*/ 0 w 1008112"/>
              <a:gd name="connsiteY0" fmla="*/ 504056 h 4271827"/>
              <a:gd name="connsiteX1" fmla="*/ 504056 w 1008112"/>
              <a:gd name="connsiteY1" fmla="*/ 0 h 4271827"/>
              <a:gd name="connsiteX2" fmla="*/ 504056 w 1008112"/>
              <a:gd name="connsiteY2" fmla="*/ 0 h 4271827"/>
              <a:gd name="connsiteX3" fmla="*/ 1008112 w 1008112"/>
              <a:gd name="connsiteY3" fmla="*/ 504056 h 4271827"/>
              <a:gd name="connsiteX4" fmla="*/ 1008112 w 1008112"/>
              <a:gd name="connsiteY4" fmla="*/ 3767771 h 4271827"/>
              <a:gd name="connsiteX5" fmla="*/ 504056 w 1008112"/>
              <a:gd name="connsiteY5" fmla="*/ 4271827 h 4271827"/>
              <a:gd name="connsiteX6" fmla="*/ 504056 w 1008112"/>
              <a:gd name="connsiteY6" fmla="*/ 4271827 h 4271827"/>
              <a:gd name="connsiteX7" fmla="*/ 0 w 1008112"/>
              <a:gd name="connsiteY7" fmla="*/ 3767771 h 4271827"/>
              <a:gd name="connsiteX8" fmla="*/ 0 w 1008112"/>
              <a:gd name="connsiteY8" fmla="*/ 504056 h 4271827"/>
              <a:gd name="connsiteX0" fmla="*/ 0 w 1008112"/>
              <a:gd name="connsiteY0" fmla="*/ 504056 h 4271827"/>
              <a:gd name="connsiteX1" fmla="*/ 504056 w 1008112"/>
              <a:gd name="connsiteY1" fmla="*/ 0 h 4271827"/>
              <a:gd name="connsiteX2" fmla="*/ 496436 w 1008112"/>
              <a:gd name="connsiteY2" fmla="*/ 2575560 h 4271827"/>
              <a:gd name="connsiteX3" fmla="*/ 1008112 w 1008112"/>
              <a:gd name="connsiteY3" fmla="*/ 504056 h 4271827"/>
              <a:gd name="connsiteX4" fmla="*/ 1008112 w 1008112"/>
              <a:gd name="connsiteY4" fmla="*/ 3767771 h 4271827"/>
              <a:gd name="connsiteX5" fmla="*/ 504056 w 1008112"/>
              <a:gd name="connsiteY5" fmla="*/ 4271827 h 4271827"/>
              <a:gd name="connsiteX6" fmla="*/ 504056 w 1008112"/>
              <a:gd name="connsiteY6" fmla="*/ 4271827 h 4271827"/>
              <a:gd name="connsiteX7" fmla="*/ 0 w 1008112"/>
              <a:gd name="connsiteY7" fmla="*/ 3767771 h 4271827"/>
              <a:gd name="connsiteX8" fmla="*/ 0 w 1008112"/>
              <a:gd name="connsiteY8" fmla="*/ 504056 h 4271827"/>
              <a:gd name="connsiteX0" fmla="*/ 0 w 1015732"/>
              <a:gd name="connsiteY0" fmla="*/ 504056 h 4271827"/>
              <a:gd name="connsiteX1" fmla="*/ 504056 w 1015732"/>
              <a:gd name="connsiteY1" fmla="*/ 0 h 4271827"/>
              <a:gd name="connsiteX2" fmla="*/ 496436 w 1015732"/>
              <a:gd name="connsiteY2" fmla="*/ 2575560 h 4271827"/>
              <a:gd name="connsiteX3" fmla="*/ 1015732 w 1015732"/>
              <a:gd name="connsiteY3" fmla="*/ 2576696 h 4271827"/>
              <a:gd name="connsiteX4" fmla="*/ 1008112 w 1015732"/>
              <a:gd name="connsiteY4" fmla="*/ 3767771 h 4271827"/>
              <a:gd name="connsiteX5" fmla="*/ 504056 w 1015732"/>
              <a:gd name="connsiteY5" fmla="*/ 4271827 h 4271827"/>
              <a:gd name="connsiteX6" fmla="*/ 504056 w 1015732"/>
              <a:gd name="connsiteY6" fmla="*/ 4271827 h 4271827"/>
              <a:gd name="connsiteX7" fmla="*/ 0 w 1015732"/>
              <a:gd name="connsiteY7" fmla="*/ 3767771 h 4271827"/>
              <a:gd name="connsiteX8" fmla="*/ 0 w 1015732"/>
              <a:gd name="connsiteY8" fmla="*/ 504056 h 4271827"/>
              <a:gd name="connsiteX0" fmla="*/ 0 w 1015732"/>
              <a:gd name="connsiteY0" fmla="*/ 504056 h 4271827"/>
              <a:gd name="connsiteX1" fmla="*/ 504056 w 1015732"/>
              <a:gd name="connsiteY1" fmla="*/ 0 h 4271827"/>
              <a:gd name="connsiteX2" fmla="*/ 496436 w 1015732"/>
              <a:gd name="connsiteY2" fmla="*/ 2575560 h 4271827"/>
              <a:gd name="connsiteX3" fmla="*/ 1015732 w 1015732"/>
              <a:gd name="connsiteY3" fmla="*/ 2576696 h 4271827"/>
              <a:gd name="connsiteX4" fmla="*/ 1008112 w 1015732"/>
              <a:gd name="connsiteY4" fmla="*/ 3767771 h 4271827"/>
              <a:gd name="connsiteX5" fmla="*/ 504056 w 1015732"/>
              <a:gd name="connsiteY5" fmla="*/ 4271827 h 4271827"/>
              <a:gd name="connsiteX6" fmla="*/ 504056 w 1015732"/>
              <a:gd name="connsiteY6" fmla="*/ 4271827 h 4271827"/>
              <a:gd name="connsiteX7" fmla="*/ 0 w 1015732"/>
              <a:gd name="connsiteY7" fmla="*/ 3767771 h 4271827"/>
              <a:gd name="connsiteX8" fmla="*/ 0 w 1015732"/>
              <a:gd name="connsiteY8" fmla="*/ 504056 h 4271827"/>
              <a:gd name="connsiteX0" fmla="*/ 0 w 1023352"/>
              <a:gd name="connsiteY0" fmla="*/ 2553836 h 4271827"/>
              <a:gd name="connsiteX1" fmla="*/ 511676 w 1023352"/>
              <a:gd name="connsiteY1" fmla="*/ 0 h 4271827"/>
              <a:gd name="connsiteX2" fmla="*/ 504056 w 1023352"/>
              <a:gd name="connsiteY2" fmla="*/ 2575560 h 4271827"/>
              <a:gd name="connsiteX3" fmla="*/ 1023352 w 1023352"/>
              <a:gd name="connsiteY3" fmla="*/ 2576696 h 4271827"/>
              <a:gd name="connsiteX4" fmla="*/ 1015732 w 1023352"/>
              <a:gd name="connsiteY4" fmla="*/ 3767771 h 4271827"/>
              <a:gd name="connsiteX5" fmla="*/ 511676 w 1023352"/>
              <a:gd name="connsiteY5" fmla="*/ 4271827 h 4271827"/>
              <a:gd name="connsiteX6" fmla="*/ 511676 w 1023352"/>
              <a:gd name="connsiteY6" fmla="*/ 4271827 h 4271827"/>
              <a:gd name="connsiteX7" fmla="*/ 7620 w 1023352"/>
              <a:gd name="connsiteY7" fmla="*/ 3767771 h 4271827"/>
              <a:gd name="connsiteX8" fmla="*/ 0 w 1023352"/>
              <a:gd name="connsiteY8" fmla="*/ 2553836 h 4271827"/>
              <a:gd name="connsiteX0" fmla="*/ 0 w 1023352"/>
              <a:gd name="connsiteY0" fmla="*/ 2553836 h 4271827"/>
              <a:gd name="connsiteX1" fmla="*/ 511676 w 1023352"/>
              <a:gd name="connsiteY1" fmla="*/ 0 h 4271827"/>
              <a:gd name="connsiteX2" fmla="*/ 504056 w 1023352"/>
              <a:gd name="connsiteY2" fmla="*/ 2575560 h 4271827"/>
              <a:gd name="connsiteX3" fmla="*/ 1023352 w 1023352"/>
              <a:gd name="connsiteY3" fmla="*/ 2576696 h 4271827"/>
              <a:gd name="connsiteX4" fmla="*/ 1015732 w 1023352"/>
              <a:gd name="connsiteY4" fmla="*/ 3767771 h 4271827"/>
              <a:gd name="connsiteX5" fmla="*/ 511676 w 1023352"/>
              <a:gd name="connsiteY5" fmla="*/ 4271827 h 4271827"/>
              <a:gd name="connsiteX6" fmla="*/ 511676 w 1023352"/>
              <a:gd name="connsiteY6" fmla="*/ 4271827 h 4271827"/>
              <a:gd name="connsiteX7" fmla="*/ 7620 w 1023352"/>
              <a:gd name="connsiteY7" fmla="*/ 3767771 h 4271827"/>
              <a:gd name="connsiteX8" fmla="*/ 0 w 1023352"/>
              <a:gd name="connsiteY8" fmla="*/ 2553836 h 4271827"/>
              <a:gd name="connsiteX0" fmla="*/ 0 w 1023352"/>
              <a:gd name="connsiteY0" fmla="*/ 83778 h 1801769"/>
              <a:gd name="connsiteX1" fmla="*/ 504056 w 1023352"/>
              <a:gd name="connsiteY1" fmla="*/ 105502 h 1801769"/>
              <a:gd name="connsiteX2" fmla="*/ 1023352 w 1023352"/>
              <a:gd name="connsiteY2" fmla="*/ 106638 h 1801769"/>
              <a:gd name="connsiteX3" fmla="*/ 1015732 w 1023352"/>
              <a:gd name="connsiteY3" fmla="*/ 1297713 h 1801769"/>
              <a:gd name="connsiteX4" fmla="*/ 511676 w 1023352"/>
              <a:gd name="connsiteY4" fmla="*/ 1801769 h 1801769"/>
              <a:gd name="connsiteX5" fmla="*/ 511676 w 1023352"/>
              <a:gd name="connsiteY5" fmla="*/ 1801769 h 1801769"/>
              <a:gd name="connsiteX6" fmla="*/ 7620 w 1023352"/>
              <a:gd name="connsiteY6" fmla="*/ 1297713 h 1801769"/>
              <a:gd name="connsiteX7" fmla="*/ 0 w 1023352"/>
              <a:gd name="connsiteY7" fmla="*/ 83778 h 1801769"/>
              <a:gd name="connsiteX0" fmla="*/ 0 w 1023352"/>
              <a:gd name="connsiteY0" fmla="*/ 0 h 1717991"/>
              <a:gd name="connsiteX1" fmla="*/ 504056 w 1023352"/>
              <a:gd name="connsiteY1" fmla="*/ 21724 h 1717991"/>
              <a:gd name="connsiteX2" fmla="*/ 1023352 w 1023352"/>
              <a:gd name="connsiteY2" fmla="*/ 22860 h 1717991"/>
              <a:gd name="connsiteX3" fmla="*/ 1015732 w 1023352"/>
              <a:gd name="connsiteY3" fmla="*/ 1213935 h 1717991"/>
              <a:gd name="connsiteX4" fmla="*/ 511676 w 1023352"/>
              <a:gd name="connsiteY4" fmla="*/ 1717991 h 1717991"/>
              <a:gd name="connsiteX5" fmla="*/ 511676 w 1023352"/>
              <a:gd name="connsiteY5" fmla="*/ 1717991 h 1717991"/>
              <a:gd name="connsiteX6" fmla="*/ 7620 w 1023352"/>
              <a:gd name="connsiteY6" fmla="*/ 1213935 h 1717991"/>
              <a:gd name="connsiteX7" fmla="*/ 0 w 1023352"/>
              <a:gd name="connsiteY7" fmla="*/ 0 h 1717991"/>
              <a:gd name="connsiteX0" fmla="*/ 0 w 1015732"/>
              <a:gd name="connsiteY0" fmla="*/ 1744980 h 3462971"/>
              <a:gd name="connsiteX1" fmla="*/ 504056 w 1015732"/>
              <a:gd name="connsiteY1" fmla="*/ 1766704 h 3462971"/>
              <a:gd name="connsiteX2" fmla="*/ 1015732 w 1015732"/>
              <a:gd name="connsiteY2" fmla="*/ 0 h 3462971"/>
              <a:gd name="connsiteX3" fmla="*/ 1015732 w 1015732"/>
              <a:gd name="connsiteY3" fmla="*/ 2958915 h 3462971"/>
              <a:gd name="connsiteX4" fmla="*/ 511676 w 1015732"/>
              <a:gd name="connsiteY4" fmla="*/ 3462971 h 3462971"/>
              <a:gd name="connsiteX5" fmla="*/ 511676 w 1015732"/>
              <a:gd name="connsiteY5" fmla="*/ 3462971 h 3462971"/>
              <a:gd name="connsiteX6" fmla="*/ 7620 w 1015732"/>
              <a:gd name="connsiteY6" fmla="*/ 2958915 h 3462971"/>
              <a:gd name="connsiteX7" fmla="*/ 0 w 1015732"/>
              <a:gd name="connsiteY7" fmla="*/ 1744980 h 3462971"/>
              <a:gd name="connsiteX0" fmla="*/ 0 w 1015732"/>
              <a:gd name="connsiteY0" fmla="*/ 60960 h 3462971"/>
              <a:gd name="connsiteX1" fmla="*/ 504056 w 1015732"/>
              <a:gd name="connsiteY1" fmla="*/ 1766704 h 3462971"/>
              <a:gd name="connsiteX2" fmla="*/ 1015732 w 1015732"/>
              <a:gd name="connsiteY2" fmla="*/ 0 h 3462971"/>
              <a:gd name="connsiteX3" fmla="*/ 1015732 w 1015732"/>
              <a:gd name="connsiteY3" fmla="*/ 2958915 h 3462971"/>
              <a:gd name="connsiteX4" fmla="*/ 511676 w 1015732"/>
              <a:gd name="connsiteY4" fmla="*/ 3462971 h 3462971"/>
              <a:gd name="connsiteX5" fmla="*/ 511676 w 1015732"/>
              <a:gd name="connsiteY5" fmla="*/ 3462971 h 3462971"/>
              <a:gd name="connsiteX6" fmla="*/ 7620 w 1015732"/>
              <a:gd name="connsiteY6" fmla="*/ 2958915 h 3462971"/>
              <a:gd name="connsiteX7" fmla="*/ 0 w 1015732"/>
              <a:gd name="connsiteY7" fmla="*/ 60960 h 3462971"/>
              <a:gd name="connsiteX0" fmla="*/ 0 w 1015732"/>
              <a:gd name="connsiteY0" fmla="*/ 397731 h 3799742"/>
              <a:gd name="connsiteX1" fmla="*/ 1015732 w 1015732"/>
              <a:gd name="connsiteY1" fmla="*/ 336771 h 3799742"/>
              <a:gd name="connsiteX2" fmla="*/ 1015732 w 1015732"/>
              <a:gd name="connsiteY2" fmla="*/ 3295686 h 3799742"/>
              <a:gd name="connsiteX3" fmla="*/ 511676 w 1015732"/>
              <a:gd name="connsiteY3" fmla="*/ 3799742 h 3799742"/>
              <a:gd name="connsiteX4" fmla="*/ 511676 w 1015732"/>
              <a:gd name="connsiteY4" fmla="*/ 3799742 h 3799742"/>
              <a:gd name="connsiteX5" fmla="*/ 7620 w 1015732"/>
              <a:gd name="connsiteY5" fmla="*/ 3295686 h 3799742"/>
              <a:gd name="connsiteX6" fmla="*/ 0 w 1015732"/>
              <a:gd name="connsiteY6" fmla="*/ 397731 h 3799742"/>
              <a:gd name="connsiteX0" fmla="*/ 0 w 1015732"/>
              <a:gd name="connsiteY0" fmla="*/ 366064 h 3768075"/>
              <a:gd name="connsiteX1" fmla="*/ 1008112 w 1015732"/>
              <a:gd name="connsiteY1" fmla="*/ 366064 h 3768075"/>
              <a:gd name="connsiteX2" fmla="*/ 1015732 w 1015732"/>
              <a:gd name="connsiteY2" fmla="*/ 3264019 h 3768075"/>
              <a:gd name="connsiteX3" fmla="*/ 511676 w 1015732"/>
              <a:gd name="connsiteY3" fmla="*/ 3768075 h 3768075"/>
              <a:gd name="connsiteX4" fmla="*/ 511676 w 1015732"/>
              <a:gd name="connsiteY4" fmla="*/ 3768075 h 3768075"/>
              <a:gd name="connsiteX5" fmla="*/ 7620 w 1015732"/>
              <a:gd name="connsiteY5" fmla="*/ 3264019 h 3768075"/>
              <a:gd name="connsiteX6" fmla="*/ 0 w 1015732"/>
              <a:gd name="connsiteY6" fmla="*/ 366064 h 3768075"/>
              <a:gd name="connsiteX0" fmla="*/ 0 w 1015732"/>
              <a:gd name="connsiteY0" fmla="*/ 228586 h 3630597"/>
              <a:gd name="connsiteX1" fmla="*/ 1008112 w 1015732"/>
              <a:gd name="connsiteY1" fmla="*/ 228586 h 3630597"/>
              <a:gd name="connsiteX2" fmla="*/ 1015732 w 1015732"/>
              <a:gd name="connsiteY2" fmla="*/ 3126541 h 3630597"/>
              <a:gd name="connsiteX3" fmla="*/ 511676 w 1015732"/>
              <a:gd name="connsiteY3" fmla="*/ 3630597 h 3630597"/>
              <a:gd name="connsiteX4" fmla="*/ 511676 w 1015732"/>
              <a:gd name="connsiteY4" fmla="*/ 3630597 h 3630597"/>
              <a:gd name="connsiteX5" fmla="*/ 7620 w 1015732"/>
              <a:gd name="connsiteY5" fmla="*/ 3126541 h 3630597"/>
              <a:gd name="connsiteX6" fmla="*/ 0 w 1015732"/>
              <a:gd name="connsiteY6" fmla="*/ 228586 h 3630597"/>
              <a:gd name="connsiteX0" fmla="*/ 0 w 1015732"/>
              <a:gd name="connsiteY0" fmla="*/ 19515 h 3421526"/>
              <a:gd name="connsiteX1" fmla="*/ 1008112 w 1015732"/>
              <a:gd name="connsiteY1" fmla="*/ 19515 h 3421526"/>
              <a:gd name="connsiteX2" fmla="*/ 1015732 w 1015732"/>
              <a:gd name="connsiteY2" fmla="*/ 2917470 h 3421526"/>
              <a:gd name="connsiteX3" fmla="*/ 511676 w 1015732"/>
              <a:gd name="connsiteY3" fmla="*/ 3421526 h 3421526"/>
              <a:gd name="connsiteX4" fmla="*/ 511676 w 1015732"/>
              <a:gd name="connsiteY4" fmla="*/ 3421526 h 3421526"/>
              <a:gd name="connsiteX5" fmla="*/ 7620 w 1015732"/>
              <a:gd name="connsiteY5" fmla="*/ 2917470 h 3421526"/>
              <a:gd name="connsiteX6" fmla="*/ 0 w 1015732"/>
              <a:gd name="connsiteY6" fmla="*/ 19515 h 3421526"/>
              <a:gd name="connsiteX0" fmla="*/ 0 w 1015732"/>
              <a:gd name="connsiteY0" fmla="*/ 1078 h 3403089"/>
              <a:gd name="connsiteX1" fmla="*/ 1008112 w 1015732"/>
              <a:gd name="connsiteY1" fmla="*/ 1078 h 3403089"/>
              <a:gd name="connsiteX2" fmla="*/ 1015732 w 1015732"/>
              <a:gd name="connsiteY2" fmla="*/ 2899033 h 3403089"/>
              <a:gd name="connsiteX3" fmla="*/ 511676 w 1015732"/>
              <a:gd name="connsiteY3" fmla="*/ 3403089 h 3403089"/>
              <a:gd name="connsiteX4" fmla="*/ 511676 w 1015732"/>
              <a:gd name="connsiteY4" fmla="*/ 3403089 h 3403089"/>
              <a:gd name="connsiteX5" fmla="*/ 7620 w 1015732"/>
              <a:gd name="connsiteY5" fmla="*/ 2899033 h 3403089"/>
              <a:gd name="connsiteX6" fmla="*/ 0 w 1015732"/>
              <a:gd name="connsiteY6" fmla="*/ 1078 h 3403089"/>
              <a:gd name="connsiteX0" fmla="*/ 0 w 1015732"/>
              <a:gd name="connsiteY0" fmla="*/ 62759 h 3464770"/>
              <a:gd name="connsiteX1" fmla="*/ 1008112 w 1015732"/>
              <a:gd name="connsiteY1" fmla="*/ 62759 h 3464770"/>
              <a:gd name="connsiteX2" fmla="*/ 1015732 w 1015732"/>
              <a:gd name="connsiteY2" fmla="*/ 2960714 h 3464770"/>
              <a:gd name="connsiteX3" fmla="*/ 511676 w 1015732"/>
              <a:gd name="connsiteY3" fmla="*/ 3464770 h 3464770"/>
              <a:gd name="connsiteX4" fmla="*/ 511676 w 1015732"/>
              <a:gd name="connsiteY4" fmla="*/ 3464770 h 3464770"/>
              <a:gd name="connsiteX5" fmla="*/ 7620 w 1015732"/>
              <a:gd name="connsiteY5" fmla="*/ 2960714 h 3464770"/>
              <a:gd name="connsiteX6" fmla="*/ 0 w 1015732"/>
              <a:gd name="connsiteY6" fmla="*/ 62759 h 3464770"/>
              <a:gd name="connsiteX0" fmla="*/ 0 w 1015732"/>
              <a:gd name="connsiteY0" fmla="*/ 110592 h 3512603"/>
              <a:gd name="connsiteX1" fmla="*/ 1008112 w 1015732"/>
              <a:gd name="connsiteY1" fmla="*/ 110592 h 3512603"/>
              <a:gd name="connsiteX2" fmla="*/ 1015732 w 1015732"/>
              <a:gd name="connsiteY2" fmla="*/ 3008547 h 3512603"/>
              <a:gd name="connsiteX3" fmla="*/ 511676 w 1015732"/>
              <a:gd name="connsiteY3" fmla="*/ 3512603 h 3512603"/>
              <a:gd name="connsiteX4" fmla="*/ 511676 w 1015732"/>
              <a:gd name="connsiteY4" fmla="*/ 3512603 h 3512603"/>
              <a:gd name="connsiteX5" fmla="*/ 7620 w 1015732"/>
              <a:gd name="connsiteY5" fmla="*/ 3008547 h 3512603"/>
              <a:gd name="connsiteX6" fmla="*/ 0 w 1015732"/>
              <a:gd name="connsiteY6" fmla="*/ 110592 h 3512603"/>
              <a:gd name="connsiteX0" fmla="*/ 0 w 1015732"/>
              <a:gd name="connsiteY0" fmla="*/ 100544 h 3502555"/>
              <a:gd name="connsiteX1" fmla="*/ 1008112 w 1015732"/>
              <a:gd name="connsiteY1" fmla="*/ 100544 h 3502555"/>
              <a:gd name="connsiteX2" fmla="*/ 1015732 w 1015732"/>
              <a:gd name="connsiteY2" fmla="*/ 2998499 h 3502555"/>
              <a:gd name="connsiteX3" fmla="*/ 511676 w 1015732"/>
              <a:gd name="connsiteY3" fmla="*/ 3502555 h 3502555"/>
              <a:gd name="connsiteX4" fmla="*/ 511676 w 1015732"/>
              <a:gd name="connsiteY4" fmla="*/ 3502555 h 3502555"/>
              <a:gd name="connsiteX5" fmla="*/ 7620 w 1015732"/>
              <a:gd name="connsiteY5" fmla="*/ 2998499 h 3502555"/>
              <a:gd name="connsiteX6" fmla="*/ 0 w 1015732"/>
              <a:gd name="connsiteY6" fmla="*/ 100544 h 3502555"/>
              <a:gd name="connsiteX0" fmla="*/ 0 w 1015732"/>
              <a:gd name="connsiteY0" fmla="*/ 103947 h 3505958"/>
              <a:gd name="connsiteX1" fmla="*/ 1008112 w 1015732"/>
              <a:gd name="connsiteY1" fmla="*/ 103947 h 3505958"/>
              <a:gd name="connsiteX2" fmla="*/ 1015732 w 1015732"/>
              <a:gd name="connsiteY2" fmla="*/ 3001902 h 3505958"/>
              <a:gd name="connsiteX3" fmla="*/ 511676 w 1015732"/>
              <a:gd name="connsiteY3" fmla="*/ 3505958 h 3505958"/>
              <a:gd name="connsiteX4" fmla="*/ 511676 w 1015732"/>
              <a:gd name="connsiteY4" fmla="*/ 3505958 h 3505958"/>
              <a:gd name="connsiteX5" fmla="*/ 7620 w 1015732"/>
              <a:gd name="connsiteY5" fmla="*/ 3001902 h 3505958"/>
              <a:gd name="connsiteX6" fmla="*/ 0 w 1015732"/>
              <a:gd name="connsiteY6" fmla="*/ 103947 h 3505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5732" h="3505958">
                <a:moveTo>
                  <a:pt x="0" y="103947"/>
                </a:moveTo>
                <a:cubicBezTo>
                  <a:pt x="13672" y="-25664"/>
                  <a:pt x="987326" y="-43353"/>
                  <a:pt x="1008112" y="103947"/>
                </a:cubicBezTo>
                <a:lnTo>
                  <a:pt x="1015732" y="3001902"/>
                </a:lnTo>
                <a:cubicBezTo>
                  <a:pt x="1015732" y="3280284"/>
                  <a:pt x="790058" y="3505958"/>
                  <a:pt x="511676" y="3505958"/>
                </a:cubicBezTo>
                <a:lnTo>
                  <a:pt x="511676" y="3505958"/>
                </a:lnTo>
                <a:cubicBezTo>
                  <a:pt x="233294" y="3505958"/>
                  <a:pt x="7620" y="3280284"/>
                  <a:pt x="7620" y="3001902"/>
                </a:cubicBezTo>
                <a:lnTo>
                  <a:pt x="0" y="103947"/>
                </a:lnTo>
                <a:close/>
              </a:path>
            </a:pathLst>
          </a:custGeom>
          <a:blipFill>
            <a:blip r:embed="rId4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25" name="Rectangle 6"/>
          <p:cNvSpPr/>
          <p:nvPr/>
        </p:nvSpPr>
        <p:spPr bwMode="auto">
          <a:xfrm>
            <a:off x="3257915" y="1226044"/>
            <a:ext cx="216024" cy="4171879"/>
          </a:xfrm>
          <a:custGeom>
            <a:avLst/>
            <a:gdLst>
              <a:gd name="connsiteX0" fmla="*/ 0 w 216024"/>
              <a:gd name="connsiteY0" fmla="*/ 0 h 4082547"/>
              <a:gd name="connsiteX1" fmla="*/ 216024 w 216024"/>
              <a:gd name="connsiteY1" fmla="*/ 0 h 4082547"/>
              <a:gd name="connsiteX2" fmla="*/ 216024 w 216024"/>
              <a:gd name="connsiteY2" fmla="*/ 4082547 h 4082547"/>
              <a:gd name="connsiteX3" fmla="*/ 0 w 216024"/>
              <a:gd name="connsiteY3" fmla="*/ 4082547 h 4082547"/>
              <a:gd name="connsiteX4" fmla="*/ 0 w 216024"/>
              <a:gd name="connsiteY4" fmla="*/ 0 h 4082547"/>
              <a:gd name="connsiteX0" fmla="*/ 0 w 216024"/>
              <a:gd name="connsiteY0" fmla="*/ 0 h 4133347"/>
              <a:gd name="connsiteX1" fmla="*/ 216024 w 216024"/>
              <a:gd name="connsiteY1" fmla="*/ 0 h 4133347"/>
              <a:gd name="connsiteX2" fmla="*/ 216024 w 216024"/>
              <a:gd name="connsiteY2" fmla="*/ 4082547 h 4133347"/>
              <a:gd name="connsiteX3" fmla="*/ 0 w 216024"/>
              <a:gd name="connsiteY3" fmla="*/ 4082547 h 4133347"/>
              <a:gd name="connsiteX4" fmla="*/ 0 w 216024"/>
              <a:gd name="connsiteY4" fmla="*/ 0 h 4133347"/>
              <a:gd name="connsiteX0" fmla="*/ 0 w 216024"/>
              <a:gd name="connsiteY0" fmla="*/ 0 h 4164738"/>
              <a:gd name="connsiteX1" fmla="*/ 216024 w 216024"/>
              <a:gd name="connsiteY1" fmla="*/ 0 h 4164738"/>
              <a:gd name="connsiteX2" fmla="*/ 216024 w 216024"/>
              <a:gd name="connsiteY2" fmla="*/ 4082547 h 4164738"/>
              <a:gd name="connsiteX3" fmla="*/ 0 w 216024"/>
              <a:gd name="connsiteY3" fmla="*/ 4082547 h 4164738"/>
              <a:gd name="connsiteX4" fmla="*/ 0 w 216024"/>
              <a:gd name="connsiteY4" fmla="*/ 0 h 4164738"/>
              <a:gd name="connsiteX0" fmla="*/ 0 w 216024"/>
              <a:gd name="connsiteY0" fmla="*/ 0 h 4171879"/>
              <a:gd name="connsiteX1" fmla="*/ 216024 w 216024"/>
              <a:gd name="connsiteY1" fmla="*/ 0 h 4171879"/>
              <a:gd name="connsiteX2" fmla="*/ 216024 w 216024"/>
              <a:gd name="connsiteY2" fmla="*/ 4082547 h 4171879"/>
              <a:gd name="connsiteX3" fmla="*/ 0 w 216024"/>
              <a:gd name="connsiteY3" fmla="*/ 4082547 h 4171879"/>
              <a:gd name="connsiteX4" fmla="*/ 0 w 216024"/>
              <a:gd name="connsiteY4" fmla="*/ 0 h 4171879"/>
              <a:gd name="connsiteX0" fmla="*/ 0 w 216024"/>
              <a:gd name="connsiteY0" fmla="*/ 0 h 4171879"/>
              <a:gd name="connsiteX1" fmla="*/ 216024 w 216024"/>
              <a:gd name="connsiteY1" fmla="*/ 0 h 4171879"/>
              <a:gd name="connsiteX2" fmla="*/ 216024 w 216024"/>
              <a:gd name="connsiteY2" fmla="*/ 4082547 h 4171879"/>
              <a:gd name="connsiteX3" fmla="*/ 0 w 216024"/>
              <a:gd name="connsiteY3" fmla="*/ 4082547 h 4171879"/>
              <a:gd name="connsiteX4" fmla="*/ 0 w 216024"/>
              <a:gd name="connsiteY4" fmla="*/ 0 h 417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24" h="4171879">
                <a:moveTo>
                  <a:pt x="0" y="0"/>
                </a:moveTo>
                <a:lnTo>
                  <a:pt x="216024" y="0"/>
                </a:lnTo>
                <a:lnTo>
                  <a:pt x="216024" y="4082547"/>
                </a:lnTo>
                <a:cubicBezTo>
                  <a:pt x="210690" y="4206372"/>
                  <a:pt x="570" y="4196847"/>
                  <a:pt x="0" y="408254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2487952" y="1815804"/>
            <a:ext cx="509342" cy="3168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Connector 26"/>
          <p:cNvCxnSpPr>
            <a:stCxn id="30" idx="0"/>
            <a:endCxn id="29" idx="2"/>
          </p:cNvCxnSpPr>
          <p:nvPr/>
        </p:nvCxnSpPr>
        <p:spPr bwMode="auto">
          <a:xfrm flipV="1">
            <a:off x="1522784" y="2861935"/>
            <a:ext cx="965169" cy="66215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802" y="-1378312"/>
            <a:ext cx="148719" cy="6651312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 bwMode="auto">
          <a:xfrm>
            <a:off x="2487953" y="2585859"/>
            <a:ext cx="1745245" cy="55215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GB" dirty="0">
              <a:ea typeface="Arial Unicode MS" panose="020B0604020202020204" pitchFamily="34" charset="-128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45867" y="3524087"/>
            <a:ext cx="2153833" cy="212365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Liquid Water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Water Vapour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Solid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00FF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en-GB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All co-exist </a:t>
            </a:r>
            <a:br>
              <a:rPr lang="en-GB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dirty="0">
                <a:solidFill>
                  <a:srgbClr val="0000FF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in equilibrium</a:t>
            </a: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3137787" y="14794"/>
            <a:ext cx="181842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of water</a:t>
            </a:r>
            <a:endParaRPr lang="en-GB" sz="3200" b="1" dirty="0">
              <a:solidFill>
                <a:srgbClr val="F62A08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56484" y="307181"/>
            <a:ext cx="3700627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000" b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Pure Water</a:t>
            </a:r>
            <a:endParaRPr lang="en-GB" sz="2000" b="1" dirty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>
                <a:ea typeface="Arial Unicode MS" panose="020B0604020202020204" pitchFamily="34" charset="-128"/>
              </a:rPr>
              <a:t>Vienna Mean Standard Ocean Water (VSMOW)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dirty="0" smtClean="0">
                <a:ea typeface="Arial Unicode MS" panose="020B0604020202020204" pitchFamily="34" charset="-128"/>
              </a:rPr>
              <a:t>Dissolved glass?</a:t>
            </a:r>
            <a:endParaRPr lang="en-GB" sz="2000" dirty="0">
              <a:ea typeface="Arial Unicode MS" panose="020B0604020202020204" pitchFamily="34" charset="-128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dirty="0" smtClean="0"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143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9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04115 4.07407E-6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0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9" grpId="0" animBg="1"/>
      <p:bldP spid="30" grpId="0" animBg="1"/>
      <p:bldP spid="31" grpId="0"/>
      <p:bldP spid="32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/>
          <p:cNvSpPr/>
          <p:nvPr/>
        </p:nvSpPr>
        <p:spPr bwMode="auto">
          <a:xfrm>
            <a:off x="8839422" y="2246878"/>
            <a:ext cx="1368153" cy="3372356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>
                <a:solidFill>
                  <a:srgbClr val="FF0000"/>
                </a:solidFill>
                <a:ea typeface="Arial Unicode MS" panose="020B0604020202020204" pitchFamily="34" charset="-128"/>
              </a:rPr>
              <a:t>Measurement is…</a:t>
            </a:r>
          </a:p>
        </p:txBody>
      </p:sp>
      <p:sp>
        <p:nvSpPr>
          <p:cNvPr id="685061" name="Rectangle 3"/>
          <p:cNvSpPr>
            <a:spLocks noChangeArrowheads="1"/>
          </p:cNvSpPr>
          <p:nvPr/>
        </p:nvSpPr>
        <p:spPr bwMode="auto">
          <a:xfrm>
            <a:off x="3692851" y="1628218"/>
            <a:ext cx="551636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6350" eaLnBrk="1" hangingPunct="1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</a:pPr>
            <a:r>
              <a:rPr lang="en-GB" sz="3200" b="1" i="1" dirty="0">
                <a:solidFill>
                  <a:srgbClr val="0000FF"/>
                </a:solidFill>
                <a:ea typeface="Arial Unicode MS" panose="020B0604020202020204" pitchFamily="34" charset="-128"/>
              </a:rPr>
              <a:t>Quantitative </a:t>
            </a:r>
            <a:r>
              <a:rPr lang="en-GB" sz="3200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Comparison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" name="Can 1"/>
          <p:cNvSpPr/>
          <p:nvPr/>
        </p:nvSpPr>
        <p:spPr bwMode="auto">
          <a:xfrm>
            <a:off x="1124077" y="3284984"/>
            <a:ext cx="504056" cy="2088232"/>
          </a:xfrm>
          <a:prstGeom prst="can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Standard</a:t>
            </a:r>
          </a:p>
        </p:txBody>
      </p:sp>
      <p:sp>
        <p:nvSpPr>
          <p:cNvPr id="7" name="Can 6"/>
          <p:cNvSpPr/>
          <p:nvPr/>
        </p:nvSpPr>
        <p:spPr bwMode="auto">
          <a:xfrm>
            <a:off x="479376" y="2492896"/>
            <a:ext cx="504056" cy="2880320"/>
          </a:xfrm>
          <a:prstGeom prst="can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        Unknown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55849" y="3356992"/>
            <a:ext cx="14722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-4738" y="2564904"/>
            <a:ext cx="170825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Can 8"/>
          <p:cNvSpPr/>
          <p:nvPr/>
        </p:nvSpPr>
        <p:spPr bwMode="auto">
          <a:xfrm>
            <a:off x="7423199" y="3269823"/>
            <a:ext cx="504056" cy="2088232"/>
          </a:xfrm>
          <a:prstGeom prst="can">
            <a:avLst/>
          </a:prstGeom>
          <a:solidFill>
            <a:schemeClr val="accent3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Grade #1 Copy </a:t>
            </a:r>
            <a:endParaRPr lang="en-GB" sz="2000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0" name="Can 9"/>
          <p:cNvSpPr/>
          <p:nvPr/>
        </p:nvSpPr>
        <p:spPr bwMode="auto">
          <a:xfrm>
            <a:off x="5030852" y="3269823"/>
            <a:ext cx="504056" cy="2088232"/>
          </a:xfrm>
          <a:prstGeom prst="can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sz="2000" dirty="0">
                <a:solidFill>
                  <a:srgbClr val="0000FF"/>
                </a:solidFill>
                <a:ea typeface="Arial Unicode MS" panose="020B0604020202020204" pitchFamily="34" charset="-128"/>
              </a:rPr>
              <a:t>Grade </a:t>
            </a:r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#2 Copy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 </a:t>
            </a:r>
            <a:endParaRPr lang="en-GB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2" name="Can 11"/>
          <p:cNvSpPr/>
          <p:nvPr/>
        </p:nvSpPr>
        <p:spPr bwMode="auto">
          <a:xfrm>
            <a:off x="2713444" y="3269823"/>
            <a:ext cx="504056" cy="2088232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GB" sz="2000" dirty="0">
                <a:solidFill>
                  <a:srgbClr val="0000FF"/>
                </a:solidFill>
                <a:ea typeface="Arial Unicode MS" panose="020B0604020202020204" pitchFamily="34" charset="-128"/>
              </a:rPr>
              <a:t>Grade </a:t>
            </a:r>
            <a:r>
              <a:rPr lang="en-GB" sz="2000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#3 Copy </a:t>
            </a:r>
            <a:endParaRPr lang="en-GB" sz="2000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7654" y="3995368"/>
            <a:ext cx="1082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Time</a:t>
            </a:r>
          </a:p>
          <a:p>
            <a:pPr algn="ctr"/>
            <a:r>
              <a:rPr lang="en-GB" dirty="0"/>
              <a:t>&amp;</a:t>
            </a:r>
            <a:endParaRPr lang="en-GB" dirty="0" smtClean="0"/>
          </a:p>
          <a:p>
            <a:pPr algn="ctr"/>
            <a:r>
              <a:rPr lang="en-GB" dirty="0" smtClean="0"/>
              <a:t>Distance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600910" y="3878921"/>
            <a:ext cx="1082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More </a:t>
            </a:r>
            <a:br>
              <a:rPr lang="en-GB" dirty="0" smtClean="0"/>
            </a:br>
            <a:r>
              <a:rPr lang="en-GB" dirty="0" smtClean="0"/>
              <a:t>Time</a:t>
            </a:r>
          </a:p>
          <a:p>
            <a:pPr algn="ctr"/>
            <a:r>
              <a:rPr lang="en-GB" dirty="0"/>
              <a:t>&amp;</a:t>
            </a:r>
            <a:endParaRPr lang="en-GB" dirty="0" smtClean="0"/>
          </a:p>
          <a:p>
            <a:pPr algn="ctr"/>
            <a:r>
              <a:rPr lang="en-GB" dirty="0" smtClean="0"/>
              <a:t>Distance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213361" y="3822351"/>
            <a:ext cx="1364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Even More </a:t>
            </a:r>
            <a:br>
              <a:rPr lang="en-GB" dirty="0" smtClean="0"/>
            </a:br>
            <a:r>
              <a:rPr lang="en-GB" dirty="0" smtClean="0"/>
              <a:t>Time</a:t>
            </a:r>
          </a:p>
          <a:p>
            <a:pPr algn="ctr"/>
            <a:r>
              <a:rPr lang="en-GB" dirty="0"/>
              <a:t>&amp;</a:t>
            </a:r>
            <a:endParaRPr lang="en-GB" dirty="0" smtClean="0"/>
          </a:p>
          <a:p>
            <a:pPr algn="ctr"/>
            <a:r>
              <a:rPr lang="en-GB" dirty="0" smtClean="0"/>
              <a:t>Distance</a:t>
            </a:r>
            <a:endParaRPr lang="en-GB" dirty="0"/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7763503" y="3317398"/>
            <a:ext cx="206982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5056873" y="3370254"/>
            <a:ext cx="278706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H="1">
            <a:off x="2747846" y="3302920"/>
            <a:ext cx="2787062" cy="153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H="1">
            <a:off x="340985" y="3394596"/>
            <a:ext cx="2801576" cy="1547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4" name="Group 33"/>
          <p:cNvGrpSpPr/>
          <p:nvPr/>
        </p:nvGrpSpPr>
        <p:grpSpPr>
          <a:xfrm flipH="1">
            <a:off x="3967948" y="3156740"/>
            <a:ext cx="89754" cy="336685"/>
            <a:chOff x="9916600" y="1628218"/>
            <a:chExt cx="288095" cy="1080702"/>
          </a:xfrm>
        </p:grpSpPr>
        <p:sp>
          <p:nvSpPr>
            <p:cNvPr id="35" name="Oval 34"/>
            <p:cNvSpPr/>
            <p:nvPr/>
          </p:nvSpPr>
          <p:spPr bwMode="auto">
            <a:xfrm>
              <a:off x="9916600" y="2024522"/>
              <a:ext cx="288095" cy="288095"/>
            </a:xfrm>
            <a:prstGeom prst="ellips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 bwMode="auto">
            <a:xfrm>
              <a:off x="10060647" y="1628218"/>
              <a:ext cx="0" cy="108070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 bwMode="auto">
            <a:xfrm>
              <a:off x="9916600" y="1628218"/>
              <a:ext cx="28809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>
              <a:off x="9916600" y="2708920"/>
              <a:ext cx="28809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9" name="Group 38"/>
          <p:cNvGrpSpPr/>
          <p:nvPr/>
        </p:nvGrpSpPr>
        <p:grpSpPr>
          <a:xfrm flipH="1">
            <a:off x="6328726" y="3205175"/>
            <a:ext cx="56218" cy="210887"/>
            <a:chOff x="9916600" y="1628218"/>
            <a:chExt cx="288095" cy="1080702"/>
          </a:xfrm>
        </p:grpSpPr>
        <p:sp>
          <p:nvSpPr>
            <p:cNvPr id="40" name="Oval 39"/>
            <p:cNvSpPr/>
            <p:nvPr/>
          </p:nvSpPr>
          <p:spPr bwMode="auto">
            <a:xfrm>
              <a:off x="9916600" y="2024522"/>
              <a:ext cx="288095" cy="288095"/>
            </a:xfrm>
            <a:prstGeom prst="ellips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 bwMode="auto">
            <a:xfrm>
              <a:off x="10060647" y="1628218"/>
              <a:ext cx="0" cy="108070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 bwMode="auto">
            <a:xfrm>
              <a:off x="9916600" y="1628218"/>
              <a:ext cx="28809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 bwMode="auto">
            <a:xfrm>
              <a:off x="9916600" y="2708920"/>
              <a:ext cx="28809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" name="Group 53"/>
          <p:cNvGrpSpPr/>
          <p:nvPr/>
        </p:nvGrpSpPr>
        <p:grpSpPr>
          <a:xfrm>
            <a:off x="8491468" y="3219335"/>
            <a:ext cx="45719" cy="171503"/>
            <a:chOff x="9916600" y="1628218"/>
            <a:chExt cx="288095" cy="1080702"/>
          </a:xfrm>
        </p:grpSpPr>
        <p:sp>
          <p:nvSpPr>
            <p:cNvPr id="55" name="Oval 54"/>
            <p:cNvSpPr/>
            <p:nvPr/>
          </p:nvSpPr>
          <p:spPr bwMode="auto">
            <a:xfrm>
              <a:off x="9916600" y="2024522"/>
              <a:ext cx="288095" cy="288095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 bwMode="auto">
            <a:xfrm>
              <a:off x="10060647" y="1628218"/>
              <a:ext cx="0" cy="10807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9916600" y="1628218"/>
              <a:ext cx="28809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 bwMode="auto">
            <a:xfrm>
              <a:off x="9916600" y="2708920"/>
              <a:ext cx="28809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Group 58"/>
          <p:cNvGrpSpPr/>
          <p:nvPr/>
        </p:nvGrpSpPr>
        <p:grpSpPr>
          <a:xfrm>
            <a:off x="1774745" y="3010486"/>
            <a:ext cx="184745" cy="693012"/>
            <a:chOff x="9916600" y="1628218"/>
            <a:chExt cx="288095" cy="1080702"/>
          </a:xfrm>
        </p:grpSpPr>
        <p:sp>
          <p:nvSpPr>
            <p:cNvPr id="60" name="Oval 59"/>
            <p:cNvSpPr/>
            <p:nvPr/>
          </p:nvSpPr>
          <p:spPr bwMode="auto">
            <a:xfrm>
              <a:off x="9916600" y="2024522"/>
              <a:ext cx="288095" cy="288095"/>
            </a:xfrm>
            <a:prstGeom prst="ellips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cxnSp>
          <p:nvCxnSpPr>
            <p:cNvPr id="61" name="Straight Connector 60"/>
            <p:cNvCxnSpPr/>
            <p:nvPr/>
          </p:nvCxnSpPr>
          <p:spPr bwMode="auto">
            <a:xfrm>
              <a:off x="10060647" y="1628218"/>
              <a:ext cx="0" cy="108070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Connector 61"/>
            <p:cNvCxnSpPr/>
            <p:nvPr/>
          </p:nvCxnSpPr>
          <p:spPr bwMode="auto">
            <a:xfrm>
              <a:off x="9916600" y="1628218"/>
              <a:ext cx="28809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9916600" y="2708920"/>
              <a:ext cx="288095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20" y="2385598"/>
            <a:ext cx="1224000" cy="12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3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67057 1.11022E-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2" grpId="0" animBg="1"/>
      <p:bldP spid="9" grpId="0" animBg="1"/>
      <p:bldP spid="10" grpId="0" animBg="1"/>
      <p:bldP spid="12" grpId="0" animBg="1"/>
      <p:bldP spid="3" grpId="0"/>
      <p:bldP spid="13" grpId="0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9145588" cy="579438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FF0000"/>
                </a:solidFill>
              </a:rPr>
              <a:t>The lesson of history</a:t>
            </a:r>
          </a:p>
        </p:txBody>
      </p: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628273" y="833158"/>
            <a:ext cx="11269813" cy="22467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algn="l" eaLnBrk="1" hangingPunct="1"/>
            <a:r>
              <a:rPr lang="en-GB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Avoid using </a:t>
            </a:r>
            <a:r>
              <a:rPr lang="en-GB" b="1" dirty="0" err="1" smtClean="0">
                <a:solidFill>
                  <a:srgbClr val="FF0000"/>
                </a:solidFill>
                <a:ea typeface="Arial Unicode MS" panose="020B0604020202020204" pitchFamily="34" charset="-128"/>
              </a:rPr>
              <a:t>artifacts</a:t>
            </a:r>
            <a:r>
              <a:rPr lang="en-GB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 to </a:t>
            </a:r>
            <a:r>
              <a:rPr lang="en-GB" b="1" i="1" u="sng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define</a:t>
            </a:r>
            <a:r>
              <a:rPr lang="en-GB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 units</a:t>
            </a: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It’s fine to use </a:t>
            </a:r>
            <a:r>
              <a:rPr lang="en-GB" dirty="0" err="1" smtClean="0">
                <a:solidFill>
                  <a:srgbClr val="0000FF"/>
                </a:solidFill>
                <a:ea typeface="Arial Unicode MS" panose="020B0604020202020204" pitchFamily="34" charset="-128"/>
              </a:rPr>
              <a:t>artifacts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 to disseminate copies.</a:t>
            </a:r>
            <a:endParaRPr lang="en-GB" i="1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endParaRPr lang="en-GB" i="1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  <a:p>
            <a:pPr algn="l" eaLnBrk="1" hangingPunct="1"/>
            <a:r>
              <a:rPr lang="en-GB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Abstraction is our friend</a:t>
            </a:r>
            <a:endParaRPr lang="en-GB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  <a:p>
            <a:pPr marL="800100" lvl="1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Using </a:t>
            </a: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exact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 constants removes the uncertainty from definitions </a:t>
            </a:r>
            <a:endParaRPr lang="en-GB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7" name="Picture 4" descr="Image result for Modern Science 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986" y="4062604"/>
            <a:ext cx="5033194" cy="283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9014180" y="4062604"/>
            <a:ext cx="3271387" cy="29342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9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?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3" y="4050225"/>
            <a:ext cx="3989269" cy="281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phy.cam.ac.uk/research/research-groups-images/smf/images/helium-microscope-lab-2008-01-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317" y="4062604"/>
            <a:ext cx="5047863" cy="291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4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4584357"/>
            <a:ext cx="12887606" cy="1080120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charset="0"/>
              <a:ea typeface="ＭＳ Ｐゴシック" pitchFamily="96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3661873"/>
            <a:ext cx="12887606" cy="1080120"/>
          </a:xfrm>
          <a:prstGeom prst="rect">
            <a:avLst/>
          </a:prstGeom>
          <a:solidFill>
            <a:srgbClr val="00B0F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>
              <a:latin typeface="Arial" charset="0"/>
              <a:ea typeface="ＭＳ Ｐゴシック" pitchFamily="96" charset="-128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05744" y="865757"/>
            <a:ext cx="9162256" cy="4635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00">
                <a:solidFill>
                  <a:srgbClr val="003A6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3A6E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3A6E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A6E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9pPr>
          </a:lstStyle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Introduction 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An Alternative System of Units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The International System of Units: the SI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Details, Details, Details.</a:t>
            </a:r>
          </a:p>
          <a:p>
            <a:pPr marL="514350" indent="-514350" eaLnBrk="1" hangingPunct="1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62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3600" b="1" dirty="0" smtClean="0">
                <a:solidFill>
                  <a:srgbClr val="003399"/>
                </a:solidFill>
                <a:ea typeface="Arial Unicode MS" panose="020B0604020202020204" pitchFamily="34" charset="-128"/>
              </a:rPr>
              <a:t>How do we get to know </a:t>
            </a:r>
            <a:r>
              <a:rPr lang="en-GB" sz="3600" b="1" i="1" dirty="0" smtClean="0">
                <a:solidFill>
                  <a:srgbClr val="003399"/>
                </a:solidFill>
                <a:ea typeface="Arial Unicode MS" panose="020B0604020202020204" pitchFamily="34" charset="-128"/>
              </a:rPr>
              <a:t>anything</a:t>
            </a:r>
            <a:r>
              <a:rPr lang="en-GB" sz="3600" b="1" dirty="0" smtClean="0">
                <a:solidFill>
                  <a:srgbClr val="003399"/>
                </a:solidFill>
                <a:ea typeface="Arial Unicode MS" panose="020B0604020202020204" pitchFamily="34" charset="-128"/>
              </a:rPr>
              <a:t>?</a:t>
            </a:r>
            <a:endParaRPr lang="en-GB" sz="3600" b="1" dirty="0">
              <a:solidFill>
                <a:srgbClr val="003399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570" y="4256318"/>
            <a:ext cx="2167819" cy="21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4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" y="818558"/>
            <a:ext cx="5760000" cy="5760000"/>
          </a:xfrm>
          <a:prstGeom prst="rect">
            <a:avLst/>
          </a:prstGeom>
        </p:spPr>
      </p:pic>
      <p:sp>
        <p:nvSpPr>
          <p:cNvPr id="50" name="Rectangle 8"/>
          <p:cNvSpPr>
            <a:spLocks noChangeArrowheads="1"/>
          </p:cNvSpPr>
          <p:nvPr/>
        </p:nvSpPr>
        <p:spPr bwMode="auto">
          <a:xfrm>
            <a:off x="58696" y="-29894"/>
            <a:ext cx="825643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sz="3200" b="1" dirty="0">
                <a:solidFill>
                  <a:srgbClr val="F62A08"/>
                </a:solidFill>
                <a:ea typeface="Arial Unicode MS" panose="020B0604020202020204" pitchFamily="34" charset="-128"/>
              </a:rPr>
              <a:t>The </a:t>
            </a:r>
            <a:r>
              <a:rPr lang="en-GB" sz="3200" b="1" dirty="0" smtClean="0">
                <a:solidFill>
                  <a:srgbClr val="F62A08"/>
                </a:solidFill>
                <a:ea typeface="Arial Unicode MS" panose="020B0604020202020204" pitchFamily="34" charset="-128"/>
              </a:rPr>
              <a:t>New International </a:t>
            </a:r>
            <a:r>
              <a:rPr lang="en-GB" sz="3200" b="1" dirty="0">
                <a:solidFill>
                  <a:srgbClr val="F62A08"/>
                </a:solidFill>
                <a:ea typeface="Arial Unicode MS" panose="020B0604020202020204" pitchFamily="34" charset="-128"/>
              </a:rPr>
              <a:t>System of Units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675" y="818558"/>
            <a:ext cx="5760000" cy="57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19" y="818558"/>
            <a:ext cx="576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0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9294" y="-980400"/>
            <a:ext cx="12345471" cy="783840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-9294" y="-980400"/>
            <a:ext cx="12345471" cy="7818797"/>
          </a:xfrm>
          <a:prstGeom prst="rect">
            <a:avLst/>
          </a:prstGeom>
        </p:spPr>
      </p:pic>
      <p:pic>
        <p:nvPicPr>
          <p:cNvPr id="8" name="Picture 7" descr="NPL NMA 0009"/>
          <p:cNvPicPr>
            <a:picLocks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" y="-980400"/>
            <a:ext cx="12344424" cy="781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NPL NMA 000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94" y="-980400"/>
            <a:ext cx="12344400" cy="781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96846" y="2889452"/>
            <a:ext cx="8545288" cy="1584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762000">
              <a:buNone/>
            </a:pPr>
            <a:r>
              <a:rPr lang="en-GB" sz="4400" b="1" dirty="0">
                <a:solidFill>
                  <a:schemeClr val="bg1"/>
                </a:solidFill>
                <a:ea typeface="Arial Unicode MS" panose="020B0604020202020204" pitchFamily="34" charset="-128"/>
              </a:rPr>
              <a:t>…brings the world into focus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999815" y="183831"/>
            <a:ext cx="914400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00">
                <a:solidFill>
                  <a:srgbClr val="003A6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3A6E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3A6E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A6E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003A6E"/>
                </a:solidFill>
                <a:latin typeface="+mn-lt"/>
                <a:ea typeface="+mn-ea"/>
              </a:defRPr>
            </a:lvl9pPr>
          </a:lstStyle>
          <a:p>
            <a:pPr marL="0" indent="0" algn="ctr" defTabSz="762000">
              <a:buNone/>
            </a:pPr>
            <a:r>
              <a:rPr lang="en-GB" sz="4400" b="1" dirty="0">
                <a:solidFill>
                  <a:schemeClr val="bg1"/>
                </a:solidFill>
                <a:ea typeface="Arial Unicode MS" panose="020B0604020202020204" pitchFamily="34" charset="-128"/>
              </a:rPr>
              <a:t>Precision Measurement…</a:t>
            </a:r>
          </a:p>
        </p:txBody>
      </p:sp>
    </p:spTree>
    <p:extLst>
      <p:ext uri="{BB962C8B-B14F-4D97-AF65-F5344CB8AC3E}">
        <p14:creationId xmlns:p14="http://schemas.microsoft.com/office/powerpoint/2010/main" val="5169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327" y="341389"/>
            <a:ext cx="3315325" cy="585537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Thank you:</a:t>
            </a:r>
            <a:br>
              <a:rPr lang="en-GB" dirty="0" smtClean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79576" y="2493273"/>
            <a:ext cx="8088742" cy="3752750"/>
            <a:chOff x="683568" y="2493273"/>
            <a:chExt cx="8088742" cy="3752750"/>
          </a:xfrm>
        </p:grpSpPr>
        <p:pic>
          <p:nvPicPr>
            <p:cNvPr id="5" name="Picture 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68" y="2493273"/>
              <a:ext cx="2736304" cy="212250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83568" y="5661248"/>
              <a:ext cx="80887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005596"/>
                  </a:solidFill>
                  <a:ea typeface="Arial Unicode MS" panose="020B0604020202020204" pitchFamily="34" charset="-128"/>
                </a:rPr>
                <a:t>The National Physical Laboratory is operated by NPL Management Ltd, a wholly-owned company of the Department for Business, Energy and Industrial Strategy </a:t>
              </a:r>
              <a:r>
                <a:rPr lang="en-GB" sz="1600" dirty="0" smtClean="0">
                  <a:solidFill>
                    <a:srgbClr val="005596"/>
                  </a:solidFill>
                  <a:ea typeface="Arial Unicode MS" panose="020B0604020202020204" pitchFamily="34" charset="-128"/>
                </a:rPr>
                <a:t>(BEIS</a:t>
              </a:r>
              <a:r>
                <a:rPr lang="en-GB" sz="1600" dirty="0">
                  <a:solidFill>
                    <a:srgbClr val="005596"/>
                  </a:solidFill>
                  <a:ea typeface="Arial Unicode MS" panose="020B0604020202020204" pitchFamily="34" charset="-128"/>
                </a:rPr>
                <a:t>).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3892"/>
          <a:stretch/>
        </p:blipFill>
        <p:spPr>
          <a:xfrm>
            <a:off x="5735960" y="2652432"/>
            <a:ext cx="2726582" cy="147762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199364" y="4859522"/>
            <a:ext cx="6038666" cy="66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99"/>
                </a:solidFill>
                <a:latin typeface="Arial" pitchFamily="34" charset="0"/>
                <a:ea typeface="ヒラギノ角ゴ Pro W3" pitchFamily="28" charset="-128"/>
              </a:defRPr>
            </a:lvl9pPr>
          </a:lstStyle>
          <a:p>
            <a:r>
              <a:rPr lang="en-GB" kern="0" dirty="0" smtClean="0">
                <a:solidFill>
                  <a:srgbClr val="FF0000"/>
                </a:solidFill>
              </a:rPr>
              <a:t>michael.depodesta@npl.co.uk</a:t>
            </a:r>
            <a:endParaRPr lang="en-GB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5708" y="2833582"/>
            <a:ext cx="10340852" cy="1875577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6000" b="1" dirty="0" smtClean="0">
                <a:solidFill>
                  <a:srgbClr val="FF0000"/>
                </a:solidFill>
              </a:rPr>
              <a:t>Detail#3</a:t>
            </a:r>
          </a:p>
          <a:p>
            <a:pPr marL="0" indent="0" algn="ctr" eaLnBrk="1" hangingPunct="1">
              <a:lnSpc>
                <a:spcPct val="80000"/>
              </a:lnSpc>
              <a:buNone/>
              <a:tabLst>
                <a:tab pos="0" algn="l"/>
              </a:tabLst>
            </a:pPr>
            <a:r>
              <a:rPr lang="en-GB" sz="4800" b="1" i="1" dirty="0" smtClean="0">
                <a:solidFill>
                  <a:srgbClr val="0000FF"/>
                </a:solidFill>
              </a:rPr>
              <a:t>Electrical Units</a:t>
            </a:r>
            <a:endParaRPr lang="en-GB" sz="48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01" y="155805"/>
            <a:ext cx="1792859" cy="1792859"/>
          </a:xfrm>
          <a:prstGeom prst="rect">
            <a:avLst/>
          </a:prstGeom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 smtClean="0">
                <a:solidFill>
                  <a:srgbClr val="050505"/>
                </a:solidFill>
                <a:ea typeface="Arial Unicode MS" panose="020B0604020202020204" pitchFamily="34" charset="-128"/>
              </a:rPr>
              <a:t>The previous structure of the SI </a:t>
            </a:r>
            <a:endParaRPr lang="en-GB" sz="3200" b="1" dirty="0">
              <a:solidFill>
                <a:srgbClr val="050505"/>
              </a:solidFill>
              <a:ea typeface="Arial Unicode MS" panose="020B0604020202020204" pitchFamily="34" charset="-128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19336" y="4426680"/>
            <a:ext cx="1562441" cy="78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  <a:tabLst>
                <a:tab pos="0" algn="l"/>
              </a:tabLst>
            </a:pPr>
            <a:r>
              <a:rPr lang="en-GB" sz="2800" b="1" kern="0" dirty="0" smtClean="0">
                <a:solidFill>
                  <a:srgbClr val="0000FF"/>
                </a:solidFill>
              </a:rPr>
              <a:t>Base Units</a:t>
            </a:r>
            <a:endParaRPr lang="en-GB" sz="2800" b="1" kern="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492963" y="4670249"/>
            <a:ext cx="1056640" cy="437151"/>
          </a:xfrm>
          <a:prstGeom prst="rect">
            <a:avLst/>
          </a:prstGeom>
          <a:solidFill>
            <a:srgbClr val="EC662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4975750" y="4670249"/>
            <a:ext cx="1056640" cy="437151"/>
          </a:xfrm>
          <a:prstGeom prst="rect">
            <a:avLst/>
          </a:prstGeom>
          <a:solidFill>
            <a:srgbClr val="F7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7941324" y="4670249"/>
            <a:ext cx="1056640" cy="437151"/>
          </a:xfrm>
          <a:prstGeom prst="rect">
            <a:avLst/>
          </a:prstGeom>
          <a:solidFill>
            <a:srgbClr val="0060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10176" y="4670249"/>
            <a:ext cx="1056640" cy="437151"/>
          </a:xfrm>
          <a:prstGeom prst="rect">
            <a:avLst/>
          </a:prstGeom>
          <a:solidFill>
            <a:srgbClr val="CF112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458537" y="4670249"/>
            <a:ext cx="1056640" cy="437151"/>
          </a:xfrm>
          <a:prstGeom prst="rect">
            <a:avLst/>
          </a:prstGeom>
          <a:solidFill>
            <a:srgbClr val="61A83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A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9424111" y="4670249"/>
            <a:ext cx="1056640" cy="437151"/>
          </a:xfrm>
          <a:prstGeom prst="rect">
            <a:avLst/>
          </a:prstGeom>
          <a:solidFill>
            <a:srgbClr val="AA38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mol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0906899" y="4670249"/>
            <a:ext cx="1056640" cy="437151"/>
          </a:xfrm>
          <a:prstGeom prst="rect">
            <a:avLst/>
          </a:prstGeom>
          <a:solidFill>
            <a:srgbClr val="3F268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cd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220167" y="3579392"/>
            <a:ext cx="1056640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 s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-1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220167" y="2999185"/>
            <a:ext cx="1056640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 s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-2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639358" y="3579392"/>
            <a:ext cx="1056640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 m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-3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-7523" y="2159818"/>
            <a:ext cx="1802346" cy="102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  <a:tabLst>
                <a:tab pos="0" algn="l"/>
              </a:tabLst>
            </a:pPr>
            <a:r>
              <a:rPr lang="en-GB" sz="2800" b="1" kern="0" dirty="0" smtClean="0">
                <a:solidFill>
                  <a:srgbClr val="0000FF"/>
                </a:solidFill>
              </a:rPr>
              <a:t>Derived Units</a:t>
            </a:r>
            <a:endParaRPr lang="en-GB" sz="2800" b="1" kern="0" dirty="0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639359" y="820532"/>
            <a:ext cx="1921506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kg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m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s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–3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A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–1</a:t>
            </a:r>
            <a:endParaRPr kumimoji="0" lang="en-GB" sz="2400" b="0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032390" y="3592110"/>
            <a:ext cx="900195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A s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6920695" y="3592110"/>
            <a:ext cx="195683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coulomb, C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4560862" y="820532"/>
            <a:ext cx="180227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volt, V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2639359" y="2350570"/>
            <a:ext cx="1911476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 m s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-2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4550834" y="2350570"/>
            <a:ext cx="181230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newton, N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2639359" y="1839512"/>
            <a:ext cx="1911475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 m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2</a:t>
            </a:r>
            <a:r>
              <a:rPr kumimoji="0" lang="en-GB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 s</a:t>
            </a:r>
            <a:r>
              <a:rPr kumimoji="0" lang="en-GB" sz="2400" b="0" i="0" u="none" strike="noStrike" cap="none" normalizeH="0" baseline="3000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-2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4550834" y="1839512"/>
            <a:ext cx="181230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joule, J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2639359" y="1341573"/>
            <a:ext cx="1921505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kg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m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s</a:t>
            </a:r>
            <a:r>
              <a:rPr lang="en-GB" baseline="30000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–3</a:t>
            </a:r>
            <a:endParaRPr kumimoji="0" lang="en-GB" sz="2400" b="0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4560863" y="1341573"/>
            <a:ext cx="180227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watt, W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0" y="4308625"/>
            <a:ext cx="12192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Rectangle 61"/>
          <p:cNvSpPr/>
          <p:nvPr/>
        </p:nvSpPr>
        <p:spPr bwMode="auto">
          <a:xfrm>
            <a:off x="-7523" y="5402147"/>
            <a:ext cx="12404980" cy="147797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4000" b="1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Reality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5998" y="1768771"/>
            <a:ext cx="5266826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Hard work to realise volts and ohms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in terms of the base units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402130" y="820532"/>
            <a:ext cx="1921506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kg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m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s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–3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A</a:t>
            </a:r>
            <a:r>
              <a:rPr lang="en-GB" baseline="30000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–2</a:t>
            </a:r>
            <a:endParaRPr kumimoji="0" lang="en-GB" sz="2400" b="0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323633" y="820532"/>
            <a:ext cx="180227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ohm,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ヒラギノ角ゴ Pro W3" pitchFamily="28" charset="-128"/>
              </a:rPr>
              <a:t>Ω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cxnSp>
        <p:nvCxnSpPr>
          <p:cNvPr id="5" name="Straight Connector 4"/>
          <p:cNvCxnSpPr>
            <a:stCxn id="33" idx="2"/>
            <a:endCxn id="3" idx="0"/>
          </p:cNvCxnSpPr>
          <p:nvPr/>
        </p:nvCxnSpPr>
        <p:spPr bwMode="auto">
          <a:xfrm>
            <a:off x="3600112" y="1257683"/>
            <a:ext cx="2729299" cy="511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32" idx="2"/>
          </p:cNvCxnSpPr>
          <p:nvPr/>
        </p:nvCxnSpPr>
        <p:spPr bwMode="auto">
          <a:xfrm flipH="1">
            <a:off x="6363137" y="1257683"/>
            <a:ext cx="999746" cy="5110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6" name="Group 25"/>
          <p:cNvGrpSpPr/>
          <p:nvPr/>
        </p:nvGrpSpPr>
        <p:grpSpPr>
          <a:xfrm>
            <a:off x="2601460" y="2569146"/>
            <a:ext cx="4385397" cy="2101103"/>
            <a:chOff x="2601460" y="2569146"/>
            <a:chExt cx="4385397" cy="2101103"/>
          </a:xfrm>
        </p:grpSpPr>
        <p:cxnSp>
          <p:nvCxnSpPr>
            <p:cNvPr id="46" name="Straight Connector 45"/>
            <p:cNvCxnSpPr/>
            <p:nvPr/>
          </p:nvCxnSpPr>
          <p:spPr bwMode="auto">
            <a:xfrm flipH="1">
              <a:off x="2601460" y="2599768"/>
              <a:ext cx="3790915" cy="207048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>
              <a:stCxn id="38" idx="3"/>
              <a:endCxn id="2" idx="0"/>
            </p:cNvCxnSpPr>
            <p:nvPr/>
          </p:nvCxnSpPr>
          <p:spPr bwMode="auto">
            <a:xfrm flipH="1">
              <a:off x="4021283" y="2569146"/>
              <a:ext cx="2341856" cy="210110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stCxn id="38" idx="3"/>
              <a:endCxn id="15" idx="0"/>
            </p:cNvCxnSpPr>
            <p:nvPr/>
          </p:nvCxnSpPr>
          <p:spPr bwMode="auto">
            <a:xfrm flipH="1">
              <a:off x="5504070" y="2569146"/>
              <a:ext cx="859069" cy="210110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Straight Connector 53"/>
            <p:cNvCxnSpPr>
              <a:stCxn id="38" idx="3"/>
              <a:endCxn id="18" idx="0"/>
            </p:cNvCxnSpPr>
            <p:nvPr/>
          </p:nvCxnSpPr>
          <p:spPr bwMode="auto">
            <a:xfrm>
              <a:off x="6363139" y="2569146"/>
              <a:ext cx="623718" cy="210110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8" name="Rounded Rectangle 27"/>
          <p:cNvSpPr/>
          <p:nvPr/>
        </p:nvSpPr>
        <p:spPr bwMode="auto">
          <a:xfrm>
            <a:off x="1794823" y="631951"/>
            <a:ext cx="5125872" cy="89204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65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3" grpId="0" animBg="1"/>
      <p:bldP spid="32" grpId="0" animBg="1"/>
      <p:bldP spid="44" grpId="0" animBg="1"/>
      <p:bldP spid="2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3139440" y="3543808"/>
            <a:ext cx="4582160" cy="2288032"/>
            <a:chOff x="4389120" y="3553968"/>
            <a:chExt cx="1908816" cy="1647952"/>
          </a:xfrm>
        </p:grpSpPr>
        <p:cxnSp>
          <p:nvCxnSpPr>
            <p:cNvPr id="20" name="Straight Connector 19"/>
            <p:cNvCxnSpPr/>
            <p:nvPr/>
          </p:nvCxnSpPr>
          <p:spPr bwMode="auto">
            <a:xfrm>
              <a:off x="4389120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4548188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4707256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>
              <a:off x="4866324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5025392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5184460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>
              <a:off x="5343528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 bwMode="auto">
            <a:xfrm>
              <a:off x="5502596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5661664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5820732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>
              <a:off x="5979800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6138868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6297936" y="3553968"/>
              <a:ext cx="0" cy="16479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1" name="Rectangle 40"/>
          <p:cNvSpPr/>
          <p:nvPr/>
        </p:nvSpPr>
        <p:spPr bwMode="auto">
          <a:xfrm>
            <a:off x="6580885" y="3339592"/>
            <a:ext cx="2111248" cy="31597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922168" y="3148863"/>
            <a:ext cx="2111248" cy="315976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279392" y="3438144"/>
            <a:ext cx="2127504" cy="115824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0505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 bwMode="auto">
              <a:xfrm>
                <a:off x="4279392" y="4919472"/>
                <a:ext cx="2127504" cy="2985008"/>
              </a:xfrm>
              <a:prstGeom prst="roundRect">
                <a:avLst>
                  <a:gd name="adj" fmla="val 24399"/>
                </a:avLst>
              </a:prstGeom>
              <a:gradFill flip="none" rotWithShape="1">
                <a:gsLst>
                  <a:gs pos="0">
                    <a:schemeClr val="bg1">
                      <a:lumMod val="75000"/>
                      <a:shade val="30000"/>
                      <a:satMod val="115000"/>
                    </a:schemeClr>
                  </a:gs>
                  <a:gs pos="50000">
                    <a:schemeClr val="bg1">
                      <a:lumMod val="75000"/>
                      <a:shade val="67500"/>
                      <a:satMod val="115000"/>
                    </a:schemeClr>
                  </a:gs>
                  <a:gs pos="100000">
                    <a:schemeClr val="bg1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sz="24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  <a:ea typeface="ヒラギノ角ゴ Pro W3" pitchFamily="28" charset="-128"/>
                  </a:rPr>
                  <a:t>Mercury</a:t>
                </a:r>
              </a:p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𝑑𝑒𝑛𝑠𝑖𝑡𝑦</m:t>
                      </m:r>
                      <m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, </m:t>
                      </m:r>
                      <m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𝜌</m:t>
                      </m:r>
                    </m:oMath>
                  </m:oMathPara>
                </a14:m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79392" y="4919472"/>
                <a:ext cx="2127504" cy="2985008"/>
              </a:xfrm>
              <a:prstGeom prst="roundRect">
                <a:avLst>
                  <a:gd name="adj" fmla="val 24399"/>
                </a:avLst>
              </a:prstGeom>
              <a:blipFill rotWithShape="0">
                <a:blip r:embed="rId2"/>
                <a:stretch>
                  <a:fillRect/>
                </a:stretch>
              </a:blipFill>
              <a:ln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 bwMode="auto">
          <a:xfrm>
            <a:off x="4072128" y="3131312"/>
            <a:ext cx="207264" cy="3852672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406896" y="3131312"/>
            <a:ext cx="207264" cy="3852672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cxnSp>
        <p:nvCxnSpPr>
          <p:cNvPr id="38" name="Straight Connector 37"/>
          <p:cNvCxnSpPr>
            <a:stCxn id="10" idx="0"/>
          </p:cNvCxnSpPr>
          <p:nvPr/>
        </p:nvCxnSpPr>
        <p:spPr bwMode="auto">
          <a:xfrm>
            <a:off x="5343144" y="4919472"/>
            <a:ext cx="21955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5343144" y="4645152"/>
            <a:ext cx="21955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41"/>
          <p:cNvSpPr/>
          <p:nvPr/>
        </p:nvSpPr>
        <p:spPr bwMode="auto">
          <a:xfrm>
            <a:off x="2639359" y="820532"/>
            <a:ext cx="1921506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kg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m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s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–3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A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–1</a:t>
            </a:r>
            <a:endParaRPr kumimoji="0" lang="en-GB" sz="2400" b="0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560862" y="820532"/>
            <a:ext cx="180227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volt, 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7523710" y="4497911"/>
                <a:ext cx="6067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710" y="4497911"/>
                <a:ext cx="606705" cy="461665"/>
              </a:xfrm>
              <a:prstGeom prst="rect">
                <a:avLst/>
              </a:prstGeom>
              <a:blipFill rotWithShape="0">
                <a:blip r:embed="rId3"/>
                <a:stretch>
                  <a:fillRect l="-2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99882" y="2197734"/>
                <a:ext cx="2305182" cy="11835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GB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GB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m:rPr>
                                  <m:sty m:val="p"/>
                                </m:rPr>
                                <a:rPr lang="en-GB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GB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82" y="2197734"/>
                <a:ext cx="2305182" cy="11835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 bwMode="auto">
          <a:xfrm>
            <a:off x="5312780" y="2789499"/>
            <a:ext cx="3576577" cy="3518704"/>
          </a:xfrm>
          <a:custGeom>
            <a:avLst/>
            <a:gdLst>
              <a:gd name="connsiteX0" fmla="*/ 0 w 3576577"/>
              <a:gd name="connsiteY0" fmla="*/ 648182 h 3518704"/>
              <a:gd name="connsiteX1" fmla="*/ 0 w 3576577"/>
              <a:gd name="connsiteY1" fmla="*/ 0 h 3518704"/>
              <a:gd name="connsiteX2" fmla="*/ 3576577 w 3576577"/>
              <a:gd name="connsiteY2" fmla="*/ 0 h 3518704"/>
              <a:gd name="connsiteX3" fmla="*/ 3576577 w 3576577"/>
              <a:gd name="connsiteY3" fmla="*/ 1006997 h 3518704"/>
              <a:gd name="connsiteX4" fmla="*/ 3576577 w 3576577"/>
              <a:gd name="connsiteY4" fmla="*/ 3518704 h 3518704"/>
              <a:gd name="connsiteX5" fmla="*/ 983848 w 3576577"/>
              <a:gd name="connsiteY5" fmla="*/ 3518704 h 3518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6577" h="3518704">
                <a:moveTo>
                  <a:pt x="0" y="648182"/>
                </a:moveTo>
                <a:lnTo>
                  <a:pt x="0" y="0"/>
                </a:lnTo>
                <a:lnTo>
                  <a:pt x="3576577" y="0"/>
                </a:lnTo>
                <a:lnTo>
                  <a:pt x="3576577" y="1006997"/>
                </a:lnTo>
                <a:lnTo>
                  <a:pt x="3576577" y="3518704"/>
                </a:lnTo>
                <a:lnTo>
                  <a:pt x="983848" y="3518704"/>
                </a:lnTo>
              </a:path>
            </a:pathLst>
          </a:custGeom>
          <a:noFill/>
          <a:ln w="76200" cap="flat" cmpd="sng" algn="ctr">
            <a:solidFill>
              <a:srgbClr val="0505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070322" y="3317347"/>
            <a:ext cx="2597677" cy="949205"/>
          </a:xfrm>
          <a:prstGeom prst="rect">
            <a:avLst/>
          </a:prstGeom>
          <a:solidFill>
            <a:srgbClr val="05050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Voltage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Source 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8544814" y="4548851"/>
            <a:ext cx="749808" cy="749808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rgbClr val="05050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V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1794823" y="631951"/>
            <a:ext cx="5125872" cy="892049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 rot="18000000">
            <a:off x="9705701" y="3491966"/>
            <a:ext cx="610531" cy="610531"/>
            <a:chOff x="9978445" y="1963875"/>
            <a:chExt cx="982868" cy="982868"/>
          </a:xfrm>
        </p:grpSpPr>
        <p:sp>
          <p:nvSpPr>
            <p:cNvPr id="36" name="Oval 35"/>
            <p:cNvSpPr/>
            <p:nvPr/>
          </p:nvSpPr>
          <p:spPr bwMode="auto">
            <a:xfrm>
              <a:off x="9978445" y="1963875"/>
              <a:ext cx="982868" cy="98286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10104120" y="2089550"/>
              <a:ext cx="731519" cy="73151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3" name="Up Arrow 2"/>
            <p:cNvSpPr/>
            <p:nvPr/>
          </p:nvSpPr>
          <p:spPr bwMode="auto">
            <a:xfrm>
              <a:off x="10286999" y="2130889"/>
              <a:ext cx="365760" cy="615023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43526" y="3763134"/>
            <a:ext cx="3506075" cy="119644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For </a:t>
            </a:r>
            <a:r>
              <a:rPr lang="en-GB" i="1" dirty="0" smtClean="0">
                <a:solidFill>
                  <a:srgbClr val="0000FF"/>
                </a:solidFill>
              </a:rPr>
              <a:t>d</a:t>
            </a:r>
            <a:r>
              <a:rPr lang="en-GB" dirty="0" smtClean="0">
                <a:solidFill>
                  <a:srgbClr val="0000FF"/>
                </a:solidFill>
              </a:rPr>
              <a:t> = 1 mm, </a:t>
            </a:r>
          </a:p>
          <a:p>
            <a:r>
              <a:rPr lang="en-GB" dirty="0" smtClean="0">
                <a:solidFill>
                  <a:srgbClr val="0000FF"/>
                </a:solidFill>
              </a:rPr>
              <a:t>~50 volts raises mercury by only 0.01 mm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9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 smtClean="0">
                <a:solidFill>
                  <a:srgbClr val="050505"/>
                </a:solidFill>
                <a:ea typeface="Arial Unicode MS" panose="020B0604020202020204" pitchFamily="34" charset="-128"/>
              </a:rPr>
              <a:t>An experiment to absolutely realise volts</a:t>
            </a:r>
            <a:endParaRPr lang="en-GB" sz="3200" b="1" dirty="0">
              <a:solidFill>
                <a:srgbClr val="050505"/>
              </a:solidFill>
              <a:ea typeface="Arial Unicode MS" panose="020B0604020202020204" pitchFamily="34" charset="-128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>
            <a:off x="5309108" y="3552514"/>
            <a:ext cx="219557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886683" y="3786388"/>
                <a:ext cx="4573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683" y="3786388"/>
                <a:ext cx="457305" cy="461665"/>
              </a:xfrm>
              <a:prstGeom prst="rect">
                <a:avLst/>
              </a:prstGeom>
              <a:blipFill rotWithShape="0">
                <a:blip r:embed="rId5"/>
                <a:stretch>
                  <a:fillRect l="-4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855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6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1.25E-6 -0.04097 " pathEditMode="relative" rAng="0" ptsTypes="AA">
                                      <p:cBhvr>
                                        <p:cTn id="4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6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34" grpId="0" animBg="1"/>
      <p:bldP spid="11" grpId="0" animBg="1"/>
      <p:bldP spid="10" grpId="0" animBg="1"/>
      <p:bldP spid="10" grpId="1" animBg="1"/>
      <p:bldP spid="16" grpId="0" animBg="1"/>
      <p:bldP spid="17" grpId="0" animBg="1"/>
      <p:bldP spid="45" grpId="0"/>
      <p:bldP spid="46" grpId="0"/>
      <p:bldP spid="48" grpId="0" animBg="1"/>
      <p:bldP spid="18" grpId="0" animBg="1"/>
      <p:bldP spid="15" grpId="0" animBg="1"/>
      <p:bldP spid="37" grpId="0" animBg="1"/>
      <p:bldP spid="4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1098120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A history lesson</a:t>
            </a:r>
            <a:endParaRPr lang="en-GB" dirty="0" smtClean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8206" name="Rectangle 14"/>
              <p:cNvSpPr>
                <a:spLocks noChangeArrowheads="1"/>
              </p:cNvSpPr>
              <p:nvPr/>
            </p:nvSpPr>
            <p:spPr bwMode="auto">
              <a:xfrm>
                <a:off x="191393" y="838312"/>
                <a:ext cx="5658077" cy="56878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 eaLnBrk="1" hangingPunct="1"/>
                <a:r>
                  <a:rPr lang="en-GB" dirty="0" smtClean="0">
                    <a:solidFill>
                      <a:srgbClr val="FF0000"/>
                    </a:solidFill>
                    <a:ea typeface="Arial Unicode MS" panose="020B0604020202020204" pitchFamily="34" charset="-128"/>
                  </a:rPr>
                  <a:t>1960: SI Ampere defined in terms </a:t>
                </a:r>
                <a:r>
                  <a:rPr lang="en-GB" dirty="0">
                    <a:solidFill>
                      <a:srgbClr val="FF0000"/>
                    </a:solidFill>
                    <a:ea typeface="Arial Unicode MS" panose="020B0604020202020204" pitchFamily="34" charset="-128"/>
                  </a:rPr>
                  <a:t>of </a:t>
                </a:r>
                <a:r>
                  <a:rPr lang="en-GB" i="1" dirty="0">
                    <a:solidFill>
                      <a:srgbClr val="FF0000"/>
                    </a:solidFill>
                    <a:ea typeface="Arial Unicode MS" panose="020B0604020202020204" pitchFamily="34" charset="-128"/>
                  </a:rPr>
                  <a:t>µ</a:t>
                </a:r>
                <a:r>
                  <a:rPr lang="en-GB" baseline="-25000" dirty="0">
                    <a:solidFill>
                      <a:srgbClr val="FF0000"/>
                    </a:solidFill>
                    <a:ea typeface="Arial Unicode MS" panose="020B0604020202020204" pitchFamily="34" charset="-128"/>
                  </a:rPr>
                  <a:t>0</a:t>
                </a:r>
                <a:r>
                  <a:rPr lang="en-GB" dirty="0">
                    <a:solidFill>
                      <a:srgbClr val="FF0000"/>
                    </a:solidFill>
                    <a:ea typeface="Arial Unicode MS" panose="020B0604020202020204" pitchFamily="34" charset="-128"/>
                  </a:rPr>
                  <a:t>.</a:t>
                </a:r>
                <a:endParaRPr lang="en-GB" dirty="0" smtClean="0">
                  <a:solidFill>
                    <a:srgbClr val="FF0000"/>
                  </a:solidFill>
                  <a:ea typeface="Arial Unicode MS" panose="020B0604020202020204" pitchFamily="34" charset="-128"/>
                </a:endParaRPr>
              </a:p>
              <a:p>
                <a:pPr marL="342900" indent="-342900" algn="l" eaLnBrk="1" hangingPunct="1">
                  <a:buFont typeface="Arial" panose="020B0604020202020204" pitchFamily="34" charset="0"/>
                  <a:buChar char="•"/>
                </a:pPr>
                <a:r>
                  <a:rPr lang="en-GB" dirty="0" smtClean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Implies realisations of the ampere must be in terms of magnetic forces.</a:t>
                </a:r>
                <a:endParaRPr lang="en-GB" baseline="-25000" dirty="0">
                  <a:solidFill>
                    <a:srgbClr val="0000FF"/>
                  </a:solidFill>
                  <a:ea typeface="Arial Unicode MS" panose="020B0604020202020204" pitchFamily="34" charset="-128"/>
                </a:endParaRPr>
              </a:p>
              <a:p>
                <a:pPr algn="l" eaLnBrk="1" hangingPunct="1"/>
                <a:endParaRPr lang="en-GB" dirty="0" smtClean="0">
                  <a:solidFill>
                    <a:srgbClr val="0000FF"/>
                  </a:solidFill>
                  <a:ea typeface="Arial Unicode MS" panose="020B0604020202020204" pitchFamily="34" charset="-128"/>
                </a:endParaRPr>
              </a:p>
              <a:p>
                <a:pPr algn="l" eaLnBrk="1" hangingPunct="1"/>
                <a:r>
                  <a:rPr lang="en-GB" dirty="0" smtClean="0">
                    <a:solidFill>
                      <a:srgbClr val="FF0000"/>
                    </a:solidFill>
                    <a:ea typeface="Arial Unicode MS" panose="020B0604020202020204" pitchFamily="34" charset="-128"/>
                  </a:rPr>
                  <a:t>1962:Josephson Effect</a:t>
                </a:r>
              </a:p>
              <a:p>
                <a:pPr marL="342900" indent="-342900" algn="l" eaLnBrk="1" hangingPunct="1">
                  <a:buFont typeface="Arial" panose="020B0604020202020204" pitchFamily="34" charset="0"/>
                  <a:buChar char="•"/>
                </a:pPr>
                <a:r>
                  <a:rPr lang="en-GB" i="1" dirty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M</a:t>
                </a:r>
                <a:r>
                  <a:rPr lang="en-GB" i="1" dirty="0" smtClean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icrowaves with frequency f </a:t>
                </a:r>
                <a:br>
                  <a:rPr lang="en-GB" i="1" dirty="0" smtClean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</a:br>
                <a:r>
                  <a:rPr lang="en-GB" i="1" dirty="0" smtClean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produce a DC Voltage</a:t>
                </a:r>
                <a:endParaRPr lang="en-GB" i="1" dirty="0">
                  <a:solidFill>
                    <a:srgbClr val="0000FF"/>
                  </a:solidFill>
                  <a:ea typeface="Arial Unicode MS" panose="020B0604020202020204" pitchFamily="34" charset="-128"/>
                </a:endParaRPr>
              </a:p>
              <a:p>
                <a:pPr lvl="1"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  <m:t>DC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</a:rPr>
                        <m:t>=</m:t>
                      </m:r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</a:rPr>
                        <m:t>𝑛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  <m:t>𝑓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</a:rPr>
                                <m:t>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</a:rPr>
                                <m:t>J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</a:rPr>
                        <m:t>         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8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  <m:t>J</m:t>
                          </m:r>
                        </m:sub>
                      </m:sSub>
                      <m:r>
                        <a:rPr lang="en-GB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</a:rPr>
                        <m:t>=</m:t>
                      </m:r>
                      <m:f>
                        <m:fPr>
                          <m:ctrlPr>
                            <a:rPr lang="en-GB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</m:ctrlPr>
                        </m:fPr>
                        <m:num>
                          <m:r>
                            <a:rPr lang="en-GB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  <m:t>2</m:t>
                          </m:r>
                          <m:r>
                            <a:rPr lang="en-GB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  <m:t>𝑒</m:t>
                          </m:r>
                        </m:num>
                        <m:den>
                          <m:r>
                            <a:rPr lang="en-GB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en-GB" sz="2800" i="1" dirty="0">
                  <a:solidFill>
                    <a:srgbClr val="0000FF"/>
                  </a:solidFill>
                  <a:ea typeface="Arial Unicode MS" panose="020B0604020202020204" pitchFamily="34" charset="-128"/>
                </a:endParaRPr>
              </a:p>
              <a:p>
                <a:pPr algn="l" eaLnBrk="1" hangingPunct="1"/>
                <a:endParaRPr lang="en-GB" dirty="0" smtClean="0">
                  <a:solidFill>
                    <a:srgbClr val="FF0000"/>
                  </a:solidFill>
                  <a:ea typeface="Arial Unicode MS" panose="020B0604020202020204" pitchFamily="34" charset="-128"/>
                </a:endParaRPr>
              </a:p>
              <a:p>
                <a:pPr algn="l" eaLnBrk="1" hangingPunct="1"/>
                <a:endParaRPr lang="en-GB" dirty="0">
                  <a:solidFill>
                    <a:srgbClr val="FF0000"/>
                  </a:solidFill>
                  <a:ea typeface="Arial Unicode MS" panose="020B0604020202020204" pitchFamily="34" charset="-128"/>
                </a:endParaRPr>
              </a:p>
              <a:p>
                <a:pPr algn="l" eaLnBrk="1" hangingPunct="1"/>
                <a:r>
                  <a:rPr lang="en-GB" dirty="0" smtClean="0">
                    <a:solidFill>
                      <a:srgbClr val="FF0000"/>
                    </a:solidFill>
                    <a:ea typeface="Arial Unicode MS" panose="020B0604020202020204" pitchFamily="34" charset="-128"/>
                  </a:rPr>
                  <a:t>1980: Quantum Hall Effect </a:t>
                </a:r>
                <a:endParaRPr lang="en-GB" dirty="0">
                  <a:solidFill>
                    <a:srgbClr val="FF0000"/>
                  </a:solidFill>
                  <a:ea typeface="Arial Unicode MS" panose="020B0604020202020204" pitchFamily="34" charset="-128"/>
                </a:endParaRPr>
              </a:p>
              <a:p>
                <a:pPr marL="342900" indent="-342900" algn="l" eaLnBrk="1" hangingPunct="1">
                  <a:buFont typeface="Arial" panose="020B0604020202020204" pitchFamily="34" charset="0"/>
                  <a:buChar char="•"/>
                </a:pPr>
                <a:r>
                  <a:rPr lang="en-GB" i="1" dirty="0" smtClean="0">
                    <a:solidFill>
                      <a:srgbClr val="0000FF"/>
                    </a:solidFill>
                    <a:ea typeface="Arial Unicode MS" panose="020B0604020202020204" pitchFamily="34" charset="-128"/>
                  </a:rPr>
                  <a:t>2-dimensional electron gas</a:t>
                </a:r>
                <a:endParaRPr lang="en-GB" i="1" dirty="0">
                  <a:solidFill>
                    <a:srgbClr val="0000FF"/>
                  </a:solidFill>
                  <a:ea typeface="Arial Unicode MS" panose="020B0604020202020204" pitchFamily="34" charset="-128"/>
                </a:endParaRPr>
              </a:p>
              <a:p>
                <a:pPr lvl="1"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</a:rPr>
                        <m:t>𝑅</m:t>
                      </m:r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</a:rPr>
                                <m:t>𝐾</m:t>
                              </m:r>
                            </m:sub>
                          </m:sSub>
                        </m:num>
                        <m:den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  <m:t>𝑛</m:t>
                          </m:r>
                        </m:den>
                      </m:f>
                      <m:r>
                        <a:rPr lang="en-GB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</a:rPr>
                        <m:t>                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  <m:t>K</m:t>
                          </m:r>
                        </m:sub>
                      </m:sSub>
                      <m:r>
                        <a:rPr lang="en-GB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8"/>
                            </a:rPr>
                            <m:t>h</m:t>
                          </m:r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Arial Unicode MS" panose="020B0604020202020204" pitchFamily="34" charset="-128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Arial Unicode MS" panose="020B0604020202020204" pitchFamily="34" charset="-128"/>
                        </a:rPr>
                        <m:t> </m:t>
                      </m:r>
                    </m:oMath>
                  </m:oMathPara>
                </a14:m>
                <a:endParaRPr lang="en-GB" i="1" dirty="0" smtClean="0">
                  <a:solidFill>
                    <a:srgbClr val="0000FF"/>
                  </a:solidFill>
                  <a:ea typeface="Arial Unicode MS" panose="020B0604020202020204" pitchFamily="34" charset="-128"/>
                </a:endParaRPr>
              </a:p>
            </p:txBody>
          </p:sp>
        </mc:Choice>
        <mc:Fallback xmlns="">
          <p:sp>
            <p:nvSpPr>
              <p:cNvPr id="648206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393" y="838312"/>
                <a:ext cx="5658077" cy="5687839"/>
              </a:xfrm>
              <a:prstGeom prst="rect">
                <a:avLst/>
              </a:prstGeom>
              <a:blipFill rotWithShape="0">
                <a:blip r:embed="rId3"/>
                <a:stretch>
                  <a:fillRect l="-1615" t="-750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6211195" y="3182886"/>
            <a:ext cx="5721726" cy="2677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Since 1990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The 1990 estimates of </a:t>
            </a: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h 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and</a:t>
            </a:r>
            <a:r>
              <a:rPr lang="en-GB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 e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 have been used to disseminate electrical standards worldwide.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These values changed slightly on Monday 20</a:t>
            </a:r>
            <a:r>
              <a:rPr lang="en-GB" i="1" baseline="30000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th</a:t>
            </a:r>
            <a:r>
              <a:rPr lang="en-GB" i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 May 2019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endParaRPr lang="en-GB" i="1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3344" y="2148839"/>
            <a:ext cx="5570696" cy="459173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9672" y="1049654"/>
            <a:ext cx="7648575" cy="5762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8" y="7095386"/>
            <a:ext cx="12192000" cy="63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0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8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482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82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482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482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482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6" grpId="0" uiExpand="1" build="p"/>
      <p:bldP spid="5" grpId="0" uiExpand="1" build="p" animBg="1"/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83344" y="44450"/>
            <a:ext cx="10981208" cy="5794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FF0000"/>
                </a:solidFill>
              </a:rPr>
              <a:t>Most significant change</a:t>
            </a:r>
            <a:endParaRPr lang="en-GB" dirty="0" smtClean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198" t="6143" r="9239" b="14381"/>
          <a:stretch/>
        </p:blipFill>
        <p:spPr>
          <a:xfrm>
            <a:off x="83344" y="623888"/>
            <a:ext cx="8484714" cy="6008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8" y="7095386"/>
            <a:ext cx="12192000" cy="6306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944" y="334169"/>
            <a:ext cx="9569768" cy="7210099"/>
          </a:xfrm>
          <a:prstGeom prst="rect">
            <a:avLst/>
          </a:prstGeom>
        </p:spPr>
      </p:pic>
      <p:cxnSp>
        <p:nvCxnSpPr>
          <p:cNvPr id="4" name="Straight Connector 3"/>
          <p:cNvCxnSpPr>
            <a:endCxn id="648206" idx="1"/>
          </p:cNvCxnSpPr>
          <p:nvPr/>
        </p:nvCxnSpPr>
        <p:spPr bwMode="auto">
          <a:xfrm>
            <a:off x="4724400" y="3352800"/>
            <a:ext cx="2375331" cy="1001917"/>
          </a:xfrm>
          <a:prstGeom prst="line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8206" name="Rectangle 14"/>
          <p:cNvSpPr>
            <a:spLocks noChangeArrowheads="1"/>
          </p:cNvSpPr>
          <p:nvPr/>
        </p:nvSpPr>
        <p:spPr bwMode="auto">
          <a:xfrm>
            <a:off x="7099731" y="3754552"/>
            <a:ext cx="3731769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Drift of a high-quality 10 V Zener reference against Josephson standards</a:t>
            </a:r>
            <a:endParaRPr lang="en-GB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cxnSp>
        <p:nvCxnSpPr>
          <p:cNvPr id="12" name="Straight Connector 11"/>
          <p:cNvCxnSpPr>
            <a:endCxn id="13" idx="2"/>
          </p:cNvCxnSpPr>
          <p:nvPr/>
        </p:nvCxnSpPr>
        <p:spPr bwMode="auto">
          <a:xfrm flipV="1">
            <a:off x="3093720" y="1549042"/>
            <a:ext cx="436188" cy="950318"/>
          </a:xfrm>
          <a:prstGeom prst="line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1664023" y="1087377"/>
            <a:ext cx="3731769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Monday’s sudden ‘jump’</a:t>
            </a:r>
            <a:endParaRPr lang="en-GB" dirty="0" smtClean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18" name="Rectangle 14"/>
          <p:cNvSpPr>
            <a:spLocks noChangeArrowheads="1"/>
          </p:cNvSpPr>
          <p:nvPr/>
        </p:nvSpPr>
        <p:spPr bwMode="auto">
          <a:xfrm>
            <a:off x="8460231" y="372329"/>
            <a:ext cx="3731769" cy="83099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Search ‘BIPM Voltage Redefinition’</a:t>
            </a:r>
          </a:p>
        </p:txBody>
      </p:sp>
    </p:spTree>
    <p:extLst>
      <p:ext uri="{BB962C8B-B14F-4D97-AF65-F5344CB8AC3E}">
        <p14:creationId xmlns:p14="http://schemas.microsoft.com/office/powerpoint/2010/main" val="94807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n 6"/>
          <p:cNvSpPr/>
          <p:nvPr/>
        </p:nvSpPr>
        <p:spPr bwMode="auto">
          <a:xfrm>
            <a:off x="620894" y="2492896"/>
            <a:ext cx="504056" cy="2880320"/>
          </a:xfrm>
          <a:prstGeom prst="can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        Unknown</a:t>
            </a:r>
          </a:p>
        </p:txBody>
      </p:sp>
      <p:sp>
        <p:nvSpPr>
          <p:cNvPr id="73" name="Can 72"/>
          <p:cNvSpPr/>
          <p:nvPr/>
        </p:nvSpPr>
        <p:spPr bwMode="auto">
          <a:xfrm>
            <a:off x="608673" y="3179711"/>
            <a:ext cx="504056" cy="2224562"/>
          </a:xfrm>
          <a:prstGeom prst="ca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solidFill>
              <a:srgbClr val="05050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        </a:t>
            </a:r>
            <a:r>
              <a:rPr lang="en-GB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Candle</a:t>
            </a:r>
            <a:endParaRPr lang="en-GB" dirty="0">
              <a:solidFill>
                <a:srgbClr val="0000FF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498415" y="1662256"/>
            <a:ext cx="531176" cy="1263650"/>
          </a:xfrm>
          <a:custGeom>
            <a:avLst/>
            <a:gdLst>
              <a:gd name="connsiteX0" fmla="*/ 241300 w 635000"/>
              <a:gd name="connsiteY0" fmla="*/ 0 h 1568450"/>
              <a:gd name="connsiteX1" fmla="*/ 0 w 635000"/>
              <a:gd name="connsiteY1" fmla="*/ 641350 h 1568450"/>
              <a:gd name="connsiteX2" fmla="*/ 247650 w 635000"/>
              <a:gd name="connsiteY2" fmla="*/ 1263650 h 1568450"/>
              <a:gd name="connsiteX3" fmla="*/ 165100 w 635000"/>
              <a:gd name="connsiteY3" fmla="*/ 1562100 h 1568450"/>
              <a:gd name="connsiteX4" fmla="*/ 469900 w 635000"/>
              <a:gd name="connsiteY4" fmla="*/ 1568450 h 1568450"/>
              <a:gd name="connsiteX5" fmla="*/ 635000 w 635000"/>
              <a:gd name="connsiteY5" fmla="*/ 615950 h 1568450"/>
              <a:gd name="connsiteX6" fmla="*/ 241300 w 635000"/>
              <a:gd name="connsiteY6" fmla="*/ 0 h 1568450"/>
              <a:gd name="connsiteX0" fmla="*/ 241300 w 642059"/>
              <a:gd name="connsiteY0" fmla="*/ 37 h 1568487"/>
              <a:gd name="connsiteX1" fmla="*/ 0 w 642059"/>
              <a:gd name="connsiteY1" fmla="*/ 641387 h 1568487"/>
              <a:gd name="connsiteX2" fmla="*/ 247650 w 642059"/>
              <a:gd name="connsiteY2" fmla="*/ 1263687 h 1568487"/>
              <a:gd name="connsiteX3" fmla="*/ 165100 w 642059"/>
              <a:gd name="connsiteY3" fmla="*/ 1562137 h 1568487"/>
              <a:gd name="connsiteX4" fmla="*/ 469900 w 642059"/>
              <a:gd name="connsiteY4" fmla="*/ 1568487 h 1568487"/>
              <a:gd name="connsiteX5" fmla="*/ 635000 w 642059"/>
              <a:gd name="connsiteY5" fmla="*/ 615987 h 1568487"/>
              <a:gd name="connsiteX6" fmla="*/ 241300 w 642059"/>
              <a:gd name="connsiteY6" fmla="*/ 37 h 1568487"/>
              <a:gd name="connsiteX0" fmla="*/ 241306 w 642065"/>
              <a:gd name="connsiteY0" fmla="*/ 37 h 1568487"/>
              <a:gd name="connsiteX1" fmla="*/ 6 w 642065"/>
              <a:gd name="connsiteY1" fmla="*/ 641387 h 1568487"/>
              <a:gd name="connsiteX2" fmla="*/ 247656 w 642065"/>
              <a:gd name="connsiteY2" fmla="*/ 1263687 h 1568487"/>
              <a:gd name="connsiteX3" fmla="*/ 165106 w 642065"/>
              <a:gd name="connsiteY3" fmla="*/ 1562137 h 1568487"/>
              <a:gd name="connsiteX4" fmla="*/ 469906 w 642065"/>
              <a:gd name="connsiteY4" fmla="*/ 1568487 h 1568487"/>
              <a:gd name="connsiteX5" fmla="*/ 635006 w 642065"/>
              <a:gd name="connsiteY5" fmla="*/ 615987 h 1568487"/>
              <a:gd name="connsiteX6" fmla="*/ 241306 w 642065"/>
              <a:gd name="connsiteY6" fmla="*/ 37 h 1568487"/>
              <a:gd name="connsiteX0" fmla="*/ 241306 w 642065"/>
              <a:gd name="connsiteY0" fmla="*/ 37 h 1568487"/>
              <a:gd name="connsiteX1" fmla="*/ 6 w 642065"/>
              <a:gd name="connsiteY1" fmla="*/ 641387 h 1568487"/>
              <a:gd name="connsiteX2" fmla="*/ 247656 w 642065"/>
              <a:gd name="connsiteY2" fmla="*/ 1263687 h 1568487"/>
              <a:gd name="connsiteX3" fmla="*/ 165106 w 642065"/>
              <a:gd name="connsiteY3" fmla="*/ 1562137 h 1568487"/>
              <a:gd name="connsiteX4" fmla="*/ 469906 w 642065"/>
              <a:gd name="connsiteY4" fmla="*/ 1568487 h 1568487"/>
              <a:gd name="connsiteX5" fmla="*/ 635006 w 642065"/>
              <a:gd name="connsiteY5" fmla="*/ 615987 h 1568487"/>
              <a:gd name="connsiteX6" fmla="*/ 241306 w 642065"/>
              <a:gd name="connsiteY6" fmla="*/ 37 h 1568487"/>
              <a:gd name="connsiteX0" fmla="*/ 241307 w 642066"/>
              <a:gd name="connsiteY0" fmla="*/ 37 h 1568487"/>
              <a:gd name="connsiteX1" fmla="*/ 7 w 642066"/>
              <a:gd name="connsiteY1" fmla="*/ 641387 h 1568487"/>
              <a:gd name="connsiteX2" fmla="*/ 247657 w 642066"/>
              <a:gd name="connsiteY2" fmla="*/ 1263687 h 1568487"/>
              <a:gd name="connsiteX3" fmla="*/ 165107 w 642066"/>
              <a:gd name="connsiteY3" fmla="*/ 1562137 h 1568487"/>
              <a:gd name="connsiteX4" fmla="*/ 469907 w 642066"/>
              <a:gd name="connsiteY4" fmla="*/ 1568487 h 1568487"/>
              <a:gd name="connsiteX5" fmla="*/ 635007 w 642066"/>
              <a:gd name="connsiteY5" fmla="*/ 615987 h 1568487"/>
              <a:gd name="connsiteX6" fmla="*/ 241307 w 642066"/>
              <a:gd name="connsiteY6" fmla="*/ 37 h 1568487"/>
              <a:gd name="connsiteX0" fmla="*/ 241307 w 642066"/>
              <a:gd name="connsiteY0" fmla="*/ 0 h 1568450"/>
              <a:gd name="connsiteX1" fmla="*/ 7 w 642066"/>
              <a:gd name="connsiteY1" fmla="*/ 641350 h 1568450"/>
              <a:gd name="connsiteX2" fmla="*/ 247657 w 642066"/>
              <a:gd name="connsiteY2" fmla="*/ 1263650 h 1568450"/>
              <a:gd name="connsiteX3" fmla="*/ 165107 w 642066"/>
              <a:gd name="connsiteY3" fmla="*/ 1562100 h 1568450"/>
              <a:gd name="connsiteX4" fmla="*/ 469907 w 642066"/>
              <a:gd name="connsiteY4" fmla="*/ 1568450 h 1568450"/>
              <a:gd name="connsiteX5" fmla="*/ 635007 w 642066"/>
              <a:gd name="connsiteY5" fmla="*/ 615950 h 1568450"/>
              <a:gd name="connsiteX6" fmla="*/ 241307 w 642066"/>
              <a:gd name="connsiteY6" fmla="*/ 0 h 1568450"/>
              <a:gd name="connsiteX0" fmla="*/ 241307 w 542042"/>
              <a:gd name="connsiteY0" fmla="*/ 0 h 1568450"/>
              <a:gd name="connsiteX1" fmla="*/ 7 w 542042"/>
              <a:gd name="connsiteY1" fmla="*/ 641350 h 1568450"/>
              <a:gd name="connsiteX2" fmla="*/ 247657 w 542042"/>
              <a:gd name="connsiteY2" fmla="*/ 1263650 h 1568450"/>
              <a:gd name="connsiteX3" fmla="*/ 165107 w 542042"/>
              <a:gd name="connsiteY3" fmla="*/ 1562100 h 1568450"/>
              <a:gd name="connsiteX4" fmla="*/ 469907 w 542042"/>
              <a:gd name="connsiteY4" fmla="*/ 1568450 h 1568450"/>
              <a:gd name="connsiteX5" fmla="*/ 520707 w 542042"/>
              <a:gd name="connsiteY5" fmla="*/ 698500 h 1568450"/>
              <a:gd name="connsiteX6" fmla="*/ 241307 w 542042"/>
              <a:gd name="connsiteY6" fmla="*/ 0 h 1568450"/>
              <a:gd name="connsiteX0" fmla="*/ 241307 w 525808"/>
              <a:gd name="connsiteY0" fmla="*/ 0 h 1568450"/>
              <a:gd name="connsiteX1" fmla="*/ 7 w 525808"/>
              <a:gd name="connsiteY1" fmla="*/ 641350 h 1568450"/>
              <a:gd name="connsiteX2" fmla="*/ 247657 w 525808"/>
              <a:gd name="connsiteY2" fmla="*/ 1263650 h 1568450"/>
              <a:gd name="connsiteX3" fmla="*/ 165107 w 525808"/>
              <a:gd name="connsiteY3" fmla="*/ 1562100 h 1568450"/>
              <a:gd name="connsiteX4" fmla="*/ 469907 w 525808"/>
              <a:gd name="connsiteY4" fmla="*/ 1568450 h 1568450"/>
              <a:gd name="connsiteX5" fmla="*/ 425457 w 525808"/>
              <a:gd name="connsiteY5" fmla="*/ 1250950 h 1568450"/>
              <a:gd name="connsiteX6" fmla="*/ 520707 w 525808"/>
              <a:gd name="connsiteY6" fmla="*/ 698500 h 1568450"/>
              <a:gd name="connsiteX7" fmla="*/ 241307 w 525808"/>
              <a:gd name="connsiteY7" fmla="*/ 0 h 1568450"/>
              <a:gd name="connsiteX0" fmla="*/ 241307 w 525808"/>
              <a:gd name="connsiteY0" fmla="*/ 0 h 1568450"/>
              <a:gd name="connsiteX1" fmla="*/ 7 w 525808"/>
              <a:gd name="connsiteY1" fmla="*/ 641350 h 1568450"/>
              <a:gd name="connsiteX2" fmla="*/ 247657 w 525808"/>
              <a:gd name="connsiteY2" fmla="*/ 1263650 h 1568450"/>
              <a:gd name="connsiteX3" fmla="*/ 165107 w 525808"/>
              <a:gd name="connsiteY3" fmla="*/ 1562100 h 1568450"/>
              <a:gd name="connsiteX4" fmla="*/ 469907 w 525808"/>
              <a:gd name="connsiteY4" fmla="*/ 1568450 h 1568450"/>
              <a:gd name="connsiteX5" fmla="*/ 425457 w 525808"/>
              <a:gd name="connsiteY5" fmla="*/ 1250950 h 1568450"/>
              <a:gd name="connsiteX6" fmla="*/ 520707 w 525808"/>
              <a:gd name="connsiteY6" fmla="*/ 698500 h 1568450"/>
              <a:gd name="connsiteX7" fmla="*/ 241307 w 525808"/>
              <a:gd name="connsiteY7" fmla="*/ 0 h 1568450"/>
              <a:gd name="connsiteX0" fmla="*/ 241307 w 525808"/>
              <a:gd name="connsiteY0" fmla="*/ 0 h 1568450"/>
              <a:gd name="connsiteX1" fmla="*/ 7 w 525808"/>
              <a:gd name="connsiteY1" fmla="*/ 641350 h 1568450"/>
              <a:gd name="connsiteX2" fmla="*/ 247657 w 525808"/>
              <a:gd name="connsiteY2" fmla="*/ 1263650 h 1568450"/>
              <a:gd name="connsiteX3" fmla="*/ 469907 w 525808"/>
              <a:gd name="connsiteY3" fmla="*/ 1568450 h 1568450"/>
              <a:gd name="connsiteX4" fmla="*/ 425457 w 525808"/>
              <a:gd name="connsiteY4" fmla="*/ 1250950 h 1568450"/>
              <a:gd name="connsiteX5" fmla="*/ 520707 w 525808"/>
              <a:gd name="connsiteY5" fmla="*/ 698500 h 1568450"/>
              <a:gd name="connsiteX6" fmla="*/ 241307 w 525808"/>
              <a:gd name="connsiteY6" fmla="*/ 0 h 1568450"/>
              <a:gd name="connsiteX0" fmla="*/ 241307 w 525808"/>
              <a:gd name="connsiteY0" fmla="*/ 0 h 1263650"/>
              <a:gd name="connsiteX1" fmla="*/ 7 w 525808"/>
              <a:gd name="connsiteY1" fmla="*/ 641350 h 1263650"/>
              <a:gd name="connsiteX2" fmla="*/ 247657 w 525808"/>
              <a:gd name="connsiteY2" fmla="*/ 1263650 h 1263650"/>
              <a:gd name="connsiteX3" fmla="*/ 425457 w 525808"/>
              <a:gd name="connsiteY3" fmla="*/ 1250950 h 1263650"/>
              <a:gd name="connsiteX4" fmla="*/ 520707 w 525808"/>
              <a:gd name="connsiteY4" fmla="*/ 698500 h 1263650"/>
              <a:gd name="connsiteX5" fmla="*/ 241307 w 525808"/>
              <a:gd name="connsiteY5" fmla="*/ 0 h 1263650"/>
              <a:gd name="connsiteX0" fmla="*/ 241307 w 528436"/>
              <a:gd name="connsiteY0" fmla="*/ 0 h 1263650"/>
              <a:gd name="connsiteX1" fmla="*/ 7 w 528436"/>
              <a:gd name="connsiteY1" fmla="*/ 641350 h 1263650"/>
              <a:gd name="connsiteX2" fmla="*/ 247657 w 528436"/>
              <a:gd name="connsiteY2" fmla="*/ 1263650 h 1263650"/>
              <a:gd name="connsiteX3" fmla="*/ 425457 w 528436"/>
              <a:gd name="connsiteY3" fmla="*/ 1250950 h 1263650"/>
              <a:gd name="connsiteX4" fmla="*/ 520707 w 528436"/>
              <a:gd name="connsiteY4" fmla="*/ 698500 h 1263650"/>
              <a:gd name="connsiteX5" fmla="*/ 241307 w 528436"/>
              <a:gd name="connsiteY5" fmla="*/ 0 h 1263650"/>
              <a:gd name="connsiteX0" fmla="*/ 241307 w 544452"/>
              <a:gd name="connsiteY0" fmla="*/ 0 h 1263650"/>
              <a:gd name="connsiteX1" fmla="*/ 7 w 544452"/>
              <a:gd name="connsiteY1" fmla="*/ 641350 h 1263650"/>
              <a:gd name="connsiteX2" fmla="*/ 247657 w 544452"/>
              <a:gd name="connsiteY2" fmla="*/ 1263650 h 1263650"/>
              <a:gd name="connsiteX3" fmla="*/ 488957 w 544452"/>
              <a:gd name="connsiteY3" fmla="*/ 1098550 h 1263650"/>
              <a:gd name="connsiteX4" fmla="*/ 520707 w 544452"/>
              <a:gd name="connsiteY4" fmla="*/ 698500 h 1263650"/>
              <a:gd name="connsiteX5" fmla="*/ 241307 w 544452"/>
              <a:gd name="connsiteY5" fmla="*/ 0 h 1263650"/>
              <a:gd name="connsiteX0" fmla="*/ 241307 w 542760"/>
              <a:gd name="connsiteY0" fmla="*/ 0 h 1263650"/>
              <a:gd name="connsiteX1" fmla="*/ 7 w 542760"/>
              <a:gd name="connsiteY1" fmla="*/ 641350 h 1263650"/>
              <a:gd name="connsiteX2" fmla="*/ 247657 w 542760"/>
              <a:gd name="connsiteY2" fmla="*/ 1263650 h 1263650"/>
              <a:gd name="connsiteX3" fmla="*/ 488957 w 542760"/>
              <a:gd name="connsiteY3" fmla="*/ 1098550 h 1263650"/>
              <a:gd name="connsiteX4" fmla="*/ 520707 w 542760"/>
              <a:gd name="connsiteY4" fmla="*/ 698500 h 1263650"/>
              <a:gd name="connsiteX5" fmla="*/ 241307 w 542760"/>
              <a:gd name="connsiteY5" fmla="*/ 0 h 1263650"/>
              <a:gd name="connsiteX0" fmla="*/ 241307 w 533410"/>
              <a:gd name="connsiteY0" fmla="*/ 0 h 1263650"/>
              <a:gd name="connsiteX1" fmla="*/ 7 w 533410"/>
              <a:gd name="connsiteY1" fmla="*/ 641350 h 1263650"/>
              <a:gd name="connsiteX2" fmla="*/ 247657 w 533410"/>
              <a:gd name="connsiteY2" fmla="*/ 1263650 h 1263650"/>
              <a:gd name="connsiteX3" fmla="*/ 457207 w 533410"/>
              <a:gd name="connsiteY3" fmla="*/ 1041400 h 1263650"/>
              <a:gd name="connsiteX4" fmla="*/ 520707 w 533410"/>
              <a:gd name="connsiteY4" fmla="*/ 698500 h 1263650"/>
              <a:gd name="connsiteX5" fmla="*/ 241307 w 533410"/>
              <a:gd name="connsiteY5" fmla="*/ 0 h 1263650"/>
              <a:gd name="connsiteX0" fmla="*/ 241307 w 531176"/>
              <a:gd name="connsiteY0" fmla="*/ 0 h 1263650"/>
              <a:gd name="connsiteX1" fmla="*/ 7 w 531176"/>
              <a:gd name="connsiteY1" fmla="*/ 641350 h 1263650"/>
              <a:gd name="connsiteX2" fmla="*/ 247657 w 531176"/>
              <a:gd name="connsiteY2" fmla="*/ 1263650 h 1263650"/>
              <a:gd name="connsiteX3" fmla="*/ 457207 w 531176"/>
              <a:gd name="connsiteY3" fmla="*/ 1041400 h 1263650"/>
              <a:gd name="connsiteX4" fmla="*/ 520707 w 531176"/>
              <a:gd name="connsiteY4" fmla="*/ 698500 h 1263650"/>
              <a:gd name="connsiteX5" fmla="*/ 241307 w 531176"/>
              <a:gd name="connsiteY5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176" h="1263650">
                <a:moveTo>
                  <a:pt x="241307" y="0"/>
                </a:moveTo>
                <a:cubicBezTo>
                  <a:pt x="110074" y="226483"/>
                  <a:pt x="-1051" y="430742"/>
                  <a:pt x="7" y="641350"/>
                </a:cubicBezTo>
                <a:cubicBezTo>
                  <a:pt x="1065" y="851958"/>
                  <a:pt x="220140" y="1110192"/>
                  <a:pt x="247657" y="1263650"/>
                </a:cubicBezTo>
                <a:cubicBezTo>
                  <a:pt x="328090" y="1208617"/>
                  <a:pt x="423340" y="1128183"/>
                  <a:pt x="457207" y="1041400"/>
                </a:cubicBezTo>
                <a:cubicBezTo>
                  <a:pt x="491074" y="954617"/>
                  <a:pt x="556690" y="872067"/>
                  <a:pt x="520707" y="698500"/>
                </a:cubicBezTo>
                <a:cubicBezTo>
                  <a:pt x="484724" y="524933"/>
                  <a:pt x="366190" y="198967"/>
                  <a:pt x="241307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Freeform 62"/>
          <p:cNvSpPr/>
          <p:nvPr/>
        </p:nvSpPr>
        <p:spPr>
          <a:xfrm>
            <a:off x="750808" y="2701610"/>
            <a:ext cx="110759" cy="546100"/>
          </a:xfrm>
          <a:custGeom>
            <a:avLst/>
            <a:gdLst>
              <a:gd name="connsiteX0" fmla="*/ 0 w 107950"/>
              <a:gd name="connsiteY0" fmla="*/ 0 h 546100"/>
              <a:gd name="connsiteX1" fmla="*/ 107950 w 107950"/>
              <a:gd name="connsiteY1" fmla="*/ 311150 h 546100"/>
              <a:gd name="connsiteX2" fmla="*/ 76200 w 107950"/>
              <a:gd name="connsiteY2" fmla="*/ 546100 h 546100"/>
              <a:gd name="connsiteX0" fmla="*/ 0 w 110759"/>
              <a:gd name="connsiteY0" fmla="*/ 0 h 546100"/>
              <a:gd name="connsiteX1" fmla="*/ 107950 w 110759"/>
              <a:gd name="connsiteY1" fmla="*/ 311150 h 546100"/>
              <a:gd name="connsiteX2" fmla="*/ 76200 w 110759"/>
              <a:gd name="connsiteY2" fmla="*/ 546100 h 54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759" h="546100">
                <a:moveTo>
                  <a:pt x="0" y="0"/>
                </a:moveTo>
                <a:cubicBezTo>
                  <a:pt x="35983" y="103717"/>
                  <a:pt x="95250" y="220133"/>
                  <a:pt x="107950" y="311150"/>
                </a:cubicBezTo>
                <a:cubicBezTo>
                  <a:pt x="120650" y="402167"/>
                  <a:pt x="86783" y="467783"/>
                  <a:pt x="76200" y="546100"/>
                </a:cubicBezTo>
              </a:path>
            </a:pathLst>
          </a:custGeom>
          <a:noFill/>
          <a:ln w="762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 71"/>
          <p:cNvSpPr/>
          <p:nvPr/>
        </p:nvSpPr>
        <p:spPr>
          <a:xfrm rot="21399414">
            <a:off x="592358" y="2059622"/>
            <a:ext cx="316899" cy="804432"/>
          </a:xfrm>
          <a:custGeom>
            <a:avLst/>
            <a:gdLst>
              <a:gd name="connsiteX0" fmla="*/ 241300 w 635000"/>
              <a:gd name="connsiteY0" fmla="*/ 0 h 1568450"/>
              <a:gd name="connsiteX1" fmla="*/ 0 w 635000"/>
              <a:gd name="connsiteY1" fmla="*/ 641350 h 1568450"/>
              <a:gd name="connsiteX2" fmla="*/ 247650 w 635000"/>
              <a:gd name="connsiteY2" fmla="*/ 1263650 h 1568450"/>
              <a:gd name="connsiteX3" fmla="*/ 165100 w 635000"/>
              <a:gd name="connsiteY3" fmla="*/ 1562100 h 1568450"/>
              <a:gd name="connsiteX4" fmla="*/ 469900 w 635000"/>
              <a:gd name="connsiteY4" fmla="*/ 1568450 h 1568450"/>
              <a:gd name="connsiteX5" fmla="*/ 635000 w 635000"/>
              <a:gd name="connsiteY5" fmla="*/ 615950 h 1568450"/>
              <a:gd name="connsiteX6" fmla="*/ 241300 w 635000"/>
              <a:gd name="connsiteY6" fmla="*/ 0 h 1568450"/>
              <a:gd name="connsiteX0" fmla="*/ 241300 w 642059"/>
              <a:gd name="connsiteY0" fmla="*/ 37 h 1568487"/>
              <a:gd name="connsiteX1" fmla="*/ 0 w 642059"/>
              <a:gd name="connsiteY1" fmla="*/ 641387 h 1568487"/>
              <a:gd name="connsiteX2" fmla="*/ 247650 w 642059"/>
              <a:gd name="connsiteY2" fmla="*/ 1263687 h 1568487"/>
              <a:gd name="connsiteX3" fmla="*/ 165100 w 642059"/>
              <a:gd name="connsiteY3" fmla="*/ 1562137 h 1568487"/>
              <a:gd name="connsiteX4" fmla="*/ 469900 w 642059"/>
              <a:gd name="connsiteY4" fmla="*/ 1568487 h 1568487"/>
              <a:gd name="connsiteX5" fmla="*/ 635000 w 642059"/>
              <a:gd name="connsiteY5" fmla="*/ 615987 h 1568487"/>
              <a:gd name="connsiteX6" fmla="*/ 241300 w 642059"/>
              <a:gd name="connsiteY6" fmla="*/ 37 h 1568487"/>
              <a:gd name="connsiteX0" fmla="*/ 241306 w 642065"/>
              <a:gd name="connsiteY0" fmla="*/ 37 h 1568487"/>
              <a:gd name="connsiteX1" fmla="*/ 6 w 642065"/>
              <a:gd name="connsiteY1" fmla="*/ 641387 h 1568487"/>
              <a:gd name="connsiteX2" fmla="*/ 247656 w 642065"/>
              <a:gd name="connsiteY2" fmla="*/ 1263687 h 1568487"/>
              <a:gd name="connsiteX3" fmla="*/ 165106 w 642065"/>
              <a:gd name="connsiteY3" fmla="*/ 1562137 h 1568487"/>
              <a:gd name="connsiteX4" fmla="*/ 469906 w 642065"/>
              <a:gd name="connsiteY4" fmla="*/ 1568487 h 1568487"/>
              <a:gd name="connsiteX5" fmla="*/ 635006 w 642065"/>
              <a:gd name="connsiteY5" fmla="*/ 615987 h 1568487"/>
              <a:gd name="connsiteX6" fmla="*/ 241306 w 642065"/>
              <a:gd name="connsiteY6" fmla="*/ 37 h 1568487"/>
              <a:gd name="connsiteX0" fmla="*/ 241306 w 642065"/>
              <a:gd name="connsiteY0" fmla="*/ 37 h 1568487"/>
              <a:gd name="connsiteX1" fmla="*/ 6 w 642065"/>
              <a:gd name="connsiteY1" fmla="*/ 641387 h 1568487"/>
              <a:gd name="connsiteX2" fmla="*/ 247656 w 642065"/>
              <a:gd name="connsiteY2" fmla="*/ 1263687 h 1568487"/>
              <a:gd name="connsiteX3" fmla="*/ 165106 w 642065"/>
              <a:gd name="connsiteY3" fmla="*/ 1562137 h 1568487"/>
              <a:gd name="connsiteX4" fmla="*/ 469906 w 642065"/>
              <a:gd name="connsiteY4" fmla="*/ 1568487 h 1568487"/>
              <a:gd name="connsiteX5" fmla="*/ 635006 w 642065"/>
              <a:gd name="connsiteY5" fmla="*/ 615987 h 1568487"/>
              <a:gd name="connsiteX6" fmla="*/ 241306 w 642065"/>
              <a:gd name="connsiteY6" fmla="*/ 37 h 1568487"/>
              <a:gd name="connsiteX0" fmla="*/ 241307 w 642066"/>
              <a:gd name="connsiteY0" fmla="*/ 37 h 1568487"/>
              <a:gd name="connsiteX1" fmla="*/ 7 w 642066"/>
              <a:gd name="connsiteY1" fmla="*/ 641387 h 1568487"/>
              <a:gd name="connsiteX2" fmla="*/ 247657 w 642066"/>
              <a:gd name="connsiteY2" fmla="*/ 1263687 h 1568487"/>
              <a:gd name="connsiteX3" fmla="*/ 165107 w 642066"/>
              <a:gd name="connsiteY3" fmla="*/ 1562137 h 1568487"/>
              <a:gd name="connsiteX4" fmla="*/ 469907 w 642066"/>
              <a:gd name="connsiteY4" fmla="*/ 1568487 h 1568487"/>
              <a:gd name="connsiteX5" fmla="*/ 635007 w 642066"/>
              <a:gd name="connsiteY5" fmla="*/ 615987 h 1568487"/>
              <a:gd name="connsiteX6" fmla="*/ 241307 w 642066"/>
              <a:gd name="connsiteY6" fmla="*/ 37 h 1568487"/>
              <a:gd name="connsiteX0" fmla="*/ 241307 w 642066"/>
              <a:gd name="connsiteY0" fmla="*/ 0 h 1568450"/>
              <a:gd name="connsiteX1" fmla="*/ 7 w 642066"/>
              <a:gd name="connsiteY1" fmla="*/ 641350 h 1568450"/>
              <a:gd name="connsiteX2" fmla="*/ 247657 w 642066"/>
              <a:gd name="connsiteY2" fmla="*/ 1263650 h 1568450"/>
              <a:gd name="connsiteX3" fmla="*/ 165107 w 642066"/>
              <a:gd name="connsiteY3" fmla="*/ 1562100 h 1568450"/>
              <a:gd name="connsiteX4" fmla="*/ 469907 w 642066"/>
              <a:gd name="connsiteY4" fmla="*/ 1568450 h 1568450"/>
              <a:gd name="connsiteX5" fmla="*/ 635007 w 642066"/>
              <a:gd name="connsiteY5" fmla="*/ 615950 h 1568450"/>
              <a:gd name="connsiteX6" fmla="*/ 241307 w 642066"/>
              <a:gd name="connsiteY6" fmla="*/ 0 h 1568450"/>
              <a:gd name="connsiteX0" fmla="*/ 241307 w 542042"/>
              <a:gd name="connsiteY0" fmla="*/ 0 h 1568450"/>
              <a:gd name="connsiteX1" fmla="*/ 7 w 542042"/>
              <a:gd name="connsiteY1" fmla="*/ 641350 h 1568450"/>
              <a:gd name="connsiteX2" fmla="*/ 247657 w 542042"/>
              <a:gd name="connsiteY2" fmla="*/ 1263650 h 1568450"/>
              <a:gd name="connsiteX3" fmla="*/ 165107 w 542042"/>
              <a:gd name="connsiteY3" fmla="*/ 1562100 h 1568450"/>
              <a:gd name="connsiteX4" fmla="*/ 469907 w 542042"/>
              <a:gd name="connsiteY4" fmla="*/ 1568450 h 1568450"/>
              <a:gd name="connsiteX5" fmla="*/ 520707 w 542042"/>
              <a:gd name="connsiteY5" fmla="*/ 698500 h 1568450"/>
              <a:gd name="connsiteX6" fmla="*/ 241307 w 542042"/>
              <a:gd name="connsiteY6" fmla="*/ 0 h 1568450"/>
              <a:gd name="connsiteX0" fmla="*/ 241307 w 525808"/>
              <a:gd name="connsiteY0" fmla="*/ 0 h 1568450"/>
              <a:gd name="connsiteX1" fmla="*/ 7 w 525808"/>
              <a:gd name="connsiteY1" fmla="*/ 641350 h 1568450"/>
              <a:gd name="connsiteX2" fmla="*/ 247657 w 525808"/>
              <a:gd name="connsiteY2" fmla="*/ 1263650 h 1568450"/>
              <a:gd name="connsiteX3" fmla="*/ 165107 w 525808"/>
              <a:gd name="connsiteY3" fmla="*/ 1562100 h 1568450"/>
              <a:gd name="connsiteX4" fmla="*/ 469907 w 525808"/>
              <a:gd name="connsiteY4" fmla="*/ 1568450 h 1568450"/>
              <a:gd name="connsiteX5" fmla="*/ 425457 w 525808"/>
              <a:gd name="connsiteY5" fmla="*/ 1250950 h 1568450"/>
              <a:gd name="connsiteX6" fmla="*/ 520707 w 525808"/>
              <a:gd name="connsiteY6" fmla="*/ 698500 h 1568450"/>
              <a:gd name="connsiteX7" fmla="*/ 241307 w 525808"/>
              <a:gd name="connsiteY7" fmla="*/ 0 h 1568450"/>
              <a:gd name="connsiteX0" fmla="*/ 241307 w 525808"/>
              <a:gd name="connsiteY0" fmla="*/ 0 h 1568450"/>
              <a:gd name="connsiteX1" fmla="*/ 7 w 525808"/>
              <a:gd name="connsiteY1" fmla="*/ 641350 h 1568450"/>
              <a:gd name="connsiteX2" fmla="*/ 247657 w 525808"/>
              <a:gd name="connsiteY2" fmla="*/ 1263650 h 1568450"/>
              <a:gd name="connsiteX3" fmla="*/ 165107 w 525808"/>
              <a:gd name="connsiteY3" fmla="*/ 1562100 h 1568450"/>
              <a:gd name="connsiteX4" fmla="*/ 469907 w 525808"/>
              <a:gd name="connsiteY4" fmla="*/ 1568450 h 1568450"/>
              <a:gd name="connsiteX5" fmla="*/ 425457 w 525808"/>
              <a:gd name="connsiteY5" fmla="*/ 1250950 h 1568450"/>
              <a:gd name="connsiteX6" fmla="*/ 520707 w 525808"/>
              <a:gd name="connsiteY6" fmla="*/ 698500 h 1568450"/>
              <a:gd name="connsiteX7" fmla="*/ 241307 w 525808"/>
              <a:gd name="connsiteY7" fmla="*/ 0 h 1568450"/>
              <a:gd name="connsiteX0" fmla="*/ 241307 w 525808"/>
              <a:gd name="connsiteY0" fmla="*/ 0 h 1568450"/>
              <a:gd name="connsiteX1" fmla="*/ 7 w 525808"/>
              <a:gd name="connsiteY1" fmla="*/ 641350 h 1568450"/>
              <a:gd name="connsiteX2" fmla="*/ 247657 w 525808"/>
              <a:gd name="connsiteY2" fmla="*/ 1263650 h 1568450"/>
              <a:gd name="connsiteX3" fmla="*/ 165107 w 525808"/>
              <a:gd name="connsiteY3" fmla="*/ 1562100 h 1568450"/>
              <a:gd name="connsiteX4" fmla="*/ 469907 w 525808"/>
              <a:gd name="connsiteY4" fmla="*/ 1568450 h 1568450"/>
              <a:gd name="connsiteX5" fmla="*/ 425457 w 525808"/>
              <a:gd name="connsiteY5" fmla="*/ 1250950 h 1568450"/>
              <a:gd name="connsiteX6" fmla="*/ 520707 w 525808"/>
              <a:gd name="connsiteY6" fmla="*/ 698500 h 1568450"/>
              <a:gd name="connsiteX7" fmla="*/ 241307 w 525808"/>
              <a:gd name="connsiteY7" fmla="*/ 0 h 1568450"/>
              <a:gd name="connsiteX0" fmla="*/ 241307 w 525808"/>
              <a:gd name="connsiteY0" fmla="*/ 0 h 1568450"/>
              <a:gd name="connsiteX1" fmla="*/ 7 w 525808"/>
              <a:gd name="connsiteY1" fmla="*/ 641350 h 1568450"/>
              <a:gd name="connsiteX2" fmla="*/ 247657 w 525808"/>
              <a:gd name="connsiteY2" fmla="*/ 1263650 h 1568450"/>
              <a:gd name="connsiteX3" fmla="*/ 469907 w 525808"/>
              <a:gd name="connsiteY3" fmla="*/ 1568450 h 1568450"/>
              <a:gd name="connsiteX4" fmla="*/ 425457 w 525808"/>
              <a:gd name="connsiteY4" fmla="*/ 1250950 h 1568450"/>
              <a:gd name="connsiteX5" fmla="*/ 520707 w 525808"/>
              <a:gd name="connsiteY5" fmla="*/ 698500 h 1568450"/>
              <a:gd name="connsiteX6" fmla="*/ 241307 w 525808"/>
              <a:gd name="connsiteY6" fmla="*/ 0 h 1568450"/>
              <a:gd name="connsiteX0" fmla="*/ 241307 w 525808"/>
              <a:gd name="connsiteY0" fmla="*/ 0 h 1263650"/>
              <a:gd name="connsiteX1" fmla="*/ 7 w 525808"/>
              <a:gd name="connsiteY1" fmla="*/ 641350 h 1263650"/>
              <a:gd name="connsiteX2" fmla="*/ 247657 w 525808"/>
              <a:gd name="connsiteY2" fmla="*/ 1263650 h 1263650"/>
              <a:gd name="connsiteX3" fmla="*/ 425457 w 525808"/>
              <a:gd name="connsiteY3" fmla="*/ 1250950 h 1263650"/>
              <a:gd name="connsiteX4" fmla="*/ 520707 w 525808"/>
              <a:gd name="connsiteY4" fmla="*/ 698500 h 1263650"/>
              <a:gd name="connsiteX5" fmla="*/ 241307 w 525808"/>
              <a:gd name="connsiteY5" fmla="*/ 0 h 1263650"/>
              <a:gd name="connsiteX0" fmla="*/ 241307 w 524440"/>
              <a:gd name="connsiteY0" fmla="*/ 0 h 1263650"/>
              <a:gd name="connsiteX1" fmla="*/ 7 w 524440"/>
              <a:gd name="connsiteY1" fmla="*/ 641350 h 1263650"/>
              <a:gd name="connsiteX2" fmla="*/ 247657 w 524440"/>
              <a:gd name="connsiteY2" fmla="*/ 1263650 h 1263650"/>
              <a:gd name="connsiteX3" fmla="*/ 406407 w 524440"/>
              <a:gd name="connsiteY3" fmla="*/ 977900 h 1263650"/>
              <a:gd name="connsiteX4" fmla="*/ 520707 w 524440"/>
              <a:gd name="connsiteY4" fmla="*/ 698500 h 1263650"/>
              <a:gd name="connsiteX5" fmla="*/ 241307 w 524440"/>
              <a:gd name="connsiteY5" fmla="*/ 0 h 1263650"/>
              <a:gd name="connsiteX0" fmla="*/ 241307 w 524440"/>
              <a:gd name="connsiteY0" fmla="*/ 0 h 1263650"/>
              <a:gd name="connsiteX1" fmla="*/ 7 w 524440"/>
              <a:gd name="connsiteY1" fmla="*/ 641350 h 1263650"/>
              <a:gd name="connsiteX2" fmla="*/ 247657 w 524440"/>
              <a:gd name="connsiteY2" fmla="*/ 1263650 h 1263650"/>
              <a:gd name="connsiteX3" fmla="*/ 406407 w 524440"/>
              <a:gd name="connsiteY3" fmla="*/ 977900 h 1263650"/>
              <a:gd name="connsiteX4" fmla="*/ 520707 w 524440"/>
              <a:gd name="connsiteY4" fmla="*/ 698500 h 1263650"/>
              <a:gd name="connsiteX5" fmla="*/ 241307 w 524440"/>
              <a:gd name="connsiteY5" fmla="*/ 0 h 1263650"/>
              <a:gd name="connsiteX0" fmla="*/ 241307 w 520707"/>
              <a:gd name="connsiteY0" fmla="*/ 0 h 1263650"/>
              <a:gd name="connsiteX1" fmla="*/ 7 w 520707"/>
              <a:gd name="connsiteY1" fmla="*/ 641350 h 1263650"/>
              <a:gd name="connsiteX2" fmla="*/ 247657 w 520707"/>
              <a:gd name="connsiteY2" fmla="*/ 1263650 h 1263650"/>
              <a:gd name="connsiteX3" fmla="*/ 520707 w 520707"/>
              <a:gd name="connsiteY3" fmla="*/ 698500 h 1263650"/>
              <a:gd name="connsiteX4" fmla="*/ 241307 w 520707"/>
              <a:gd name="connsiteY4" fmla="*/ 0 h 1263650"/>
              <a:gd name="connsiteX0" fmla="*/ 241307 w 538491"/>
              <a:gd name="connsiteY0" fmla="*/ 0 h 1263650"/>
              <a:gd name="connsiteX1" fmla="*/ 7 w 538491"/>
              <a:gd name="connsiteY1" fmla="*/ 641350 h 1263650"/>
              <a:gd name="connsiteX2" fmla="*/ 247657 w 538491"/>
              <a:gd name="connsiteY2" fmla="*/ 1263650 h 1263650"/>
              <a:gd name="connsiteX3" fmla="*/ 520707 w 538491"/>
              <a:gd name="connsiteY3" fmla="*/ 698500 h 1263650"/>
              <a:gd name="connsiteX4" fmla="*/ 241307 w 538491"/>
              <a:gd name="connsiteY4" fmla="*/ 0 h 1263650"/>
              <a:gd name="connsiteX0" fmla="*/ 241307 w 524130"/>
              <a:gd name="connsiteY0" fmla="*/ 0 h 1263650"/>
              <a:gd name="connsiteX1" fmla="*/ 7 w 524130"/>
              <a:gd name="connsiteY1" fmla="*/ 641350 h 1263650"/>
              <a:gd name="connsiteX2" fmla="*/ 247657 w 524130"/>
              <a:gd name="connsiteY2" fmla="*/ 1263650 h 1263650"/>
              <a:gd name="connsiteX3" fmla="*/ 520707 w 524130"/>
              <a:gd name="connsiteY3" fmla="*/ 698500 h 1263650"/>
              <a:gd name="connsiteX4" fmla="*/ 241307 w 524130"/>
              <a:gd name="connsiteY4" fmla="*/ 0 h 126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4130" h="1263650">
                <a:moveTo>
                  <a:pt x="241307" y="0"/>
                </a:moveTo>
                <a:cubicBezTo>
                  <a:pt x="110074" y="226483"/>
                  <a:pt x="-1051" y="430742"/>
                  <a:pt x="7" y="641350"/>
                </a:cubicBezTo>
                <a:cubicBezTo>
                  <a:pt x="1065" y="851958"/>
                  <a:pt x="220140" y="1110192"/>
                  <a:pt x="247657" y="1263650"/>
                </a:cubicBezTo>
                <a:cubicBezTo>
                  <a:pt x="338674" y="1075267"/>
                  <a:pt x="486840" y="886883"/>
                  <a:pt x="520707" y="698500"/>
                </a:cubicBezTo>
                <a:cubicBezTo>
                  <a:pt x="554574" y="510117"/>
                  <a:pt x="328090" y="9525"/>
                  <a:pt x="24130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ounded Rectangle 48"/>
          <p:cNvSpPr/>
          <p:nvPr/>
        </p:nvSpPr>
        <p:spPr bwMode="auto">
          <a:xfrm>
            <a:off x="8839422" y="2246878"/>
            <a:ext cx="1368153" cy="337235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 w="5715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>
                <a:solidFill>
                  <a:srgbClr val="FF0000"/>
                </a:solidFill>
                <a:ea typeface="Arial Unicode MS" panose="020B0604020202020204" pitchFamily="34" charset="-128"/>
              </a:rPr>
              <a:t>Measurement is…</a:t>
            </a:r>
          </a:p>
        </p:txBody>
      </p:sp>
      <p:sp>
        <p:nvSpPr>
          <p:cNvPr id="685061" name="Rectangle 3"/>
          <p:cNvSpPr>
            <a:spLocks noChangeArrowheads="1"/>
          </p:cNvSpPr>
          <p:nvPr/>
        </p:nvSpPr>
        <p:spPr bwMode="auto">
          <a:xfrm>
            <a:off x="3692851" y="1628218"/>
            <a:ext cx="551636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indent="6350" eaLnBrk="1" hangingPunct="1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</a:pPr>
            <a:r>
              <a:rPr lang="en-GB" sz="3200" b="1" i="1" dirty="0">
                <a:solidFill>
                  <a:srgbClr val="0000FF"/>
                </a:solidFill>
                <a:ea typeface="Arial Unicode MS" panose="020B0604020202020204" pitchFamily="34" charset="-128"/>
              </a:rPr>
              <a:t>Quantitative </a:t>
            </a:r>
            <a:r>
              <a:rPr lang="en-GB" sz="3200" b="1" i="1" dirty="0" smtClean="0">
                <a:solidFill>
                  <a:srgbClr val="0000FF"/>
                </a:solidFill>
                <a:ea typeface="Arial Unicode MS" panose="020B0604020202020204" pitchFamily="34" charset="-128"/>
              </a:rPr>
              <a:t>Comparison</a:t>
            </a:r>
            <a:endParaRPr lang="en-GB" sz="3200" b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" name="Can 1"/>
          <p:cNvSpPr/>
          <p:nvPr/>
        </p:nvSpPr>
        <p:spPr bwMode="auto">
          <a:xfrm>
            <a:off x="9295257" y="3284984"/>
            <a:ext cx="504056" cy="2088232"/>
          </a:xfrm>
          <a:prstGeom prst="can">
            <a:avLst/>
          </a:prstGeom>
          <a:solidFill>
            <a:schemeClr val="accent4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solidFill>
                  <a:srgbClr val="0000FF"/>
                </a:solidFill>
                <a:ea typeface="Arial Unicode MS" panose="020B0604020202020204" pitchFamily="34" charset="-128"/>
              </a:rPr>
              <a:t>Standard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155849" y="3356992"/>
            <a:ext cx="14722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-4738" y="2564904"/>
            <a:ext cx="170825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720" y="2385598"/>
            <a:ext cx="1224000" cy="1224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3595243" y="6831685"/>
            <a:ext cx="1057553" cy="1722605"/>
            <a:chOff x="8855603" y="6049257"/>
            <a:chExt cx="1057553" cy="1722605"/>
          </a:xfrm>
        </p:grpSpPr>
        <p:sp>
          <p:nvSpPr>
            <p:cNvPr id="6" name="Rounded Rectangle 5"/>
            <p:cNvSpPr/>
            <p:nvPr/>
          </p:nvSpPr>
          <p:spPr bwMode="auto">
            <a:xfrm>
              <a:off x="8855603" y="6049257"/>
              <a:ext cx="278237" cy="3899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1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9245261" y="6049257"/>
              <a:ext cx="278237" cy="3899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2</a:t>
              </a:r>
            </a:p>
          </p:txBody>
        </p:sp>
        <p:sp>
          <p:nvSpPr>
            <p:cNvPr id="46" name="Rounded Rectangle 45"/>
            <p:cNvSpPr/>
            <p:nvPr/>
          </p:nvSpPr>
          <p:spPr bwMode="auto">
            <a:xfrm>
              <a:off x="9634919" y="6049257"/>
              <a:ext cx="278237" cy="3899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3</a:t>
              </a:r>
            </a:p>
          </p:txBody>
        </p:sp>
        <p:sp>
          <p:nvSpPr>
            <p:cNvPr id="47" name="Rounded Rectangle 46"/>
            <p:cNvSpPr/>
            <p:nvPr/>
          </p:nvSpPr>
          <p:spPr bwMode="auto">
            <a:xfrm>
              <a:off x="8855603" y="6493479"/>
              <a:ext cx="278237" cy="3899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4</a:t>
              </a:r>
            </a:p>
          </p:txBody>
        </p:sp>
        <p:sp>
          <p:nvSpPr>
            <p:cNvPr id="48" name="Rounded Rectangle 47"/>
            <p:cNvSpPr/>
            <p:nvPr/>
          </p:nvSpPr>
          <p:spPr bwMode="auto">
            <a:xfrm>
              <a:off x="9245261" y="6493479"/>
              <a:ext cx="278237" cy="3899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5</a:t>
              </a:r>
            </a:p>
          </p:txBody>
        </p:sp>
        <p:sp>
          <p:nvSpPr>
            <p:cNvPr id="51" name="Rounded Rectangle 50"/>
            <p:cNvSpPr/>
            <p:nvPr/>
          </p:nvSpPr>
          <p:spPr bwMode="auto">
            <a:xfrm>
              <a:off x="9634919" y="6493479"/>
              <a:ext cx="278237" cy="3899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6</a:t>
              </a: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8855603" y="6937701"/>
              <a:ext cx="278237" cy="3899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7</a:t>
              </a: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9245261" y="6937701"/>
              <a:ext cx="278237" cy="3899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8</a:t>
              </a:r>
            </a:p>
          </p:txBody>
        </p:sp>
        <p:sp>
          <p:nvSpPr>
            <p:cNvPr id="64" name="Rounded Rectangle 63"/>
            <p:cNvSpPr/>
            <p:nvPr/>
          </p:nvSpPr>
          <p:spPr bwMode="auto">
            <a:xfrm>
              <a:off x="9634919" y="6937701"/>
              <a:ext cx="278237" cy="3899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9</a:t>
              </a:r>
            </a:p>
          </p:txBody>
        </p:sp>
        <p:sp>
          <p:nvSpPr>
            <p:cNvPr id="65" name="Rounded Rectangle 64"/>
            <p:cNvSpPr/>
            <p:nvPr/>
          </p:nvSpPr>
          <p:spPr bwMode="auto">
            <a:xfrm>
              <a:off x="8855603" y="7381923"/>
              <a:ext cx="278237" cy="3899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#</a:t>
              </a:r>
            </a:p>
          </p:txBody>
        </p:sp>
        <p:sp>
          <p:nvSpPr>
            <p:cNvPr id="66" name="Rounded Rectangle 65"/>
            <p:cNvSpPr/>
            <p:nvPr/>
          </p:nvSpPr>
          <p:spPr bwMode="auto">
            <a:xfrm>
              <a:off x="9245261" y="7381923"/>
              <a:ext cx="278237" cy="3899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0</a:t>
              </a:r>
            </a:p>
          </p:txBody>
        </p:sp>
        <p:sp>
          <p:nvSpPr>
            <p:cNvPr id="67" name="Rounded Rectangle 66"/>
            <p:cNvSpPr/>
            <p:nvPr/>
          </p:nvSpPr>
          <p:spPr bwMode="auto">
            <a:xfrm>
              <a:off x="9634919" y="7381923"/>
              <a:ext cx="278237" cy="389939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&lt;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702349" y="4180194"/>
            <a:ext cx="1631617" cy="624756"/>
            <a:chOff x="4878304" y="6084963"/>
            <a:chExt cx="1631617" cy="624756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4878304" y="6084963"/>
              <a:ext cx="1631617" cy="62475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960852" y="6185590"/>
              <a:ext cx="681101" cy="232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3.14</a:t>
              </a: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8892" y="6133915"/>
              <a:ext cx="381173" cy="569124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6112621" y="6225731"/>
              <a:ext cx="339023" cy="343220"/>
              <a:chOff x="6137938" y="6168836"/>
              <a:chExt cx="339023" cy="343220"/>
            </a:xfrm>
          </p:grpSpPr>
          <p:sp>
            <p:nvSpPr>
              <p:cNvPr id="21" name="Oval 20"/>
              <p:cNvSpPr/>
              <p:nvPr/>
            </p:nvSpPr>
            <p:spPr bwMode="auto">
              <a:xfrm>
                <a:off x="6137938" y="6168836"/>
                <a:ext cx="144193" cy="144193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 bwMode="auto">
              <a:xfrm>
                <a:off x="6332768" y="6168836"/>
                <a:ext cx="144193" cy="144193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 bwMode="auto">
              <a:xfrm>
                <a:off x="6137938" y="6367863"/>
                <a:ext cx="144193" cy="144193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 bwMode="auto">
              <a:xfrm>
                <a:off x="6332768" y="6367863"/>
                <a:ext cx="144193" cy="144193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6595759" y="4180194"/>
            <a:ext cx="1631617" cy="624756"/>
            <a:chOff x="4878304" y="6084963"/>
            <a:chExt cx="1631617" cy="624756"/>
          </a:xfrm>
        </p:grpSpPr>
        <p:sp>
          <p:nvSpPr>
            <p:cNvPr id="91" name="Rounded Rectangle 90"/>
            <p:cNvSpPr/>
            <p:nvPr/>
          </p:nvSpPr>
          <p:spPr bwMode="auto">
            <a:xfrm>
              <a:off x="4878304" y="6084963"/>
              <a:ext cx="1631617" cy="62475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4960852" y="6185590"/>
              <a:ext cx="681101" cy="232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3.1415</a:t>
              </a:r>
            </a:p>
          </p:txBody>
        </p: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8892" y="6133915"/>
              <a:ext cx="381173" cy="569124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>
              <a:off x="6112621" y="6225731"/>
              <a:ext cx="339023" cy="343220"/>
              <a:chOff x="6137938" y="6168836"/>
              <a:chExt cx="339023" cy="343220"/>
            </a:xfrm>
          </p:grpSpPr>
          <p:sp>
            <p:nvSpPr>
              <p:cNvPr id="95" name="Oval 94"/>
              <p:cNvSpPr/>
              <p:nvPr/>
            </p:nvSpPr>
            <p:spPr bwMode="auto">
              <a:xfrm>
                <a:off x="6137938" y="6168836"/>
                <a:ext cx="144193" cy="144193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96" name="Oval 95"/>
              <p:cNvSpPr/>
              <p:nvPr/>
            </p:nvSpPr>
            <p:spPr bwMode="auto">
              <a:xfrm>
                <a:off x="6332768" y="6168836"/>
                <a:ext cx="144193" cy="144193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97" name="Oval 96"/>
              <p:cNvSpPr/>
              <p:nvPr/>
            </p:nvSpPr>
            <p:spPr bwMode="auto">
              <a:xfrm>
                <a:off x="6137938" y="6367863"/>
                <a:ext cx="144193" cy="144193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98" name="Oval 97"/>
              <p:cNvSpPr/>
              <p:nvPr/>
            </p:nvSpPr>
            <p:spPr bwMode="auto">
              <a:xfrm>
                <a:off x="6332768" y="6367863"/>
                <a:ext cx="144193" cy="144193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4149054" y="4180194"/>
            <a:ext cx="1631617" cy="624756"/>
            <a:chOff x="4878304" y="6084963"/>
            <a:chExt cx="1631617" cy="624756"/>
          </a:xfrm>
        </p:grpSpPr>
        <p:sp>
          <p:nvSpPr>
            <p:cNvPr id="100" name="Rounded Rectangle 99"/>
            <p:cNvSpPr/>
            <p:nvPr/>
          </p:nvSpPr>
          <p:spPr bwMode="auto">
            <a:xfrm>
              <a:off x="4878304" y="6084963"/>
              <a:ext cx="1631617" cy="62475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GB"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4960852" y="6185590"/>
              <a:ext cx="681101" cy="23288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rPr>
                <a:t>3.141</a:t>
              </a:r>
            </a:p>
          </p:txBody>
        </p:sp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18892" y="6133915"/>
              <a:ext cx="381173" cy="569124"/>
            </a:xfrm>
            <a:prstGeom prst="rect">
              <a:avLst/>
            </a:prstGeom>
          </p:spPr>
        </p:pic>
        <p:grpSp>
          <p:nvGrpSpPr>
            <p:cNvPr id="103" name="Group 102"/>
            <p:cNvGrpSpPr/>
            <p:nvPr/>
          </p:nvGrpSpPr>
          <p:grpSpPr>
            <a:xfrm>
              <a:off x="6112621" y="6225731"/>
              <a:ext cx="339023" cy="343220"/>
              <a:chOff x="6137938" y="6168836"/>
              <a:chExt cx="339023" cy="343220"/>
            </a:xfrm>
          </p:grpSpPr>
          <p:sp>
            <p:nvSpPr>
              <p:cNvPr id="104" name="Oval 103"/>
              <p:cNvSpPr/>
              <p:nvPr/>
            </p:nvSpPr>
            <p:spPr bwMode="auto">
              <a:xfrm>
                <a:off x="6137938" y="6168836"/>
                <a:ext cx="144193" cy="144193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 bwMode="auto">
              <a:xfrm>
                <a:off x="6332768" y="6168836"/>
                <a:ext cx="144193" cy="144193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06" name="Oval 105"/>
              <p:cNvSpPr/>
              <p:nvPr/>
            </p:nvSpPr>
            <p:spPr bwMode="auto">
              <a:xfrm>
                <a:off x="6137938" y="6367863"/>
                <a:ext cx="144193" cy="144193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6332768" y="6367863"/>
                <a:ext cx="144193" cy="144193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7894320" y="3253300"/>
            <a:ext cx="1585735" cy="1105340"/>
            <a:chOff x="7894320" y="3253300"/>
            <a:chExt cx="1585735" cy="1105340"/>
          </a:xfrm>
        </p:grpSpPr>
        <p:sp>
          <p:nvSpPr>
            <p:cNvPr id="26" name="Freeform 25"/>
            <p:cNvSpPr/>
            <p:nvPr/>
          </p:nvSpPr>
          <p:spPr bwMode="auto">
            <a:xfrm>
              <a:off x="7894320" y="3253300"/>
              <a:ext cx="1386840" cy="1105340"/>
            </a:xfrm>
            <a:custGeom>
              <a:avLst/>
              <a:gdLst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190940 h 1105340"/>
                <a:gd name="connsiteX1" fmla="*/ 0 w 1386840"/>
                <a:gd name="connsiteY1" fmla="*/ 1105340 h 110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6840" h="1105340">
                  <a:moveTo>
                    <a:pt x="1386840" y="190940"/>
                  </a:moveTo>
                  <a:cubicBezTo>
                    <a:pt x="669917" y="-221890"/>
                    <a:pt x="334959" y="13462"/>
                    <a:pt x="0" y="1105340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 rot="21346750">
              <a:off x="8093215" y="3476842"/>
              <a:ext cx="1386840" cy="860856"/>
            </a:xfrm>
            <a:custGeom>
              <a:avLst/>
              <a:gdLst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190940 h 1105340"/>
                <a:gd name="connsiteX1" fmla="*/ 0 w 1386840"/>
                <a:gd name="connsiteY1" fmla="*/ 1105340 h 110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86840" h="1105340">
                  <a:moveTo>
                    <a:pt x="1386840" y="190940"/>
                  </a:moveTo>
                  <a:cubicBezTo>
                    <a:pt x="669917" y="-221890"/>
                    <a:pt x="334959" y="13462"/>
                    <a:pt x="0" y="1105340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76873" y="3803678"/>
            <a:ext cx="2599851" cy="1548395"/>
            <a:chOff x="5476873" y="3803678"/>
            <a:chExt cx="2599851" cy="1548395"/>
          </a:xfrm>
        </p:grpSpPr>
        <p:sp>
          <p:nvSpPr>
            <p:cNvPr id="113" name="Freeform 112"/>
            <p:cNvSpPr/>
            <p:nvPr/>
          </p:nvSpPr>
          <p:spPr bwMode="auto">
            <a:xfrm>
              <a:off x="5476873" y="3803678"/>
              <a:ext cx="2428562" cy="1449026"/>
            </a:xfrm>
            <a:custGeom>
              <a:avLst/>
              <a:gdLst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190940 h 1105340"/>
                <a:gd name="connsiteX1" fmla="*/ 0 w 1386840"/>
                <a:gd name="connsiteY1" fmla="*/ 1105340 h 1105340"/>
                <a:gd name="connsiteX0" fmla="*/ 1572035 w 1572035"/>
                <a:gd name="connsiteY0" fmla="*/ 106285 h 1634143"/>
                <a:gd name="connsiteX1" fmla="*/ 0 w 1572035"/>
                <a:gd name="connsiteY1" fmla="*/ 1634143 h 1634143"/>
                <a:gd name="connsiteX0" fmla="*/ 1572035 w 1572035"/>
                <a:gd name="connsiteY0" fmla="*/ 0 h 1527858"/>
                <a:gd name="connsiteX1" fmla="*/ 0 w 1572035"/>
                <a:gd name="connsiteY1" fmla="*/ 1527858 h 1527858"/>
                <a:gd name="connsiteX0" fmla="*/ 2428562 w 2428562"/>
                <a:gd name="connsiteY0" fmla="*/ 586267 h 753701"/>
                <a:gd name="connsiteX1" fmla="*/ 0 w 2428562"/>
                <a:gd name="connsiteY1" fmla="*/ 320049 h 753701"/>
                <a:gd name="connsiteX0" fmla="*/ 2428562 w 2428562"/>
                <a:gd name="connsiteY0" fmla="*/ 531907 h 708585"/>
                <a:gd name="connsiteX1" fmla="*/ 0 w 2428562"/>
                <a:gd name="connsiteY1" fmla="*/ 265689 h 708585"/>
                <a:gd name="connsiteX0" fmla="*/ 2428562 w 2428562"/>
                <a:gd name="connsiteY0" fmla="*/ 496252 h 827660"/>
                <a:gd name="connsiteX1" fmla="*/ 0 w 2428562"/>
                <a:gd name="connsiteY1" fmla="*/ 230034 h 827660"/>
                <a:gd name="connsiteX0" fmla="*/ 2428562 w 2428562"/>
                <a:gd name="connsiteY0" fmla="*/ 500945 h 862805"/>
                <a:gd name="connsiteX1" fmla="*/ 981800 w 2428562"/>
                <a:gd name="connsiteY1" fmla="*/ 609507 h 862805"/>
                <a:gd name="connsiteX2" fmla="*/ 0 w 2428562"/>
                <a:gd name="connsiteY2" fmla="*/ 234727 h 862805"/>
                <a:gd name="connsiteX0" fmla="*/ 2428562 w 2428562"/>
                <a:gd name="connsiteY0" fmla="*/ 500945 h 862805"/>
                <a:gd name="connsiteX1" fmla="*/ 981800 w 2428562"/>
                <a:gd name="connsiteY1" fmla="*/ 609507 h 862805"/>
                <a:gd name="connsiteX2" fmla="*/ 0 w 2428562"/>
                <a:gd name="connsiteY2" fmla="*/ 234727 h 862805"/>
                <a:gd name="connsiteX0" fmla="*/ 2428562 w 2428562"/>
                <a:gd name="connsiteY0" fmla="*/ 712660 h 1035515"/>
                <a:gd name="connsiteX1" fmla="*/ 981800 w 2428562"/>
                <a:gd name="connsiteY1" fmla="*/ 821222 h 1035515"/>
                <a:gd name="connsiteX2" fmla="*/ 0 w 2428562"/>
                <a:gd name="connsiteY2" fmla="*/ 446442 h 1035515"/>
                <a:gd name="connsiteX0" fmla="*/ 2428562 w 2428562"/>
                <a:gd name="connsiteY0" fmla="*/ 665840 h 1403008"/>
                <a:gd name="connsiteX1" fmla="*/ 1158584 w 2428562"/>
                <a:gd name="connsiteY1" fmla="*/ 1213314 h 1403008"/>
                <a:gd name="connsiteX2" fmla="*/ 0 w 2428562"/>
                <a:gd name="connsiteY2" fmla="*/ 399622 h 1403008"/>
                <a:gd name="connsiteX0" fmla="*/ 2428562 w 2428562"/>
                <a:gd name="connsiteY0" fmla="*/ 665840 h 1403008"/>
                <a:gd name="connsiteX1" fmla="*/ 1158584 w 2428562"/>
                <a:gd name="connsiteY1" fmla="*/ 1213314 h 1403008"/>
                <a:gd name="connsiteX2" fmla="*/ 0 w 2428562"/>
                <a:gd name="connsiteY2" fmla="*/ 399622 h 1403008"/>
                <a:gd name="connsiteX0" fmla="*/ 2428562 w 2428562"/>
                <a:gd name="connsiteY0" fmla="*/ 810229 h 1449026"/>
                <a:gd name="connsiteX1" fmla="*/ 1158584 w 2428562"/>
                <a:gd name="connsiteY1" fmla="*/ 1357703 h 1449026"/>
                <a:gd name="connsiteX2" fmla="*/ 0 w 2428562"/>
                <a:gd name="connsiteY2" fmla="*/ 544011 h 144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8562" h="1449026">
                  <a:moveTo>
                    <a:pt x="2428562" y="810229"/>
                  </a:moveTo>
                  <a:cubicBezTo>
                    <a:pt x="2414839" y="1339769"/>
                    <a:pt x="1489990" y="1600300"/>
                    <a:pt x="1158584" y="1357703"/>
                  </a:cubicBezTo>
                  <a:cubicBezTo>
                    <a:pt x="827178" y="1115106"/>
                    <a:pt x="424161" y="-963707"/>
                    <a:pt x="0" y="544011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5671960" y="4137771"/>
              <a:ext cx="2404764" cy="1214302"/>
            </a:xfrm>
            <a:custGeom>
              <a:avLst/>
              <a:gdLst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190940 h 1105340"/>
                <a:gd name="connsiteX1" fmla="*/ 0 w 1386840"/>
                <a:gd name="connsiteY1" fmla="*/ 1105340 h 1105340"/>
                <a:gd name="connsiteX0" fmla="*/ 1572035 w 1572035"/>
                <a:gd name="connsiteY0" fmla="*/ 106285 h 1634143"/>
                <a:gd name="connsiteX1" fmla="*/ 0 w 1572035"/>
                <a:gd name="connsiteY1" fmla="*/ 1634143 h 1634143"/>
                <a:gd name="connsiteX0" fmla="*/ 1572035 w 1572035"/>
                <a:gd name="connsiteY0" fmla="*/ 0 h 1527858"/>
                <a:gd name="connsiteX1" fmla="*/ 0 w 1572035"/>
                <a:gd name="connsiteY1" fmla="*/ 1527858 h 1527858"/>
                <a:gd name="connsiteX0" fmla="*/ 2428562 w 2428562"/>
                <a:gd name="connsiteY0" fmla="*/ 586267 h 753701"/>
                <a:gd name="connsiteX1" fmla="*/ 0 w 2428562"/>
                <a:gd name="connsiteY1" fmla="*/ 320049 h 753701"/>
                <a:gd name="connsiteX0" fmla="*/ 2428562 w 2428562"/>
                <a:gd name="connsiteY0" fmla="*/ 531907 h 708585"/>
                <a:gd name="connsiteX1" fmla="*/ 0 w 2428562"/>
                <a:gd name="connsiteY1" fmla="*/ 265689 h 708585"/>
                <a:gd name="connsiteX0" fmla="*/ 2428562 w 2428562"/>
                <a:gd name="connsiteY0" fmla="*/ 496252 h 827660"/>
                <a:gd name="connsiteX1" fmla="*/ 0 w 2428562"/>
                <a:gd name="connsiteY1" fmla="*/ 230034 h 827660"/>
                <a:gd name="connsiteX0" fmla="*/ 2428562 w 2428562"/>
                <a:gd name="connsiteY0" fmla="*/ 500945 h 862805"/>
                <a:gd name="connsiteX1" fmla="*/ 981800 w 2428562"/>
                <a:gd name="connsiteY1" fmla="*/ 609507 h 862805"/>
                <a:gd name="connsiteX2" fmla="*/ 0 w 2428562"/>
                <a:gd name="connsiteY2" fmla="*/ 234727 h 862805"/>
                <a:gd name="connsiteX0" fmla="*/ 2428562 w 2428562"/>
                <a:gd name="connsiteY0" fmla="*/ 500945 h 862805"/>
                <a:gd name="connsiteX1" fmla="*/ 981800 w 2428562"/>
                <a:gd name="connsiteY1" fmla="*/ 609507 h 862805"/>
                <a:gd name="connsiteX2" fmla="*/ 0 w 2428562"/>
                <a:gd name="connsiteY2" fmla="*/ 234727 h 862805"/>
                <a:gd name="connsiteX0" fmla="*/ 2428562 w 2428562"/>
                <a:gd name="connsiteY0" fmla="*/ 712660 h 1035515"/>
                <a:gd name="connsiteX1" fmla="*/ 981800 w 2428562"/>
                <a:gd name="connsiteY1" fmla="*/ 821222 h 1035515"/>
                <a:gd name="connsiteX2" fmla="*/ 0 w 2428562"/>
                <a:gd name="connsiteY2" fmla="*/ 446442 h 1035515"/>
                <a:gd name="connsiteX0" fmla="*/ 2428562 w 2428562"/>
                <a:gd name="connsiteY0" fmla="*/ 665840 h 1403008"/>
                <a:gd name="connsiteX1" fmla="*/ 1158584 w 2428562"/>
                <a:gd name="connsiteY1" fmla="*/ 1213314 h 1403008"/>
                <a:gd name="connsiteX2" fmla="*/ 0 w 2428562"/>
                <a:gd name="connsiteY2" fmla="*/ 399622 h 1403008"/>
                <a:gd name="connsiteX0" fmla="*/ 2428562 w 2428562"/>
                <a:gd name="connsiteY0" fmla="*/ 665840 h 1403008"/>
                <a:gd name="connsiteX1" fmla="*/ 1158584 w 2428562"/>
                <a:gd name="connsiteY1" fmla="*/ 1213314 h 1403008"/>
                <a:gd name="connsiteX2" fmla="*/ 0 w 2428562"/>
                <a:gd name="connsiteY2" fmla="*/ 399622 h 1403008"/>
                <a:gd name="connsiteX0" fmla="*/ 2428562 w 2428562"/>
                <a:gd name="connsiteY0" fmla="*/ 810229 h 1449026"/>
                <a:gd name="connsiteX1" fmla="*/ 1158584 w 2428562"/>
                <a:gd name="connsiteY1" fmla="*/ 1357703 h 1449026"/>
                <a:gd name="connsiteX2" fmla="*/ 0 w 2428562"/>
                <a:gd name="connsiteY2" fmla="*/ 544011 h 1449026"/>
                <a:gd name="connsiteX0" fmla="*/ 2428562 w 2428562"/>
                <a:gd name="connsiteY0" fmla="*/ 768054 h 1644394"/>
                <a:gd name="connsiteX1" fmla="*/ 1176872 w 2428562"/>
                <a:gd name="connsiteY1" fmla="*/ 1583752 h 1644394"/>
                <a:gd name="connsiteX2" fmla="*/ 0 w 2428562"/>
                <a:gd name="connsiteY2" fmla="*/ 501836 h 1644394"/>
                <a:gd name="connsiteX0" fmla="*/ 2428562 w 2428562"/>
                <a:gd name="connsiteY0" fmla="*/ 758492 h 1697015"/>
                <a:gd name="connsiteX1" fmla="*/ 1231736 w 2428562"/>
                <a:gd name="connsiteY1" fmla="*/ 1641246 h 1697015"/>
                <a:gd name="connsiteX2" fmla="*/ 0 w 2428562"/>
                <a:gd name="connsiteY2" fmla="*/ 492274 h 1697015"/>
                <a:gd name="connsiteX0" fmla="*/ 2404178 w 2404178"/>
                <a:gd name="connsiteY0" fmla="*/ 674707 h 1559447"/>
                <a:gd name="connsiteX1" fmla="*/ 1207352 w 2404178"/>
                <a:gd name="connsiteY1" fmla="*/ 1557461 h 1559447"/>
                <a:gd name="connsiteX2" fmla="*/ 0 w 2404178"/>
                <a:gd name="connsiteY2" fmla="*/ 475545 h 1559447"/>
                <a:gd name="connsiteX0" fmla="*/ 2404178 w 2404178"/>
                <a:gd name="connsiteY0" fmla="*/ 417698 h 1302438"/>
                <a:gd name="connsiteX1" fmla="*/ 1207352 w 2404178"/>
                <a:gd name="connsiteY1" fmla="*/ 1300452 h 1302438"/>
                <a:gd name="connsiteX2" fmla="*/ 0 w 2404178"/>
                <a:gd name="connsiteY2" fmla="*/ 218536 h 1302438"/>
                <a:gd name="connsiteX0" fmla="*/ 2404178 w 2404178"/>
                <a:gd name="connsiteY0" fmla="*/ 425938 h 1330285"/>
                <a:gd name="connsiteX1" fmla="*/ 1207352 w 2404178"/>
                <a:gd name="connsiteY1" fmla="*/ 1308692 h 1330285"/>
                <a:gd name="connsiteX2" fmla="*/ 0 w 2404178"/>
                <a:gd name="connsiteY2" fmla="*/ 226776 h 1330285"/>
                <a:gd name="connsiteX0" fmla="*/ 2404178 w 2404178"/>
                <a:gd name="connsiteY0" fmla="*/ 443221 h 1184927"/>
                <a:gd name="connsiteX1" fmla="*/ 872072 w 2404178"/>
                <a:gd name="connsiteY1" fmla="*/ 1155287 h 1184927"/>
                <a:gd name="connsiteX2" fmla="*/ 0 w 2404178"/>
                <a:gd name="connsiteY2" fmla="*/ 244059 h 1184927"/>
                <a:gd name="connsiteX0" fmla="*/ 2404178 w 2404764"/>
                <a:gd name="connsiteY0" fmla="*/ 443221 h 1214302"/>
                <a:gd name="connsiteX1" fmla="*/ 872072 w 2404764"/>
                <a:gd name="connsiteY1" fmla="*/ 1155287 h 1214302"/>
                <a:gd name="connsiteX2" fmla="*/ 0 w 2404764"/>
                <a:gd name="connsiteY2" fmla="*/ 244059 h 121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4764" h="1214302">
                  <a:moveTo>
                    <a:pt x="2404178" y="443221"/>
                  </a:moveTo>
                  <a:cubicBezTo>
                    <a:pt x="2433127" y="1259273"/>
                    <a:pt x="1382496" y="1286017"/>
                    <a:pt x="872072" y="1155287"/>
                  </a:cubicBezTo>
                  <a:cubicBezTo>
                    <a:pt x="361648" y="1024557"/>
                    <a:pt x="119361" y="-605291"/>
                    <a:pt x="0" y="244059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036983" y="3803678"/>
            <a:ext cx="2599851" cy="1548395"/>
            <a:chOff x="5476873" y="3803678"/>
            <a:chExt cx="2599851" cy="1548395"/>
          </a:xfrm>
        </p:grpSpPr>
        <p:sp>
          <p:nvSpPr>
            <p:cNvPr id="117" name="Freeform 116"/>
            <p:cNvSpPr/>
            <p:nvPr/>
          </p:nvSpPr>
          <p:spPr bwMode="auto">
            <a:xfrm>
              <a:off x="5476873" y="3803678"/>
              <a:ext cx="2428562" cy="1449026"/>
            </a:xfrm>
            <a:custGeom>
              <a:avLst/>
              <a:gdLst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190940 h 1105340"/>
                <a:gd name="connsiteX1" fmla="*/ 0 w 1386840"/>
                <a:gd name="connsiteY1" fmla="*/ 1105340 h 1105340"/>
                <a:gd name="connsiteX0" fmla="*/ 1572035 w 1572035"/>
                <a:gd name="connsiteY0" fmla="*/ 106285 h 1634143"/>
                <a:gd name="connsiteX1" fmla="*/ 0 w 1572035"/>
                <a:gd name="connsiteY1" fmla="*/ 1634143 h 1634143"/>
                <a:gd name="connsiteX0" fmla="*/ 1572035 w 1572035"/>
                <a:gd name="connsiteY0" fmla="*/ 0 h 1527858"/>
                <a:gd name="connsiteX1" fmla="*/ 0 w 1572035"/>
                <a:gd name="connsiteY1" fmla="*/ 1527858 h 1527858"/>
                <a:gd name="connsiteX0" fmla="*/ 2428562 w 2428562"/>
                <a:gd name="connsiteY0" fmla="*/ 586267 h 753701"/>
                <a:gd name="connsiteX1" fmla="*/ 0 w 2428562"/>
                <a:gd name="connsiteY1" fmla="*/ 320049 h 753701"/>
                <a:gd name="connsiteX0" fmla="*/ 2428562 w 2428562"/>
                <a:gd name="connsiteY0" fmla="*/ 531907 h 708585"/>
                <a:gd name="connsiteX1" fmla="*/ 0 w 2428562"/>
                <a:gd name="connsiteY1" fmla="*/ 265689 h 708585"/>
                <a:gd name="connsiteX0" fmla="*/ 2428562 w 2428562"/>
                <a:gd name="connsiteY0" fmla="*/ 496252 h 827660"/>
                <a:gd name="connsiteX1" fmla="*/ 0 w 2428562"/>
                <a:gd name="connsiteY1" fmla="*/ 230034 h 827660"/>
                <a:gd name="connsiteX0" fmla="*/ 2428562 w 2428562"/>
                <a:gd name="connsiteY0" fmla="*/ 500945 h 862805"/>
                <a:gd name="connsiteX1" fmla="*/ 981800 w 2428562"/>
                <a:gd name="connsiteY1" fmla="*/ 609507 h 862805"/>
                <a:gd name="connsiteX2" fmla="*/ 0 w 2428562"/>
                <a:gd name="connsiteY2" fmla="*/ 234727 h 862805"/>
                <a:gd name="connsiteX0" fmla="*/ 2428562 w 2428562"/>
                <a:gd name="connsiteY0" fmla="*/ 500945 h 862805"/>
                <a:gd name="connsiteX1" fmla="*/ 981800 w 2428562"/>
                <a:gd name="connsiteY1" fmla="*/ 609507 h 862805"/>
                <a:gd name="connsiteX2" fmla="*/ 0 w 2428562"/>
                <a:gd name="connsiteY2" fmla="*/ 234727 h 862805"/>
                <a:gd name="connsiteX0" fmla="*/ 2428562 w 2428562"/>
                <a:gd name="connsiteY0" fmla="*/ 712660 h 1035515"/>
                <a:gd name="connsiteX1" fmla="*/ 981800 w 2428562"/>
                <a:gd name="connsiteY1" fmla="*/ 821222 h 1035515"/>
                <a:gd name="connsiteX2" fmla="*/ 0 w 2428562"/>
                <a:gd name="connsiteY2" fmla="*/ 446442 h 1035515"/>
                <a:gd name="connsiteX0" fmla="*/ 2428562 w 2428562"/>
                <a:gd name="connsiteY0" fmla="*/ 665840 h 1403008"/>
                <a:gd name="connsiteX1" fmla="*/ 1158584 w 2428562"/>
                <a:gd name="connsiteY1" fmla="*/ 1213314 h 1403008"/>
                <a:gd name="connsiteX2" fmla="*/ 0 w 2428562"/>
                <a:gd name="connsiteY2" fmla="*/ 399622 h 1403008"/>
                <a:gd name="connsiteX0" fmla="*/ 2428562 w 2428562"/>
                <a:gd name="connsiteY0" fmla="*/ 665840 h 1403008"/>
                <a:gd name="connsiteX1" fmla="*/ 1158584 w 2428562"/>
                <a:gd name="connsiteY1" fmla="*/ 1213314 h 1403008"/>
                <a:gd name="connsiteX2" fmla="*/ 0 w 2428562"/>
                <a:gd name="connsiteY2" fmla="*/ 399622 h 1403008"/>
                <a:gd name="connsiteX0" fmla="*/ 2428562 w 2428562"/>
                <a:gd name="connsiteY0" fmla="*/ 810229 h 1449026"/>
                <a:gd name="connsiteX1" fmla="*/ 1158584 w 2428562"/>
                <a:gd name="connsiteY1" fmla="*/ 1357703 h 1449026"/>
                <a:gd name="connsiteX2" fmla="*/ 0 w 2428562"/>
                <a:gd name="connsiteY2" fmla="*/ 544011 h 144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28562" h="1449026">
                  <a:moveTo>
                    <a:pt x="2428562" y="810229"/>
                  </a:moveTo>
                  <a:cubicBezTo>
                    <a:pt x="2414839" y="1339769"/>
                    <a:pt x="1489990" y="1600300"/>
                    <a:pt x="1158584" y="1357703"/>
                  </a:cubicBezTo>
                  <a:cubicBezTo>
                    <a:pt x="827178" y="1115106"/>
                    <a:pt x="424161" y="-963707"/>
                    <a:pt x="0" y="544011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5671960" y="4137771"/>
              <a:ext cx="2404764" cy="1214302"/>
            </a:xfrm>
            <a:custGeom>
              <a:avLst/>
              <a:gdLst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190940 h 1105340"/>
                <a:gd name="connsiteX1" fmla="*/ 0 w 1386840"/>
                <a:gd name="connsiteY1" fmla="*/ 1105340 h 1105340"/>
                <a:gd name="connsiteX0" fmla="*/ 1572035 w 1572035"/>
                <a:gd name="connsiteY0" fmla="*/ 106285 h 1634143"/>
                <a:gd name="connsiteX1" fmla="*/ 0 w 1572035"/>
                <a:gd name="connsiteY1" fmla="*/ 1634143 h 1634143"/>
                <a:gd name="connsiteX0" fmla="*/ 1572035 w 1572035"/>
                <a:gd name="connsiteY0" fmla="*/ 0 h 1527858"/>
                <a:gd name="connsiteX1" fmla="*/ 0 w 1572035"/>
                <a:gd name="connsiteY1" fmla="*/ 1527858 h 1527858"/>
                <a:gd name="connsiteX0" fmla="*/ 2428562 w 2428562"/>
                <a:gd name="connsiteY0" fmla="*/ 586267 h 753701"/>
                <a:gd name="connsiteX1" fmla="*/ 0 w 2428562"/>
                <a:gd name="connsiteY1" fmla="*/ 320049 h 753701"/>
                <a:gd name="connsiteX0" fmla="*/ 2428562 w 2428562"/>
                <a:gd name="connsiteY0" fmla="*/ 531907 h 708585"/>
                <a:gd name="connsiteX1" fmla="*/ 0 w 2428562"/>
                <a:gd name="connsiteY1" fmla="*/ 265689 h 708585"/>
                <a:gd name="connsiteX0" fmla="*/ 2428562 w 2428562"/>
                <a:gd name="connsiteY0" fmla="*/ 496252 h 827660"/>
                <a:gd name="connsiteX1" fmla="*/ 0 w 2428562"/>
                <a:gd name="connsiteY1" fmla="*/ 230034 h 827660"/>
                <a:gd name="connsiteX0" fmla="*/ 2428562 w 2428562"/>
                <a:gd name="connsiteY0" fmla="*/ 500945 h 862805"/>
                <a:gd name="connsiteX1" fmla="*/ 981800 w 2428562"/>
                <a:gd name="connsiteY1" fmla="*/ 609507 h 862805"/>
                <a:gd name="connsiteX2" fmla="*/ 0 w 2428562"/>
                <a:gd name="connsiteY2" fmla="*/ 234727 h 862805"/>
                <a:gd name="connsiteX0" fmla="*/ 2428562 w 2428562"/>
                <a:gd name="connsiteY0" fmla="*/ 500945 h 862805"/>
                <a:gd name="connsiteX1" fmla="*/ 981800 w 2428562"/>
                <a:gd name="connsiteY1" fmla="*/ 609507 h 862805"/>
                <a:gd name="connsiteX2" fmla="*/ 0 w 2428562"/>
                <a:gd name="connsiteY2" fmla="*/ 234727 h 862805"/>
                <a:gd name="connsiteX0" fmla="*/ 2428562 w 2428562"/>
                <a:gd name="connsiteY0" fmla="*/ 712660 h 1035515"/>
                <a:gd name="connsiteX1" fmla="*/ 981800 w 2428562"/>
                <a:gd name="connsiteY1" fmla="*/ 821222 h 1035515"/>
                <a:gd name="connsiteX2" fmla="*/ 0 w 2428562"/>
                <a:gd name="connsiteY2" fmla="*/ 446442 h 1035515"/>
                <a:gd name="connsiteX0" fmla="*/ 2428562 w 2428562"/>
                <a:gd name="connsiteY0" fmla="*/ 665840 h 1403008"/>
                <a:gd name="connsiteX1" fmla="*/ 1158584 w 2428562"/>
                <a:gd name="connsiteY1" fmla="*/ 1213314 h 1403008"/>
                <a:gd name="connsiteX2" fmla="*/ 0 w 2428562"/>
                <a:gd name="connsiteY2" fmla="*/ 399622 h 1403008"/>
                <a:gd name="connsiteX0" fmla="*/ 2428562 w 2428562"/>
                <a:gd name="connsiteY0" fmla="*/ 665840 h 1403008"/>
                <a:gd name="connsiteX1" fmla="*/ 1158584 w 2428562"/>
                <a:gd name="connsiteY1" fmla="*/ 1213314 h 1403008"/>
                <a:gd name="connsiteX2" fmla="*/ 0 w 2428562"/>
                <a:gd name="connsiteY2" fmla="*/ 399622 h 1403008"/>
                <a:gd name="connsiteX0" fmla="*/ 2428562 w 2428562"/>
                <a:gd name="connsiteY0" fmla="*/ 810229 h 1449026"/>
                <a:gd name="connsiteX1" fmla="*/ 1158584 w 2428562"/>
                <a:gd name="connsiteY1" fmla="*/ 1357703 h 1449026"/>
                <a:gd name="connsiteX2" fmla="*/ 0 w 2428562"/>
                <a:gd name="connsiteY2" fmla="*/ 544011 h 1449026"/>
                <a:gd name="connsiteX0" fmla="*/ 2428562 w 2428562"/>
                <a:gd name="connsiteY0" fmla="*/ 768054 h 1644394"/>
                <a:gd name="connsiteX1" fmla="*/ 1176872 w 2428562"/>
                <a:gd name="connsiteY1" fmla="*/ 1583752 h 1644394"/>
                <a:gd name="connsiteX2" fmla="*/ 0 w 2428562"/>
                <a:gd name="connsiteY2" fmla="*/ 501836 h 1644394"/>
                <a:gd name="connsiteX0" fmla="*/ 2428562 w 2428562"/>
                <a:gd name="connsiteY0" fmla="*/ 758492 h 1697015"/>
                <a:gd name="connsiteX1" fmla="*/ 1231736 w 2428562"/>
                <a:gd name="connsiteY1" fmla="*/ 1641246 h 1697015"/>
                <a:gd name="connsiteX2" fmla="*/ 0 w 2428562"/>
                <a:gd name="connsiteY2" fmla="*/ 492274 h 1697015"/>
                <a:gd name="connsiteX0" fmla="*/ 2404178 w 2404178"/>
                <a:gd name="connsiteY0" fmla="*/ 674707 h 1559447"/>
                <a:gd name="connsiteX1" fmla="*/ 1207352 w 2404178"/>
                <a:gd name="connsiteY1" fmla="*/ 1557461 h 1559447"/>
                <a:gd name="connsiteX2" fmla="*/ 0 w 2404178"/>
                <a:gd name="connsiteY2" fmla="*/ 475545 h 1559447"/>
                <a:gd name="connsiteX0" fmla="*/ 2404178 w 2404178"/>
                <a:gd name="connsiteY0" fmla="*/ 417698 h 1302438"/>
                <a:gd name="connsiteX1" fmla="*/ 1207352 w 2404178"/>
                <a:gd name="connsiteY1" fmla="*/ 1300452 h 1302438"/>
                <a:gd name="connsiteX2" fmla="*/ 0 w 2404178"/>
                <a:gd name="connsiteY2" fmla="*/ 218536 h 1302438"/>
                <a:gd name="connsiteX0" fmla="*/ 2404178 w 2404178"/>
                <a:gd name="connsiteY0" fmla="*/ 425938 h 1330285"/>
                <a:gd name="connsiteX1" fmla="*/ 1207352 w 2404178"/>
                <a:gd name="connsiteY1" fmla="*/ 1308692 h 1330285"/>
                <a:gd name="connsiteX2" fmla="*/ 0 w 2404178"/>
                <a:gd name="connsiteY2" fmla="*/ 226776 h 1330285"/>
                <a:gd name="connsiteX0" fmla="*/ 2404178 w 2404178"/>
                <a:gd name="connsiteY0" fmla="*/ 443221 h 1184927"/>
                <a:gd name="connsiteX1" fmla="*/ 872072 w 2404178"/>
                <a:gd name="connsiteY1" fmla="*/ 1155287 h 1184927"/>
                <a:gd name="connsiteX2" fmla="*/ 0 w 2404178"/>
                <a:gd name="connsiteY2" fmla="*/ 244059 h 1184927"/>
                <a:gd name="connsiteX0" fmla="*/ 2404178 w 2404764"/>
                <a:gd name="connsiteY0" fmla="*/ 443221 h 1214302"/>
                <a:gd name="connsiteX1" fmla="*/ 872072 w 2404764"/>
                <a:gd name="connsiteY1" fmla="*/ 1155287 h 1214302"/>
                <a:gd name="connsiteX2" fmla="*/ 0 w 2404764"/>
                <a:gd name="connsiteY2" fmla="*/ 244059 h 121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4764" h="1214302">
                  <a:moveTo>
                    <a:pt x="2404178" y="443221"/>
                  </a:moveTo>
                  <a:cubicBezTo>
                    <a:pt x="2433127" y="1259273"/>
                    <a:pt x="1382496" y="1286017"/>
                    <a:pt x="872072" y="1155287"/>
                  </a:cubicBezTo>
                  <a:cubicBezTo>
                    <a:pt x="361648" y="1024557"/>
                    <a:pt x="119361" y="-605291"/>
                    <a:pt x="0" y="244059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19183" y="2304871"/>
            <a:ext cx="2467710" cy="3141506"/>
            <a:chOff x="719183" y="2304871"/>
            <a:chExt cx="2467710" cy="3141506"/>
          </a:xfrm>
        </p:grpSpPr>
        <p:sp>
          <p:nvSpPr>
            <p:cNvPr id="120" name="Freeform 119"/>
            <p:cNvSpPr/>
            <p:nvPr/>
          </p:nvSpPr>
          <p:spPr bwMode="auto">
            <a:xfrm>
              <a:off x="719183" y="2304871"/>
              <a:ext cx="2266002" cy="2998296"/>
            </a:xfrm>
            <a:custGeom>
              <a:avLst/>
              <a:gdLst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190940 h 1105340"/>
                <a:gd name="connsiteX1" fmla="*/ 0 w 1386840"/>
                <a:gd name="connsiteY1" fmla="*/ 1105340 h 1105340"/>
                <a:gd name="connsiteX0" fmla="*/ 1572035 w 1572035"/>
                <a:gd name="connsiteY0" fmla="*/ 106285 h 1634143"/>
                <a:gd name="connsiteX1" fmla="*/ 0 w 1572035"/>
                <a:gd name="connsiteY1" fmla="*/ 1634143 h 1634143"/>
                <a:gd name="connsiteX0" fmla="*/ 1572035 w 1572035"/>
                <a:gd name="connsiteY0" fmla="*/ 0 h 1527858"/>
                <a:gd name="connsiteX1" fmla="*/ 0 w 1572035"/>
                <a:gd name="connsiteY1" fmla="*/ 1527858 h 1527858"/>
                <a:gd name="connsiteX0" fmla="*/ 2428562 w 2428562"/>
                <a:gd name="connsiteY0" fmla="*/ 586267 h 753701"/>
                <a:gd name="connsiteX1" fmla="*/ 0 w 2428562"/>
                <a:gd name="connsiteY1" fmla="*/ 320049 h 753701"/>
                <a:gd name="connsiteX0" fmla="*/ 2428562 w 2428562"/>
                <a:gd name="connsiteY0" fmla="*/ 531907 h 708585"/>
                <a:gd name="connsiteX1" fmla="*/ 0 w 2428562"/>
                <a:gd name="connsiteY1" fmla="*/ 265689 h 708585"/>
                <a:gd name="connsiteX0" fmla="*/ 2428562 w 2428562"/>
                <a:gd name="connsiteY0" fmla="*/ 496252 h 827660"/>
                <a:gd name="connsiteX1" fmla="*/ 0 w 2428562"/>
                <a:gd name="connsiteY1" fmla="*/ 230034 h 827660"/>
                <a:gd name="connsiteX0" fmla="*/ 2428562 w 2428562"/>
                <a:gd name="connsiteY0" fmla="*/ 500945 h 862805"/>
                <a:gd name="connsiteX1" fmla="*/ 981800 w 2428562"/>
                <a:gd name="connsiteY1" fmla="*/ 609507 h 862805"/>
                <a:gd name="connsiteX2" fmla="*/ 0 w 2428562"/>
                <a:gd name="connsiteY2" fmla="*/ 234727 h 862805"/>
                <a:gd name="connsiteX0" fmla="*/ 2428562 w 2428562"/>
                <a:gd name="connsiteY0" fmla="*/ 500945 h 862805"/>
                <a:gd name="connsiteX1" fmla="*/ 981800 w 2428562"/>
                <a:gd name="connsiteY1" fmla="*/ 609507 h 862805"/>
                <a:gd name="connsiteX2" fmla="*/ 0 w 2428562"/>
                <a:gd name="connsiteY2" fmla="*/ 234727 h 862805"/>
                <a:gd name="connsiteX0" fmla="*/ 2428562 w 2428562"/>
                <a:gd name="connsiteY0" fmla="*/ 712660 h 1035515"/>
                <a:gd name="connsiteX1" fmla="*/ 981800 w 2428562"/>
                <a:gd name="connsiteY1" fmla="*/ 821222 h 1035515"/>
                <a:gd name="connsiteX2" fmla="*/ 0 w 2428562"/>
                <a:gd name="connsiteY2" fmla="*/ 446442 h 1035515"/>
                <a:gd name="connsiteX0" fmla="*/ 2428562 w 2428562"/>
                <a:gd name="connsiteY0" fmla="*/ 665840 h 1403008"/>
                <a:gd name="connsiteX1" fmla="*/ 1158584 w 2428562"/>
                <a:gd name="connsiteY1" fmla="*/ 1213314 h 1403008"/>
                <a:gd name="connsiteX2" fmla="*/ 0 w 2428562"/>
                <a:gd name="connsiteY2" fmla="*/ 399622 h 1403008"/>
                <a:gd name="connsiteX0" fmla="*/ 2428562 w 2428562"/>
                <a:gd name="connsiteY0" fmla="*/ 665840 h 1403008"/>
                <a:gd name="connsiteX1" fmla="*/ 1158584 w 2428562"/>
                <a:gd name="connsiteY1" fmla="*/ 1213314 h 1403008"/>
                <a:gd name="connsiteX2" fmla="*/ 0 w 2428562"/>
                <a:gd name="connsiteY2" fmla="*/ 399622 h 1403008"/>
                <a:gd name="connsiteX0" fmla="*/ 2428562 w 2428562"/>
                <a:gd name="connsiteY0" fmla="*/ 810229 h 1449026"/>
                <a:gd name="connsiteX1" fmla="*/ 1158584 w 2428562"/>
                <a:gd name="connsiteY1" fmla="*/ 1357703 h 1449026"/>
                <a:gd name="connsiteX2" fmla="*/ 0 w 2428562"/>
                <a:gd name="connsiteY2" fmla="*/ 544011 h 1449026"/>
                <a:gd name="connsiteX0" fmla="*/ 2266002 w 2266002"/>
                <a:gd name="connsiteY0" fmla="*/ 2323245 h 2998296"/>
                <a:gd name="connsiteX1" fmla="*/ 996024 w 2266002"/>
                <a:gd name="connsiteY1" fmla="*/ 2870719 h 2998296"/>
                <a:gd name="connsiteX2" fmla="*/ 0 w 2266002"/>
                <a:gd name="connsiteY2" fmla="*/ 360307 h 299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6002" h="2998296">
                  <a:moveTo>
                    <a:pt x="2266002" y="2323245"/>
                  </a:moveTo>
                  <a:cubicBezTo>
                    <a:pt x="2252279" y="2852785"/>
                    <a:pt x="1373691" y="3197875"/>
                    <a:pt x="996024" y="2870719"/>
                  </a:cubicBezTo>
                  <a:cubicBezTo>
                    <a:pt x="618357" y="2543563"/>
                    <a:pt x="424161" y="-1147411"/>
                    <a:pt x="0" y="360307"/>
                  </a:cubicBez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873630" y="2563976"/>
              <a:ext cx="2313263" cy="2882401"/>
            </a:xfrm>
            <a:custGeom>
              <a:avLst/>
              <a:gdLst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0 h 914400"/>
                <a:gd name="connsiteX1" fmla="*/ 0 w 1386840"/>
                <a:gd name="connsiteY1" fmla="*/ 914400 h 914400"/>
                <a:gd name="connsiteX0" fmla="*/ 1386840 w 1386840"/>
                <a:gd name="connsiteY0" fmla="*/ 190940 h 1105340"/>
                <a:gd name="connsiteX1" fmla="*/ 0 w 1386840"/>
                <a:gd name="connsiteY1" fmla="*/ 1105340 h 1105340"/>
                <a:gd name="connsiteX0" fmla="*/ 1572035 w 1572035"/>
                <a:gd name="connsiteY0" fmla="*/ 106285 h 1634143"/>
                <a:gd name="connsiteX1" fmla="*/ 0 w 1572035"/>
                <a:gd name="connsiteY1" fmla="*/ 1634143 h 1634143"/>
                <a:gd name="connsiteX0" fmla="*/ 1572035 w 1572035"/>
                <a:gd name="connsiteY0" fmla="*/ 0 h 1527858"/>
                <a:gd name="connsiteX1" fmla="*/ 0 w 1572035"/>
                <a:gd name="connsiteY1" fmla="*/ 1527858 h 1527858"/>
                <a:gd name="connsiteX0" fmla="*/ 2428562 w 2428562"/>
                <a:gd name="connsiteY0" fmla="*/ 586267 h 753701"/>
                <a:gd name="connsiteX1" fmla="*/ 0 w 2428562"/>
                <a:gd name="connsiteY1" fmla="*/ 320049 h 753701"/>
                <a:gd name="connsiteX0" fmla="*/ 2428562 w 2428562"/>
                <a:gd name="connsiteY0" fmla="*/ 531907 h 708585"/>
                <a:gd name="connsiteX1" fmla="*/ 0 w 2428562"/>
                <a:gd name="connsiteY1" fmla="*/ 265689 h 708585"/>
                <a:gd name="connsiteX0" fmla="*/ 2428562 w 2428562"/>
                <a:gd name="connsiteY0" fmla="*/ 496252 h 827660"/>
                <a:gd name="connsiteX1" fmla="*/ 0 w 2428562"/>
                <a:gd name="connsiteY1" fmla="*/ 230034 h 827660"/>
                <a:gd name="connsiteX0" fmla="*/ 2428562 w 2428562"/>
                <a:gd name="connsiteY0" fmla="*/ 500945 h 862805"/>
                <a:gd name="connsiteX1" fmla="*/ 981800 w 2428562"/>
                <a:gd name="connsiteY1" fmla="*/ 609507 h 862805"/>
                <a:gd name="connsiteX2" fmla="*/ 0 w 2428562"/>
                <a:gd name="connsiteY2" fmla="*/ 234727 h 862805"/>
                <a:gd name="connsiteX0" fmla="*/ 2428562 w 2428562"/>
                <a:gd name="connsiteY0" fmla="*/ 500945 h 862805"/>
                <a:gd name="connsiteX1" fmla="*/ 981800 w 2428562"/>
                <a:gd name="connsiteY1" fmla="*/ 609507 h 862805"/>
                <a:gd name="connsiteX2" fmla="*/ 0 w 2428562"/>
                <a:gd name="connsiteY2" fmla="*/ 234727 h 862805"/>
                <a:gd name="connsiteX0" fmla="*/ 2428562 w 2428562"/>
                <a:gd name="connsiteY0" fmla="*/ 712660 h 1035515"/>
                <a:gd name="connsiteX1" fmla="*/ 981800 w 2428562"/>
                <a:gd name="connsiteY1" fmla="*/ 821222 h 1035515"/>
                <a:gd name="connsiteX2" fmla="*/ 0 w 2428562"/>
                <a:gd name="connsiteY2" fmla="*/ 446442 h 1035515"/>
                <a:gd name="connsiteX0" fmla="*/ 2428562 w 2428562"/>
                <a:gd name="connsiteY0" fmla="*/ 665840 h 1403008"/>
                <a:gd name="connsiteX1" fmla="*/ 1158584 w 2428562"/>
                <a:gd name="connsiteY1" fmla="*/ 1213314 h 1403008"/>
                <a:gd name="connsiteX2" fmla="*/ 0 w 2428562"/>
                <a:gd name="connsiteY2" fmla="*/ 399622 h 1403008"/>
                <a:gd name="connsiteX0" fmla="*/ 2428562 w 2428562"/>
                <a:gd name="connsiteY0" fmla="*/ 665840 h 1403008"/>
                <a:gd name="connsiteX1" fmla="*/ 1158584 w 2428562"/>
                <a:gd name="connsiteY1" fmla="*/ 1213314 h 1403008"/>
                <a:gd name="connsiteX2" fmla="*/ 0 w 2428562"/>
                <a:gd name="connsiteY2" fmla="*/ 399622 h 1403008"/>
                <a:gd name="connsiteX0" fmla="*/ 2428562 w 2428562"/>
                <a:gd name="connsiteY0" fmla="*/ 810229 h 1449026"/>
                <a:gd name="connsiteX1" fmla="*/ 1158584 w 2428562"/>
                <a:gd name="connsiteY1" fmla="*/ 1357703 h 1449026"/>
                <a:gd name="connsiteX2" fmla="*/ 0 w 2428562"/>
                <a:gd name="connsiteY2" fmla="*/ 544011 h 1449026"/>
                <a:gd name="connsiteX0" fmla="*/ 2428562 w 2428562"/>
                <a:gd name="connsiteY0" fmla="*/ 768054 h 1644394"/>
                <a:gd name="connsiteX1" fmla="*/ 1176872 w 2428562"/>
                <a:gd name="connsiteY1" fmla="*/ 1583752 h 1644394"/>
                <a:gd name="connsiteX2" fmla="*/ 0 w 2428562"/>
                <a:gd name="connsiteY2" fmla="*/ 501836 h 1644394"/>
                <a:gd name="connsiteX0" fmla="*/ 2428562 w 2428562"/>
                <a:gd name="connsiteY0" fmla="*/ 758492 h 1697015"/>
                <a:gd name="connsiteX1" fmla="*/ 1231736 w 2428562"/>
                <a:gd name="connsiteY1" fmla="*/ 1641246 h 1697015"/>
                <a:gd name="connsiteX2" fmla="*/ 0 w 2428562"/>
                <a:gd name="connsiteY2" fmla="*/ 492274 h 1697015"/>
                <a:gd name="connsiteX0" fmla="*/ 2404178 w 2404178"/>
                <a:gd name="connsiteY0" fmla="*/ 674707 h 1559447"/>
                <a:gd name="connsiteX1" fmla="*/ 1207352 w 2404178"/>
                <a:gd name="connsiteY1" fmla="*/ 1557461 h 1559447"/>
                <a:gd name="connsiteX2" fmla="*/ 0 w 2404178"/>
                <a:gd name="connsiteY2" fmla="*/ 475545 h 1559447"/>
                <a:gd name="connsiteX0" fmla="*/ 2404178 w 2404178"/>
                <a:gd name="connsiteY0" fmla="*/ 417698 h 1302438"/>
                <a:gd name="connsiteX1" fmla="*/ 1207352 w 2404178"/>
                <a:gd name="connsiteY1" fmla="*/ 1300452 h 1302438"/>
                <a:gd name="connsiteX2" fmla="*/ 0 w 2404178"/>
                <a:gd name="connsiteY2" fmla="*/ 218536 h 1302438"/>
                <a:gd name="connsiteX0" fmla="*/ 2404178 w 2404178"/>
                <a:gd name="connsiteY0" fmla="*/ 425938 h 1330285"/>
                <a:gd name="connsiteX1" fmla="*/ 1207352 w 2404178"/>
                <a:gd name="connsiteY1" fmla="*/ 1308692 h 1330285"/>
                <a:gd name="connsiteX2" fmla="*/ 0 w 2404178"/>
                <a:gd name="connsiteY2" fmla="*/ 226776 h 1330285"/>
                <a:gd name="connsiteX0" fmla="*/ 2404178 w 2404178"/>
                <a:gd name="connsiteY0" fmla="*/ 443221 h 1184927"/>
                <a:gd name="connsiteX1" fmla="*/ 872072 w 2404178"/>
                <a:gd name="connsiteY1" fmla="*/ 1155287 h 1184927"/>
                <a:gd name="connsiteX2" fmla="*/ 0 w 2404178"/>
                <a:gd name="connsiteY2" fmla="*/ 244059 h 1184927"/>
                <a:gd name="connsiteX0" fmla="*/ 2404178 w 2404764"/>
                <a:gd name="connsiteY0" fmla="*/ 443221 h 1214302"/>
                <a:gd name="connsiteX1" fmla="*/ 872072 w 2404764"/>
                <a:gd name="connsiteY1" fmla="*/ 1155287 h 1214302"/>
                <a:gd name="connsiteX2" fmla="*/ 0 w 2404764"/>
                <a:gd name="connsiteY2" fmla="*/ 244059 h 1214302"/>
                <a:gd name="connsiteX0" fmla="*/ 2211138 w 2211656"/>
                <a:gd name="connsiteY0" fmla="*/ 2011573 h 2861261"/>
                <a:gd name="connsiteX1" fmla="*/ 679032 w 2211656"/>
                <a:gd name="connsiteY1" fmla="*/ 2723639 h 2861261"/>
                <a:gd name="connsiteX2" fmla="*/ 0 w 2211656"/>
                <a:gd name="connsiteY2" fmla="*/ 146171 h 2861261"/>
                <a:gd name="connsiteX0" fmla="*/ 2312738 w 2313263"/>
                <a:gd name="connsiteY0" fmla="*/ 2031225 h 2882401"/>
                <a:gd name="connsiteX1" fmla="*/ 780632 w 2313263"/>
                <a:gd name="connsiteY1" fmla="*/ 2743291 h 2882401"/>
                <a:gd name="connsiteX2" fmla="*/ 0 w 2313263"/>
                <a:gd name="connsiteY2" fmla="*/ 145503 h 288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3263" h="2882401">
                  <a:moveTo>
                    <a:pt x="2312738" y="2031225"/>
                  </a:moveTo>
                  <a:cubicBezTo>
                    <a:pt x="2341687" y="2847277"/>
                    <a:pt x="1166088" y="3057578"/>
                    <a:pt x="780632" y="2743291"/>
                  </a:cubicBezTo>
                  <a:cubicBezTo>
                    <a:pt x="395176" y="2429004"/>
                    <a:pt x="119361" y="-703847"/>
                    <a:pt x="0" y="145503"/>
                  </a:cubicBez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ヒラギノ角ゴ Pro W3" pitchFamily="2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640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95" dur="1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">
                                      <p:cBhvr>
                                        <p:cTn id="97" dur="3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3" grpId="0" animBg="1"/>
      <p:bldP spid="62" grpId="0" animBg="1"/>
      <p:bldP spid="62" grpId="1" animBg="1"/>
      <p:bldP spid="63" grpId="0" animBg="1"/>
      <p:bldP spid="72" grpId="0" animBg="1"/>
      <p:bldP spid="72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Freeform 81"/>
          <p:cNvSpPr/>
          <p:nvPr/>
        </p:nvSpPr>
        <p:spPr bwMode="auto">
          <a:xfrm>
            <a:off x="1843199" y="599262"/>
            <a:ext cx="5931148" cy="5102874"/>
          </a:xfrm>
          <a:custGeom>
            <a:avLst/>
            <a:gdLst>
              <a:gd name="connsiteX0" fmla="*/ 244303 w 5931148"/>
              <a:gd name="connsiteY0" fmla="*/ 0 h 5102874"/>
              <a:gd name="connsiteX1" fmla="*/ 5686845 w 5931148"/>
              <a:gd name="connsiteY1" fmla="*/ 0 h 5102874"/>
              <a:gd name="connsiteX2" fmla="*/ 5931148 w 5931148"/>
              <a:gd name="connsiteY2" fmla="*/ 244303 h 5102874"/>
              <a:gd name="connsiteX3" fmla="*/ 5931148 w 5931148"/>
              <a:gd name="connsiteY3" fmla="*/ 1221487 h 5102874"/>
              <a:gd name="connsiteX4" fmla="*/ 5931147 w 5931148"/>
              <a:gd name="connsiteY4" fmla="*/ 1221502 h 5102874"/>
              <a:gd name="connsiteX5" fmla="*/ 5931147 w 5931148"/>
              <a:gd name="connsiteY5" fmla="*/ 4858571 h 5102874"/>
              <a:gd name="connsiteX6" fmla="*/ 5686844 w 5931148"/>
              <a:gd name="connsiteY6" fmla="*/ 5102874 h 5102874"/>
              <a:gd name="connsiteX7" fmla="*/ 4709660 w 5931148"/>
              <a:gd name="connsiteY7" fmla="*/ 5102874 h 5102874"/>
              <a:gd name="connsiteX8" fmla="*/ 4465357 w 5931148"/>
              <a:gd name="connsiteY8" fmla="*/ 4858571 h 5102874"/>
              <a:gd name="connsiteX9" fmla="*/ 4465357 w 5931148"/>
              <a:gd name="connsiteY9" fmla="*/ 1465790 h 5102874"/>
              <a:gd name="connsiteX10" fmla="*/ 244303 w 5931148"/>
              <a:gd name="connsiteY10" fmla="*/ 1465790 h 5102874"/>
              <a:gd name="connsiteX11" fmla="*/ 0 w 5931148"/>
              <a:gd name="connsiteY11" fmla="*/ 1221487 h 5102874"/>
              <a:gd name="connsiteX12" fmla="*/ 0 w 5931148"/>
              <a:gd name="connsiteY12" fmla="*/ 244303 h 5102874"/>
              <a:gd name="connsiteX13" fmla="*/ 244303 w 5931148"/>
              <a:gd name="connsiteY13" fmla="*/ 0 h 510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31148" h="5102874">
                <a:moveTo>
                  <a:pt x="244303" y="0"/>
                </a:moveTo>
                <a:lnTo>
                  <a:pt x="5686845" y="0"/>
                </a:lnTo>
                <a:cubicBezTo>
                  <a:pt x="5821770" y="0"/>
                  <a:pt x="5931148" y="109378"/>
                  <a:pt x="5931148" y="244303"/>
                </a:cubicBezTo>
                <a:lnTo>
                  <a:pt x="5931148" y="1221487"/>
                </a:lnTo>
                <a:lnTo>
                  <a:pt x="5931147" y="1221502"/>
                </a:lnTo>
                <a:lnTo>
                  <a:pt x="5931147" y="4858571"/>
                </a:lnTo>
                <a:cubicBezTo>
                  <a:pt x="5931147" y="4993496"/>
                  <a:pt x="5821769" y="5102874"/>
                  <a:pt x="5686844" y="5102874"/>
                </a:cubicBezTo>
                <a:lnTo>
                  <a:pt x="4709660" y="5102874"/>
                </a:lnTo>
                <a:cubicBezTo>
                  <a:pt x="4574735" y="5102874"/>
                  <a:pt x="4465357" y="4993496"/>
                  <a:pt x="4465357" y="4858571"/>
                </a:cubicBezTo>
                <a:lnTo>
                  <a:pt x="4465357" y="1465790"/>
                </a:lnTo>
                <a:lnTo>
                  <a:pt x="244303" y="1465790"/>
                </a:lnTo>
                <a:cubicBezTo>
                  <a:pt x="109378" y="1465790"/>
                  <a:pt x="0" y="1356412"/>
                  <a:pt x="0" y="1221487"/>
                </a:cubicBezTo>
                <a:lnTo>
                  <a:pt x="0" y="244303"/>
                </a:lnTo>
                <a:cubicBezTo>
                  <a:pt x="0" y="109378"/>
                  <a:pt x="109378" y="0"/>
                  <a:pt x="244303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23" y="5825038"/>
            <a:ext cx="12192000" cy="1455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989050" y="55688"/>
            <a:ext cx="910870" cy="421832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9336" y="55688"/>
            <a:ext cx="9432926" cy="5762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 smtClean="0">
                <a:solidFill>
                  <a:srgbClr val="050505"/>
                </a:solidFill>
                <a:ea typeface="Arial Unicode MS" panose="020B0604020202020204" pitchFamily="34" charset="-128"/>
              </a:rPr>
              <a:t>The new structure of the SI </a:t>
            </a:r>
            <a:endParaRPr lang="en-GB" sz="3200" b="1" dirty="0">
              <a:solidFill>
                <a:srgbClr val="050505"/>
              </a:solidFill>
              <a:ea typeface="Arial Unicode MS" panose="020B0604020202020204" pitchFamily="34" charset="-128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492963" y="4670249"/>
            <a:ext cx="1056640" cy="437151"/>
          </a:xfrm>
          <a:prstGeom prst="rect">
            <a:avLst/>
          </a:prstGeom>
          <a:solidFill>
            <a:srgbClr val="EC662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4975750" y="4670249"/>
            <a:ext cx="1056640" cy="437151"/>
          </a:xfrm>
          <a:prstGeom prst="rect">
            <a:avLst/>
          </a:prstGeom>
          <a:solidFill>
            <a:srgbClr val="F7A8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7941324" y="4670249"/>
            <a:ext cx="1056640" cy="437151"/>
          </a:xfrm>
          <a:prstGeom prst="rect">
            <a:avLst/>
          </a:prstGeom>
          <a:solidFill>
            <a:srgbClr val="0060A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2010176" y="4670249"/>
            <a:ext cx="1056640" cy="437151"/>
          </a:xfrm>
          <a:prstGeom prst="rect">
            <a:avLst/>
          </a:prstGeom>
          <a:solidFill>
            <a:srgbClr val="CF112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kg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458537" y="4670249"/>
            <a:ext cx="1056640" cy="437151"/>
          </a:xfrm>
          <a:prstGeom prst="rect">
            <a:avLst/>
          </a:prstGeom>
          <a:solidFill>
            <a:srgbClr val="61A83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A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9424111" y="4670249"/>
            <a:ext cx="1056640" cy="437151"/>
          </a:xfrm>
          <a:prstGeom prst="rect">
            <a:avLst/>
          </a:prstGeom>
          <a:solidFill>
            <a:srgbClr val="AA38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mol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0906899" y="4670249"/>
            <a:ext cx="1056640" cy="437151"/>
          </a:xfrm>
          <a:prstGeom prst="rect">
            <a:avLst/>
          </a:prstGeom>
          <a:solidFill>
            <a:srgbClr val="3F268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cd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2639359" y="820532"/>
            <a:ext cx="1921506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kg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m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s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–3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A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–1</a:t>
            </a:r>
            <a:endParaRPr kumimoji="0" lang="en-GB" sz="2400" b="0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4560862" y="820532"/>
            <a:ext cx="180227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volt,V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-185172" y="5837018"/>
            <a:ext cx="2446534" cy="59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  <a:tabLst>
                <a:tab pos="0" algn="l"/>
              </a:tabLst>
            </a:pPr>
            <a:r>
              <a:rPr lang="en-GB" sz="2800" b="1" kern="0" dirty="0" smtClean="0">
                <a:solidFill>
                  <a:srgbClr val="0000FF"/>
                </a:solidFill>
              </a:rPr>
              <a:t>Natural Constants</a:t>
            </a:r>
            <a:endParaRPr lang="en-GB" sz="2800" b="1" kern="0" dirty="0">
              <a:solidFill>
                <a:srgbClr val="0000FF"/>
              </a:solidFill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3542008" y="6070843"/>
            <a:ext cx="1056640" cy="437151"/>
          </a:xfrm>
          <a:prstGeom prst="rect">
            <a:avLst/>
          </a:prstGeom>
          <a:solidFill>
            <a:srgbClr val="F6B08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 bwMode="auto">
              <a:xfrm>
                <a:off x="5024795" y="6070843"/>
                <a:ext cx="1056640" cy="437151"/>
              </a:xfrm>
              <a:prstGeom prst="rect">
                <a:avLst/>
              </a:prstGeom>
              <a:solidFill>
                <a:srgbClr val="FDD08D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2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50505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Pr>
                        <m:e>
                          <m:r>
                            <a:rPr kumimoji="0" lang="en-GB" sz="2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50505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a:rPr kumimoji="0" lang="en-GB" sz="24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rgbClr val="050505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𝐶𝑠</m:t>
                          </m:r>
                        </m:sub>
                      </m:sSub>
                    </m:oMath>
                  </m:oMathPara>
                </a14:m>
                <a:endParaRPr kumimoji="0" lang="en-GB" sz="2400" b="0" i="0" u="none" strike="noStrike" cap="none" normalizeH="0" baseline="0" dirty="0" smtClean="0">
                  <a:ln>
                    <a:noFill/>
                  </a:ln>
                  <a:solidFill>
                    <a:srgbClr val="050505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24795" y="6070843"/>
                <a:ext cx="1056640" cy="437151"/>
              </a:xfrm>
              <a:prstGeom prst="rect">
                <a:avLst/>
              </a:prstGeom>
              <a:blipFill rotWithShape="0">
                <a:blip r:embed="rId4"/>
                <a:stretch>
                  <a:fillRect b="-9722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ectangle 44"/>
          <p:cNvSpPr/>
          <p:nvPr/>
        </p:nvSpPr>
        <p:spPr bwMode="auto">
          <a:xfrm>
            <a:off x="7990369" y="6070843"/>
            <a:ext cx="1056640" cy="437151"/>
          </a:xfrm>
          <a:prstGeom prst="rect">
            <a:avLst/>
          </a:prstGeom>
          <a:solidFill>
            <a:srgbClr val="7DA8D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k</a:t>
            </a:r>
            <a:r>
              <a:rPr kumimoji="0" lang="en-GB" sz="2400" b="0" u="none" strike="noStrike" cap="none" normalizeH="0" baseline="-2500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B</a:t>
            </a:r>
            <a:endParaRPr kumimoji="0" lang="en-GB" sz="2400" b="0" u="none" strike="noStrike" cap="none" normalizeH="0" baseline="0" dirty="0" smtClean="0">
              <a:ln>
                <a:noFill/>
              </a:ln>
              <a:solidFill>
                <a:srgbClr val="050505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2059221" y="6070843"/>
            <a:ext cx="1056640" cy="437151"/>
          </a:xfrm>
          <a:prstGeom prst="rect">
            <a:avLst/>
          </a:prstGeom>
          <a:solidFill>
            <a:srgbClr val="F398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h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6507582" y="6070843"/>
            <a:ext cx="1056640" cy="437151"/>
          </a:xfrm>
          <a:prstGeom prst="rect">
            <a:avLst/>
          </a:prstGeom>
          <a:solidFill>
            <a:srgbClr val="B4D28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e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9473156" y="6070843"/>
            <a:ext cx="1056640" cy="437151"/>
          </a:xfrm>
          <a:prstGeom prst="rect">
            <a:avLst/>
          </a:prstGeom>
          <a:solidFill>
            <a:srgbClr val="DE9A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1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N</a:t>
            </a:r>
            <a:r>
              <a:rPr kumimoji="0" lang="en-GB" sz="2400" b="0" i="0" u="none" strike="noStrike" cap="none" normalizeH="0" baseline="-2500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A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10955944" y="6070843"/>
            <a:ext cx="1056640" cy="437151"/>
          </a:xfrm>
          <a:prstGeom prst="rect">
            <a:avLst/>
          </a:prstGeom>
          <a:solidFill>
            <a:srgbClr val="DE9A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i="1" dirty="0" err="1">
                <a:solidFill>
                  <a:srgbClr val="050505"/>
                </a:solidFill>
                <a:latin typeface="Arial" pitchFamily="34" charset="0"/>
                <a:ea typeface="ヒラギノ角ゴ Pro W3" pitchFamily="28" charset="-128"/>
              </a:rPr>
              <a:t>K</a:t>
            </a:r>
            <a:r>
              <a:rPr kumimoji="0" lang="en-GB" sz="2400" b="0" i="0" u="none" strike="noStrike" cap="none" normalizeH="0" baseline="-25000" dirty="0" err="1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cd</a:t>
            </a: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Arial" pitchFamily="34" charset="0"/>
                <a:ea typeface="ヒラギノ角ゴ Pro W3" pitchFamily="28" charset="-128"/>
              </a:rPr>
              <a:t> 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901" y="155805"/>
            <a:ext cx="1792859" cy="17928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 bwMode="auto">
              <a:xfrm>
                <a:off x="6328320" y="820532"/>
                <a:ext cx="1208529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h</m:t>
                      </m:r>
                      <m:r>
                        <a:rPr kumimoji="0" lang="en-GB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 </m:t>
                      </m:r>
                      <m:sSup>
                        <m:s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𝑒</m:t>
                          </m:r>
                        </m:e>
                        <m:sup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−1</m:t>
                          </m:r>
                        </m:sup>
                      </m:sSup>
                      <m:sSubSup>
                        <m:sSubSupPr>
                          <m:ctrlP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/>
                      </m:sSubSup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8320" y="820532"/>
                <a:ext cx="1208529" cy="43715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 bwMode="auto">
              <a:xfrm>
                <a:off x="4981212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81212" y="5106534"/>
                <a:ext cx="1051177" cy="437151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 bwMode="auto">
              <a:xfrm>
                <a:off x="3492963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𝑐</m:t>
                          </m:r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 </m:t>
                          </m:r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92963" y="5106534"/>
                <a:ext cx="1051177" cy="437151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 bwMode="auto">
              <a:xfrm>
                <a:off x="2010176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h</m:t>
                          </m:r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 </m:t>
                          </m:r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/>
                      </m:sSubSup>
                      <m:sSup>
                        <m:s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𝑐</m:t>
                          </m:r>
                        </m:e>
                        <m:sup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0176" y="5106534"/>
                <a:ext cx="1051177" cy="437151"/>
              </a:xfrm>
              <a:prstGeom prst="rect">
                <a:avLst/>
              </a:prstGeom>
              <a:blipFill rotWithShape="0">
                <a:blip r:embed="rId15"/>
                <a:stretch>
                  <a:fillRect l="-58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 bwMode="auto">
              <a:xfrm>
                <a:off x="6458537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𝑒</m:t>
                          </m:r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 </m:t>
                          </m:r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0" lang="en-GB" sz="1800" b="0" i="0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/>
                      </m:sSubSup>
                    </m:oMath>
                  </m:oMathPara>
                </a14:m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8537" y="5106534"/>
                <a:ext cx="1051177" cy="437151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 bwMode="auto">
              <a:xfrm>
                <a:off x="7953677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h</m:t>
                          </m:r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 </m:t>
                          </m:r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Cs</m:t>
                          </m:r>
                        </m:sub>
                        <m:sup/>
                      </m:sSubSup>
                      <m:sSubSup>
                        <m:sSubSupPr>
                          <m:ctrlP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SupPr>
                        <m:e>
                          <m: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𝑘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B</m:t>
                          </m:r>
                        </m:sub>
                        <m:sup>
                          <m: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GB" sz="1800" i="1" dirty="0">
                  <a:solidFill>
                    <a:schemeClr val="bg1"/>
                  </a:solidFill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3677" y="5106534"/>
                <a:ext cx="1051177" cy="437151"/>
              </a:xfrm>
              <a:prstGeom prst="rect">
                <a:avLst/>
              </a:prstGeom>
              <a:blipFill rotWithShape="0">
                <a:blip r:embed="rId17"/>
                <a:stretch>
                  <a:fillRect l="-1744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 bwMode="auto">
              <a:xfrm>
                <a:off x="9431001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Pr>
                        <m:e>
                          <m:r>
                            <a:rPr lang="en-GB" sz="1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A</m:t>
                          </m:r>
                        </m:sub>
                      </m:sSub>
                    </m:oMath>
                  </m:oMathPara>
                </a14:m>
                <a:endParaRPr lang="en-GB" sz="1800" i="1" dirty="0">
                  <a:solidFill>
                    <a:schemeClr val="bg1"/>
                  </a:solidFill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31001" y="5106534"/>
                <a:ext cx="1051177" cy="437151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 bwMode="auto">
              <a:xfrm>
                <a:off x="10906583" y="5106534"/>
                <a:ext cx="1051177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bPr>
                        <m:e>
                          <m:r>
                            <a:rPr lang="en-GB" sz="18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h</m:t>
                          </m:r>
                          <m:sSubSup>
                            <m:sSubSupPr>
                              <m:ctrlPr>
                                <a:rPr lang="en-GB" sz="1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ヒラギノ角ゴ Pro W3" pitchFamily="28" charset="-128"/>
                                </a:rPr>
                              </m:ctrlPr>
                            </m:sSubSupPr>
                            <m:e>
                              <m:r>
                                <a:rPr lang="en-GB" sz="1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ヒラギノ角ゴ Pro W3" pitchFamily="28" charset="-128"/>
                                </a:rPr>
                                <m:t>𝜈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sz="1800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ヒラギノ角ゴ Pro W3" pitchFamily="28" charset="-128"/>
                                </a:rPr>
                                <m:t>Cs</m:t>
                              </m:r>
                            </m:sub>
                            <m:sup>
                              <m:r>
                                <a:rPr lang="en-GB" sz="1800" i="1" dirty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ヒラギノ角ゴ Pro W3" pitchFamily="28" charset="-128"/>
                                </a:rPr>
                                <m:t>2</m:t>
                              </m:r>
                            </m:sup>
                          </m:sSubSup>
                          <m:r>
                            <m:rPr>
                              <m:nor/>
                            </m:rPr>
                            <a:rPr lang="en-GB" sz="1800" i="1" dirty="0">
                              <a:solidFill>
                                <a:schemeClr val="bg1"/>
                              </a:solidFill>
                              <a:latin typeface="Arial" pitchFamily="34" charset="0"/>
                              <a:ea typeface="ヒラギノ角ゴ Pro W3" pitchFamily="28" charset="-128"/>
                            </a:rPr>
                            <m:t> </m:t>
                          </m:r>
                          <m:r>
                            <a:rPr lang="en-GB" sz="18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18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cd</m:t>
                          </m:r>
                        </m:sub>
                      </m:sSub>
                    </m:oMath>
                  </m:oMathPara>
                </a14:m>
                <a:endParaRPr lang="en-GB" sz="1800" i="1" dirty="0">
                  <a:solidFill>
                    <a:schemeClr val="bg1"/>
                  </a:solidFill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06583" y="5106534"/>
                <a:ext cx="1051177" cy="437151"/>
              </a:xfrm>
              <a:prstGeom prst="rect">
                <a:avLst/>
              </a:prstGeom>
              <a:blipFill rotWithShape="0">
                <a:blip r:embed="rId19"/>
                <a:stretch>
                  <a:fillRect l="-1156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-54179" y="3104966"/>
            <a:ext cx="1802346" cy="102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Font typeface="Wingdings" panose="05000000000000000000" pitchFamily="2" charset="2"/>
              <a:buChar char="§"/>
              <a:defRPr sz="2400">
                <a:solidFill>
                  <a:srgbClr val="0033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9CC"/>
              </a:buClr>
              <a:buFont typeface="Wingdings" pitchFamily="2" charset="2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  <a:tabLst>
                <a:tab pos="0" algn="l"/>
              </a:tabLst>
            </a:pPr>
            <a:r>
              <a:rPr lang="en-GB" sz="2800" b="1" kern="0" dirty="0" smtClean="0">
                <a:solidFill>
                  <a:srgbClr val="0000FF"/>
                </a:solidFill>
              </a:rPr>
              <a:t>Units</a:t>
            </a:r>
            <a:endParaRPr lang="en-GB" sz="2800" b="1" kern="0" dirty="0">
              <a:solidFill>
                <a:srgbClr val="0000FF"/>
              </a:solidFill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2622634" y="1349589"/>
            <a:ext cx="1921506" cy="437151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kg 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m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2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s</a:t>
            </a:r>
            <a:r>
              <a:rPr lang="en-GB" baseline="30000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–3</a:t>
            </a:r>
            <a:r>
              <a:rPr lang="en-GB" dirty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 </a:t>
            </a:r>
            <a:r>
              <a:rPr lang="en-GB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A</a:t>
            </a:r>
            <a:r>
              <a:rPr lang="en-GB" baseline="30000" dirty="0" smtClean="0">
                <a:solidFill>
                  <a:schemeClr val="bg1"/>
                </a:solidFill>
                <a:latin typeface="Arial" pitchFamily="34" charset="0"/>
                <a:ea typeface="ヒラギノ角ゴ Pro W3" pitchFamily="28" charset="-128"/>
              </a:rPr>
              <a:t>–2</a:t>
            </a:r>
            <a:endParaRPr kumimoji="0" lang="en-GB" sz="2400" b="0" i="0" u="none" strike="noStrike" cap="none" normalizeH="0" baseline="3000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4544137" y="1349589"/>
            <a:ext cx="1802275" cy="437151"/>
          </a:xfrm>
          <a:prstGeom prst="rect">
            <a:avLst/>
          </a:prstGeom>
          <a:solidFill>
            <a:srgbClr val="05050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ヒラギノ角ゴ Pro W3" pitchFamily="28" charset="-128"/>
              </a:rPr>
              <a:t>ohm,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ヒラギノ角ゴ Pro W3" pitchFamily="28" charset="-128"/>
              </a:rPr>
              <a:t>Ω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/>
              <p:cNvSpPr/>
              <p:nvPr/>
            </p:nvSpPr>
            <p:spPr bwMode="auto">
              <a:xfrm>
                <a:off x="6328320" y="1349589"/>
                <a:ext cx="1208529" cy="437151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GB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h</m:t>
                      </m:r>
                      <m:r>
                        <a:rPr kumimoji="0" lang="en-GB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ヒラギノ角ゴ Pro W3" pitchFamily="28" charset="-128"/>
                        </a:rPr>
                        <m:t> </m:t>
                      </m:r>
                      <m:sSup>
                        <m:sSupPr>
                          <m:ctrlP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</m:ctrlPr>
                        </m:sSupPr>
                        <m:e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𝑒</m:t>
                          </m:r>
                        </m:e>
                        <m:sup>
                          <m:r>
                            <a:rPr kumimoji="0" lang="en-GB" sz="18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ヒラギノ角ゴ Pro W3" pitchFamily="28" charset="-128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GB" sz="1800" i="1" dirty="0">
                  <a:solidFill>
                    <a:schemeClr val="bg1"/>
                  </a:solidFill>
                  <a:latin typeface="Arial" pitchFamily="34" charset="0"/>
                  <a:ea typeface="ヒラギノ角ゴ Pro W3" pitchFamily="28" charset="-128"/>
                </a:endParaRPr>
              </a:p>
              <a:p>
                <a:pPr marL="0" marR="0" indent="0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1800" b="0" i="1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ヒラギノ角ゴ Pro W3" pitchFamily="28" charset="-128"/>
                </a:endParaRPr>
              </a:p>
            </p:txBody>
          </p:sp>
        </mc:Choice>
        <mc:Fallback xmlns=""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28320" y="1349589"/>
                <a:ext cx="1208529" cy="437151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12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/>
          <p:cNvSpPr>
            <a:spLocks noChangeArrowheads="1"/>
          </p:cNvSpPr>
          <p:nvPr/>
        </p:nvSpPr>
        <p:spPr bwMode="auto">
          <a:xfrm>
            <a:off x="0" y="0"/>
            <a:ext cx="9432926" cy="576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69875" indent="-269875" algn="l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GB" sz="3200" b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World-wide comparison of </a:t>
            </a:r>
            <a:r>
              <a:rPr lang="en-GB" sz="3200" b="1" i="1" dirty="0" smtClean="0">
                <a:solidFill>
                  <a:srgbClr val="FF0000"/>
                </a:solidFill>
                <a:ea typeface="Arial Unicode MS" panose="020B0604020202020204" pitchFamily="34" charset="-128"/>
              </a:rPr>
              <a:t>X</a:t>
            </a:r>
            <a:endParaRPr lang="en-GB" sz="3200" b="1" i="1" dirty="0">
              <a:solidFill>
                <a:srgbClr val="FF0000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80898" name="Picture 2" descr="Image result for map 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234" y="559666"/>
            <a:ext cx="9394979" cy="55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918679" y="1700808"/>
            <a:ext cx="92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rgbClr val="FF0000"/>
                </a:solidFill>
              </a:rPr>
              <a:t>X</a:t>
            </a:r>
            <a:r>
              <a:rPr lang="en-GB" baseline="-25000" dirty="0" err="1" smtClean="0">
                <a:solidFill>
                  <a:srgbClr val="FF0000"/>
                </a:solidFill>
              </a:rPr>
              <a:t>China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02949" y="115614"/>
            <a:ext cx="67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X</a:t>
            </a:r>
            <a:r>
              <a:rPr lang="en-GB" baseline="-25000" dirty="0" smtClean="0">
                <a:solidFill>
                  <a:srgbClr val="FF0000"/>
                </a:solidFill>
              </a:rPr>
              <a:t>UK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18679" y="2780928"/>
            <a:ext cx="947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rgbClr val="FF0000"/>
                </a:solidFill>
              </a:rPr>
              <a:t>X</a:t>
            </a:r>
            <a:r>
              <a:rPr lang="en-GB" baseline="-25000" dirty="0" err="1" smtClean="0">
                <a:solidFill>
                  <a:srgbClr val="FF0000"/>
                </a:solidFill>
              </a:rPr>
              <a:t>Japan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08595" y="6116879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rgbClr val="FF0000"/>
                </a:solidFill>
              </a:rPr>
              <a:t>X</a:t>
            </a:r>
            <a:r>
              <a:rPr lang="en-GB" baseline="-25000" dirty="0" err="1">
                <a:solidFill>
                  <a:srgbClr val="FF0000"/>
                </a:solidFill>
              </a:rPr>
              <a:t>N</a:t>
            </a:r>
            <a:r>
              <a:rPr lang="en-GB" baseline="-25000" dirty="0" err="1" smtClean="0">
                <a:solidFill>
                  <a:srgbClr val="FF0000"/>
                </a:solidFill>
              </a:rPr>
              <a:t>ew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baseline="-25000" dirty="0" smtClean="0">
                <a:solidFill>
                  <a:srgbClr val="FF0000"/>
                </a:solidFill>
              </a:rPr>
              <a:t>Zealand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8302" y="6290538"/>
            <a:ext cx="1266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rgbClr val="FF0000"/>
                </a:solidFill>
              </a:rPr>
              <a:t>X</a:t>
            </a:r>
            <a:r>
              <a:rPr lang="en-GB" baseline="-25000" dirty="0" err="1" smtClean="0">
                <a:solidFill>
                  <a:srgbClr val="FF0000"/>
                </a:solidFill>
              </a:rPr>
              <a:t>Argentina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6306" y="3061315"/>
            <a:ext cx="809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X</a:t>
            </a:r>
            <a:r>
              <a:rPr lang="en-GB" baseline="-25000" dirty="0" smtClean="0">
                <a:solidFill>
                  <a:srgbClr val="FF0000"/>
                </a:solidFill>
              </a:rPr>
              <a:t>USA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8029" y="2162473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rgbClr val="FF0000"/>
                </a:solidFill>
              </a:rPr>
              <a:t>X</a:t>
            </a:r>
            <a:r>
              <a:rPr lang="en-GB" baseline="-25000" dirty="0" err="1" smtClean="0">
                <a:solidFill>
                  <a:srgbClr val="FF0000"/>
                </a:solidFill>
              </a:rPr>
              <a:t>Canada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112504" y="115614"/>
            <a:ext cx="67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rgbClr val="FF0000"/>
                </a:solidFill>
              </a:rPr>
              <a:t>X</a:t>
            </a:r>
            <a:r>
              <a:rPr lang="en-GB" baseline="-25000" dirty="0" smtClean="0">
                <a:solidFill>
                  <a:srgbClr val="FF0000"/>
                </a:solidFill>
              </a:rPr>
              <a:t>EU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>
            <a:endCxn id="28" idx="2"/>
          </p:cNvCxnSpPr>
          <p:nvPr/>
        </p:nvCxnSpPr>
        <p:spPr bwMode="auto">
          <a:xfrm flipV="1">
            <a:off x="6398519" y="577279"/>
            <a:ext cx="2050776" cy="22776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>
            <a:endCxn id="18" idx="2"/>
          </p:cNvCxnSpPr>
          <p:nvPr/>
        </p:nvCxnSpPr>
        <p:spPr bwMode="auto">
          <a:xfrm flipV="1">
            <a:off x="5884511" y="577279"/>
            <a:ext cx="1655229" cy="20220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endCxn id="27" idx="3"/>
          </p:cNvCxnSpPr>
          <p:nvPr/>
        </p:nvCxnSpPr>
        <p:spPr bwMode="auto">
          <a:xfrm flipH="1" flipV="1">
            <a:off x="1464422" y="2393306"/>
            <a:ext cx="1719390" cy="2060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>
            <a:endCxn id="26" idx="3"/>
          </p:cNvCxnSpPr>
          <p:nvPr/>
        </p:nvCxnSpPr>
        <p:spPr bwMode="auto">
          <a:xfrm flipH="1" flipV="1">
            <a:off x="1316144" y="3292148"/>
            <a:ext cx="2020069" cy="534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>
            <a:endCxn id="25" idx="0"/>
          </p:cNvCxnSpPr>
          <p:nvPr/>
        </p:nvCxnSpPr>
        <p:spPr bwMode="auto">
          <a:xfrm flipH="1">
            <a:off x="3471649" y="5223591"/>
            <a:ext cx="968168" cy="10669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6" name="Picture 2" descr="homepage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77" b="39156"/>
          <a:stretch/>
        </p:blipFill>
        <p:spPr bwMode="auto">
          <a:xfrm>
            <a:off x="8409663" y="5650333"/>
            <a:ext cx="1637182" cy="7906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</p:pic>
      <p:cxnSp>
        <p:nvCxnSpPr>
          <p:cNvPr id="38" name="Straight Connector 37"/>
          <p:cNvCxnSpPr>
            <a:endCxn id="24" idx="1"/>
          </p:cNvCxnSpPr>
          <p:nvPr/>
        </p:nvCxnSpPr>
        <p:spPr bwMode="auto">
          <a:xfrm>
            <a:off x="2535433" y="5080471"/>
            <a:ext cx="114452" cy="1124121"/>
          </a:xfrm>
          <a:prstGeom prst="lin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flipV="1">
            <a:off x="9297707" y="2974638"/>
            <a:ext cx="1572569" cy="2397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>
            <a:stCxn id="47" idx="3"/>
            <a:endCxn id="7" idx="1"/>
          </p:cNvCxnSpPr>
          <p:nvPr/>
        </p:nvCxnSpPr>
        <p:spPr bwMode="auto">
          <a:xfrm flipV="1">
            <a:off x="8848883" y="1931641"/>
            <a:ext cx="2069796" cy="13720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9510699" y="11561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rgbClr val="FF0000"/>
                </a:solidFill>
              </a:rPr>
              <a:t>X</a:t>
            </a:r>
            <a:r>
              <a:rPr lang="en-GB" baseline="-25000" dirty="0" err="1" smtClean="0">
                <a:solidFill>
                  <a:srgbClr val="FF0000"/>
                </a:solidFill>
              </a:rPr>
              <a:t>Russia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cxnSp>
        <p:nvCxnSpPr>
          <p:cNvPr id="46" name="Straight Connector 45"/>
          <p:cNvCxnSpPr>
            <a:endCxn id="45" idx="2"/>
          </p:cNvCxnSpPr>
          <p:nvPr/>
        </p:nvCxnSpPr>
        <p:spPr bwMode="auto">
          <a:xfrm flipV="1">
            <a:off x="8119883" y="577279"/>
            <a:ext cx="1898327" cy="165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5242078" y="6290538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rgbClr val="FF0000"/>
                </a:solidFill>
              </a:rPr>
              <a:t>X</a:t>
            </a:r>
            <a:r>
              <a:rPr lang="en-GB" baseline="-25000" dirty="0" err="1" smtClean="0">
                <a:solidFill>
                  <a:srgbClr val="FF0000"/>
                </a:solidFill>
              </a:rPr>
              <a:t>Nigeria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cxnSp>
        <p:nvCxnSpPr>
          <p:cNvPr id="52" name="Straight Connector 51"/>
          <p:cNvCxnSpPr>
            <a:endCxn id="51" idx="0"/>
          </p:cNvCxnSpPr>
          <p:nvPr/>
        </p:nvCxnSpPr>
        <p:spPr bwMode="auto">
          <a:xfrm flipH="1">
            <a:off x="5760810" y="4077072"/>
            <a:ext cx="407202" cy="22134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7487425" y="6290538"/>
            <a:ext cx="1019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err="1" smtClean="0">
                <a:solidFill>
                  <a:srgbClr val="FF0000"/>
                </a:solidFill>
              </a:rPr>
              <a:t>X</a:t>
            </a:r>
            <a:r>
              <a:rPr lang="en-GB" baseline="-25000" dirty="0" err="1" smtClean="0">
                <a:solidFill>
                  <a:srgbClr val="FF0000"/>
                </a:solidFill>
              </a:rPr>
              <a:t>India</a:t>
            </a:r>
            <a:endParaRPr lang="en-GB" baseline="-25000" dirty="0">
              <a:solidFill>
                <a:srgbClr val="FF0000"/>
              </a:solidFill>
            </a:endParaRPr>
          </a:p>
        </p:txBody>
      </p:sp>
      <p:cxnSp>
        <p:nvCxnSpPr>
          <p:cNvPr id="55" name="Straight Connector 54"/>
          <p:cNvCxnSpPr>
            <a:endCxn id="54" idx="0"/>
          </p:cNvCxnSpPr>
          <p:nvPr/>
        </p:nvCxnSpPr>
        <p:spPr bwMode="auto">
          <a:xfrm>
            <a:off x="7997341" y="3789040"/>
            <a:ext cx="0" cy="25014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2821426" y="2028355"/>
            <a:ext cx="7694358" cy="3525091"/>
            <a:chOff x="2821426" y="2028355"/>
            <a:chExt cx="7694358" cy="352509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728" y="2028355"/>
              <a:ext cx="464542" cy="46454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6350" y="2677575"/>
              <a:ext cx="464542" cy="46454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4703" y="2365433"/>
              <a:ext cx="464542" cy="46454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3812" y="3100901"/>
              <a:ext cx="464542" cy="46454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426" y="2261330"/>
              <a:ext cx="464542" cy="464542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412" y="5088904"/>
              <a:ext cx="464542" cy="46454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6822" y="3843172"/>
              <a:ext cx="464542" cy="46454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728" y="3522980"/>
              <a:ext cx="464542" cy="464542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341" y="3071400"/>
              <a:ext cx="464542" cy="46454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9533" y="3019208"/>
              <a:ext cx="464542" cy="464542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1242" y="5035305"/>
              <a:ext cx="464542" cy="464542"/>
            </a:xfrm>
            <a:prstGeom prst="rect">
              <a:avLst/>
            </a:prstGeom>
          </p:spPr>
        </p:pic>
      </p:grpSp>
      <p:sp>
        <p:nvSpPr>
          <p:cNvPr id="2" name="Left-Right Arrow 1"/>
          <p:cNvSpPr/>
          <p:nvPr/>
        </p:nvSpPr>
        <p:spPr bwMode="auto">
          <a:xfrm rot="1818240">
            <a:off x="5738865" y="3681266"/>
            <a:ext cx="4629304" cy="477151"/>
          </a:xfrm>
          <a:prstGeom prst="leftRightArrow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ヒラギノ角ゴ Pro W3" pitchFamily="28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37" y="1824767"/>
            <a:ext cx="1228261" cy="464579"/>
          </a:xfrm>
          <a:prstGeom prst="rect">
            <a:avLst/>
          </a:prstGeom>
          <a:ln w="38100">
            <a:noFill/>
          </a:ln>
        </p:spPr>
      </p:pic>
      <p:pic>
        <p:nvPicPr>
          <p:cNvPr id="1028" name="Picture 4" descr="National Institute of Standards and Technolog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1"/>
          <a:stretch/>
        </p:blipFill>
        <p:spPr bwMode="auto">
          <a:xfrm>
            <a:off x="1681783" y="3483782"/>
            <a:ext cx="1428575" cy="39191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5148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PL -NiCEMSI 2015">
  <a:themeElements>
    <a:clrScheme name="NPL Colours">
      <a:dk1>
        <a:srgbClr val="005596"/>
      </a:dk1>
      <a:lt1>
        <a:sysClr val="window" lastClr="FFFFFF"/>
      </a:lt1>
      <a:dk2>
        <a:srgbClr val="00AEEF"/>
      </a:dk2>
      <a:lt2>
        <a:srgbClr val="EEECE1"/>
      </a:lt2>
      <a:accent1>
        <a:srgbClr val="005596"/>
      </a:accent1>
      <a:accent2>
        <a:srgbClr val="00AEEF"/>
      </a:accent2>
      <a:accent3>
        <a:srgbClr val="791D7E"/>
      </a:accent3>
      <a:accent4>
        <a:srgbClr val="FFC425"/>
      </a:accent4>
      <a:accent5>
        <a:srgbClr val="EE3224"/>
      </a:accent5>
      <a:accent6>
        <a:srgbClr val="6DB33F"/>
      </a:accent6>
      <a:hlink>
        <a:srgbClr val="0000FF"/>
      </a:hlink>
      <a:folHlink>
        <a:srgbClr val="800080"/>
      </a:folHlink>
    </a:clrScheme>
    <a:fontScheme name="NPL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2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5" id="{D789DB37-383A-471B-A6F2-F32CC9C7DCD0}" vid="{50100EC6-ED5F-4E15-A0BA-86CDA37AE32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152765</TotalTime>
  <Words>3792</Words>
  <Application>Microsoft Office PowerPoint</Application>
  <PresentationFormat>Widescreen</PresentationFormat>
  <Paragraphs>1169</Paragraphs>
  <Slides>80</Slides>
  <Notes>76</Notes>
  <HiddenSlides>10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0" baseType="lpstr">
      <vt:lpstr>Arial Unicode MS</vt:lpstr>
      <vt:lpstr>ＭＳ Ｐゴシック</vt:lpstr>
      <vt:lpstr>Arial</vt:lpstr>
      <vt:lpstr>Calibri</vt:lpstr>
      <vt:lpstr>Cambria Math</vt:lpstr>
      <vt:lpstr>Times New Roman</vt:lpstr>
      <vt:lpstr>Verdana</vt:lpstr>
      <vt:lpstr>Wingdings</vt:lpstr>
      <vt:lpstr>ヒラギノ角ゴ Pro W3</vt:lpstr>
      <vt:lpstr>NPL -NiCEMSI 2015</vt:lpstr>
      <vt:lpstr>How do we know anything? And how can we know things better?  A talk about why measurement matters &amp; the recent redefinition of four SI units  Michael de Podesta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Introduction</vt:lpstr>
      <vt:lpstr>PowerPoint Presentation</vt:lpstr>
      <vt:lpstr>PowerPoint Presentation</vt:lpstr>
      <vt:lpstr>PowerPoint Presentation</vt:lpstr>
      <vt:lpstr>Multiples</vt:lpstr>
      <vt:lpstr>Multiples and Sub-Multiples</vt:lpstr>
      <vt:lpstr>Now we can make measurements!</vt:lpstr>
      <vt:lpstr>PowerPoint Presentation</vt:lpstr>
      <vt:lpstr>PowerPoint Presentation</vt:lpstr>
      <vt:lpstr>Speed</vt:lpstr>
      <vt:lpstr>Energy</vt:lpstr>
      <vt:lpstr>My System  of Units</vt:lpstr>
      <vt:lpstr>Acceleration</vt:lpstr>
      <vt:lpstr>Force</vt:lpstr>
      <vt:lpstr>My System  of Units</vt:lpstr>
      <vt:lpstr>What’s WRONG with My System of Units</vt:lpstr>
      <vt:lpstr>PowerPoint Presentation</vt:lpstr>
      <vt:lpstr>PowerPoint Presentation</vt:lpstr>
      <vt:lpstr>PowerPoint Presentation</vt:lpstr>
      <vt:lpstr>What’s RIGHT with the International System of Units</vt:lpstr>
      <vt:lpstr>What’s RIGHT with the International System of Units</vt:lpstr>
      <vt:lpstr>What’s WRONG with the International System of Units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2019 changes…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Recipe for a kilogram of silicon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Defining artifacts and materials</vt:lpstr>
      <vt:lpstr>PowerPoint Presentation</vt:lpstr>
      <vt:lpstr>The lesson of history</vt:lpstr>
      <vt:lpstr>PowerPoint Presentation</vt:lpstr>
      <vt:lpstr>PowerPoint Presentation</vt:lpstr>
      <vt:lpstr>PowerPoint Presentation</vt:lpstr>
      <vt:lpstr>Thank you: </vt:lpstr>
      <vt:lpstr>PowerPoint Presentation</vt:lpstr>
      <vt:lpstr>PowerPoint Presentation</vt:lpstr>
      <vt:lpstr>PowerPoint Presentation</vt:lpstr>
      <vt:lpstr>A history lesson</vt:lpstr>
      <vt:lpstr>Most significant change</vt:lpstr>
      <vt:lpstr>PowerPoint Presentation</vt:lpstr>
    </vt:vector>
  </TitlesOfParts>
  <Company>National Physical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External Collaborations.</dc:title>
  <dc:creator>Michael DePodesta</dc:creator>
  <cp:lastModifiedBy>Michael de Podesta</cp:lastModifiedBy>
  <cp:revision>1300</cp:revision>
  <cp:lastPrinted>2015-01-30T12:12:20Z</cp:lastPrinted>
  <dcterms:created xsi:type="dcterms:W3CDTF">2008-01-09T09:09:22Z</dcterms:created>
  <dcterms:modified xsi:type="dcterms:W3CDTF">2019-11-13T11:08:29Z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rcoClassification">
    <vt:lpwstr>NPL Official</vt:lpwstr>
  </property>
  <property fmtid="{D5CDD505-2E9C-101B-9397-08002B2CF9AE}" pid="3" name="aliashPowerpointFooter">
    <vt:lpwstr/>
  </property>
</Properties>
</file>