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Lst>
  <p:notesMasterIdLst>
    <p:notesMasterId r:id="rId153"/>
  </p:notesMasterIdLst>
  <p:handoutMasterIdLst>
    <p:handoutMasterId r:id="rId154"/>
  </p:handoutMasterIdLst>
  <p:sldIdLst>
    <p:sldId id="2172" r:id="rId5"/>
    <p:sldId id="2307" r:id="rId6"/>
    <p:sldId id="1977" r:id="rId7"/>
    <p:sldId id="2308" r:id="rId8"/>
    <p:sldId id="2309" r:id="rId9"/>
    <p:sldId id="2310" r:id="rId10"/>
    <p:sldId id="2311" r:id="rId11"/>
    <p:sldId id="2312" r:id="rId12"/>
    <p:sldId id="2281" r:id="rId13"/>
    <p:sldId id="2282" r:id="rId14"/>
    <p:sldId id="2283" r:id="rId15"/>
    <p:sldId id="2284" r:id="rId16"/>
    <p:sldId id="2285" r:id="rId17"/>
    <p:sldId id="2313" r:id="rId18"/>
    <p:sldId id="2314" r:id="rId19"/>
    <p:sldId id="2315" r:id="rId20"/>
    <p:sldId id="2316" r:id="rId21"/>
    <p:sldId id="2317" r:id="rId22"/>
    <p:sldId id="2318" r:id="rId23"/>
    <p:sldId id="2320" r:id="rId24"/>
    <p:sldId id="2197" r:id="rId25"/>
    <p:sldId id="2280" r:id="rId26"/>
    <p:sldId id="2236" r:id="rId27"/>
    <p:sldId id="2113" r:id="rId28"/>
    <p:sldId id="2219" r:id="rId29"/>
    <p:sldId id="2221" r:id="rId30"/>
    <p:sldId id="2251" r:id="rId31"/>
    <p:sldId id="2180" r:id="rId32"/>
    <p:sldId id="2201" r:id="rId33"/>
    <p:sldId id="2294" r:id="rId34"/>
    <p:sldId id="2126" r:id="rId35"/>
    <p:sldId id="2223" r:id="rId36"/>
    <p:sldId id="2225" r:id="rId37"/>
    <p:sldId id="2227" r:id="rId38"/>
    <p:sldId id="2304" r:id="rId39"/>
    <p:sldId id="2306" r:id="rId40"/>
    <p:sldId id="266" r:id="rId41"/>
    <p:sldId id="2224" r:id="rId42"/>
    <p:sldId id="2321" r:id="rId43"/>
    <p:sldId id="2300" r:id="rId44"/>
    <p:sldId id="2302" r:id="rId45"/>
    <p:sldId id="2301" r:id="rId46"/>
    <p:sldId id="2319" r:id="rId47"/>
    <p:sldId id="2346" r:id="rId48"/>
    <p:sldId id="2343" r:id="rId49"/>
    <p:sldId id="2322" r:id="rId50"/>
    <p:sldId id="2253" r:id="rId51"/>
    <p:sldId id="2215" r:id="rId52"/>
    <p:sldId id="2216" r:id="rId53"/>
    <p:sldId id="2217" r:id="rId54"/>
    <p:sldId id="2252" r:id="rId55"/>
    <p:sldId id="2262" r:id="rId56"/>
    <p:sldId id="260" r:id="rId57"/>
    <p:sldId id="2025" r:id="rId58"/>
    <p:sldId id="2026" r:id="rId59"/>
    <p:sldId id="2027" r:id="rId60"/>
    <p:sldId id="2028" r:id="rId61"/>
    <p:sldId id="2345" r:id="rId62"/>
    <p:sldId id="261" r:id="rId63"/>
    <p:sldId id="2344" r:id="rId64"/>
    <p:sldId id="2207" r:id="rId65"/>
    <p:sldId id="2208" r:id="rId66"/>
    <p:sldId id="2209" r:id="rId67"/>
    <p:sldId id="2210" r:id="rId68"/>
    <p:sldId id="2258" r:id="rId69"/>
    <p:sldId id="2259" r:id="rId70"/>
    <p:sldId id="2260" r:id="rId71"/>
    <p:sldId id="2211" r:id="rId72"/>
    <p:sldId id="2261" r:id="rId73"/>
    <p:sldId id="2152" r:id="rId74"/>
    <p:sldId id="2151" r:id="rId75"/>
    <p:sldId id="2142" r:id="rId76"/>
    <p:sldId id="2342" r:id="rId77"/>
    <p:sldId id="2267" r:id="rId78"/>
    <p:sldId id="2065" r:id="rId79"/>
    <p:sldId id="2255" r:id="rId80"/>
    <p:sldId id="2323" r:id="rId81"/>
    <p:sldId id="2324" r:id="rId82"/>
    <p:sldId id="2325" r:id="rId83"/>
    <p:sldId id="2326" r:id="rId84"/>
    <p:sldId id="2327" r:id="rId85"/>
    <p:sldId id="2328" r:id="rId86"/>
    <p:sldId id="2329" r:id="rId87"/>
    <p:sldId id="2330" r:id="rId88"/>
    <p:sldId id="2331" r:id="rId89"/>
    <p:sldId id="2332" r:id="rId90"/>
    <p:sldId id="2333" r:id="rId91"/>
    <p:sldId id="2334" r:id="rId92"/>
    <p:sldId id="2335" r:id="rId93"/>
    <p:sldId id="2336" r:id="rId94"/>
    <p:sldId id="2337" r:id="rId95"/>
    <p:sldId id="2338" r:id="rId96"/>
    <p:sldId id="2339" r:id="rId97"/>
    <p:sldId id="2340" r:id="rId98"/>
    <p:sldId id="2341" r:id="rId99"/>
    <p:sldId id="2276" r:id="rId100"/>
    <p:sldId id="2269" r:id="rId101"/>
    <p:sldId id="2270" r:id="rId102"/>
    <p:sldId id="2271" r:id="rId103"/>
    <p:sldId id="2272" r:id="rId104"/>
    <p:sldId id="2273" r:id="rId105"/>
    <p:sldId id="2274" r:id="rId106"/>
    <p:sldId id="2275" r:id="rId107"/>
    <p:sldId id="2045" r:id="rId108"/>
    <p:sldId id="2046" r:id="rId109"/>
    <p:sldId id="2047" r:id="rId110"/>
    <p:sldId id="2048" r:id="rId111"/>
    <p:sldId id="2049" r:id="rId112"/>
    <p:sldId id="2161" r:id="rId113"/>
    <p:sldId id="2104" r:id="rId114"/>
    <p:sldId id="2105" r:id="rId115"/>
    <p:sldId id="2124" r:id="rId116"/>
    <p:sldId id="1949" r:id="rId117"/>
    <p:sldId id="2013" r:id="rId118"/>
    <p:sldId id="2030" r:id="rId119"/>
    <p:sldId id="2118" r:id="rId120"/>
    <p:sldId id="2120" r:id="rId121"/>
    <p:sldId id="2119" r:id="rId122"/>
    <p:sldId id="2014" r:id="rId123"/>
    <p:sldId id="1950" r:id="rId124"/>
    <p:sldId id="1951" r:id="rId125"/>
    <p:sldId id="1952" r:id="rId126"/>
    <p:sldId id="1953" r:id="rId127"/>
    <p:sldId id="1954" r:id="rId128"/>
    <p:sldId id="2015" r:id="rId129"/>
    <p:sldId id="2016" r:id="rId130"/>
    <p:sldId id="2018" r:id="rId131"/>
    <p:sldId id="2017" r:id="rId132"/>
    <p:sldId id="2019" r:id="rId133"/>
    <p:sldId id="2020" r:id="rId134"/>
    <p:sldId id="2021" r:id="rId135"/>
    <p:sldId id="2022" r:id="rId136"/>
    <p:sldId id="2023" r:id="rId137"/>
    <p:sldId id="2024" r:id="rId138"/>
    <p:sldId id="2214" r:id="rId139"/>
    <p:sldId id="2213" r:id="rId140"/>
    <p:sldId id="2063" r:id="rId141"/>
    <p:sldId id="2034" r:id="rId142"/>
    <p:sldId id="2035" r:id="rId143"/>
    <p:sldId id="2036" r:id="rId144"/>
    <p:sldId id="2037" r:id="rId145"/>
    <p:sldId id="2122" r:id="rId146"/>
    <p:sldId id="2038" r:id="rId147"/>
    <p:sldId id="2039" r:id="rId148"/>
    <p:sldId id="1918" r:id="rId149"/>
    <p:sldId id="1909" r:id="rId150"/>
    <p:sldId id="1910" r:id="rId151"/>
    <p:sldId id="1911" r:id="rId152"/>
  </p:sldIdLst>
  <p:sldSz cx="12192000" cy="6858000"/>
  <p:notesSz cx="9144000" cy="6858000"/>
  <p:defaultTextStyle>
    <a:defPPr>
      <a:defRPr lang="en-US"/>
    </a:defPPr>
    <a:lvl1pPr algn="l" rtl="0" fontAlgn="base">
      <a:spcBef>
        <a:spcPct val="0"/>
      </a:spcBef>
      <a:spcAft>
        <a:spcPct val="0"/>
      </a:spcAft>
      <a:defRPr sz="1800" kern="1200">
        <a:solidFill>
          <a:schemeClr val="tx1"/>
        </a:solidFill>
        <a:latin typeface="Helvetica" pitchFamily="1" charset="0"/>
        <a:ea typeface="ＭＳ Ｐゴシック" pitchFamily="1" charset="-128"/>
        <a:cs typeface="ＭＳ Ｐゴシック" pitchFamily="1" charset="-128"/>
      </a:defRPr>
    </a:lvl1pPr>
    <a:lvl2pPr marL="405216" algn="l" rtl="0" fontAlgn="base">
      <a:spcBef>
        <a:spcPct val="0"/>
      </a:spcBef>
      <a:spcAft>
        <a:spcPct val="0"/>
      </a:spcAft>
      <a:defRPr sz="1800" kern="1200">
        <a:solidFill>
          <a:schemeClr val="tx1"/>
        </a:solidFill>
        <a:latin typeface="Helvetica" pitchFamily="1" charset="0"/>
        <a:ea typeface="ＭＳ Ｐゴシック" pitchFamily="1" charset="-128"/>
        <a:cs typeface="ＭＳ Ｐゴシック" pitchFamily="1" charset="-128"/>
      </a:defRPr>
    </a:lvl2pPr>
    <a:lvl3pPr marL="810433" algn="l" rtl="0" fontAlgn="base">
      <a:spcBef>
        <a:spcPct val="0"/>
      </a:spcBef>
      <a:spcAft>
        <a:spcPct val="0"/>
      </a:spcAft>
      <a:defRPr sz="1800" kern="1200">
        <a:solidFill>
          <a:schemeClr val="tx1"/>
        </a:solidFill>
        <a:latin typeface="Helvetica" pitchFamily="1" charset="0"/>
        <a:ea typeface="ＭＳ Ｐゴシック" pitchFamily="1" charset="-128"/>
        <a:cs typeface="ＭＳ Ｐゴシック" pitchFamily="1" charset="-128"/>
      </a:defRPr>
    </a:lvl3pPr>
    <a:lvl4pPr marL="1215649" algn="l" rtl="0" fontAlgn="base">
      <a:spcBef>
        <a:spcPct val="0"/>
      </a:spcBef>
      <a:spcAft>
        <a:spcPct val="0"/>
      </a:spcAft>
      <a:defRPr sz="1800" kern="1200">
        <a:solidFill>
          <a:schemeClr val="tx1"/>
        </a:solidFill>
        <a:latin typeface="Helvetica" pitchFamily="1" charset="0"/>
        <a:ea typeface="ＭＳ Ｐゴシック" pitchFamily="1" charset="-128"/>
        <a:cs typeface="ＭＳ Ｐゴシック" pitchFamily="1" charset="-128"/>
      </a:defRPr>
    </a:lvl4pPr>
    <a:lvl5pPr marL="1620865" algn="l" rtl="0" fontAlgn="base">
      <a:spcBef>
        <a:spcPct val="0"/>
      </a:spcBef>
      <a:spcAft>
        <a:spcPct val="0"/>
      </a:spcAft>
      <a:defRPr sz="1800" kern="1200">
        <a:solidFill>
          <a:schemeClr val="tx1"/>
        </a:solidFill>
        <a:latin typeface="Helvetica" pitchFamily="1" charset="0"/>
        <a:ea typeface="ＭＳ Ｐゴシック" pitchFamily="1" charset="-128"/>
        <a:cs typeface="ＭＳ Ｐゴシック" pitchFamily="1" charset="-128"/>
      </a:defRPr>
    </a:lvl5pPr>
    <a:lvl6pPr marL="2026082" algn="l" defTabSz="405216" rtl="0" eaLnBrk="1" latinLnBrk="0" hangingPunct="1">
      <a:defRPr sz="1800" kern="1200">
        <a:solidFill>
          <a:schemeClr val="tx1"/>
        </a:solidFill>
        <a:latin typeface="Helvetica" pitchFamily="1" charset="0"/>
        <a:ea typeface="ＭＳ Ｐゴシック" pitchFamily="1" charset="-128"/>
        <a:cs typeface="ＭＳ Ｐゴシック" pitchFamily="1" charset="-128"/>
      </a:defRPr>
    </a:lvl6pPr>
    <a:lvl7pPr marL="2431298" algn="l" defTabSz="405216" rtl="0" eaLnBrk="1" latinLnBrk="0" hangingPunct="1">
      <a:defRPr sz="1800" kern="1200">
        <a:solidFill>
          <a:schemeClr val="tx1"/>
        </a:solidFill>
        <a:latin typeface="Helvetica" pitchFamily="1" charset="0"/>
        <a:ea typeface="ＭＳ Ｐゴシック" pitchFamily="1" charset="-128"/>
        <a:cs typeface="ＭＳ Ｐゴシック" pitchFamily="1" charset="-128"/>
      </a:defRPr>
    </a:lvl7pPr>
    <a:lvl8pPr marL="2836515" algn="l" defTabSz="405216" rtl="0" eaLnBrk="1" latinLnBrk="0" hangingPunct="1">
      <a:defRPr sz="1800" kern="1200">
        <a:solidFill>
          <a:schemeClr val="tx1"/>
        </a:solidFill>
        <a:latin typeface="Helvetica" pitchFamily="1" charset="0"/>
        <a:ea typeface="ＭＳ Ｐゴシック" pitchFamily="1" charset="-128"/>
        <a:cs typeface="ＭＳ Ｐゴシック" pitchFamily="1" charset="-128"/>
      </a:defRPr>
    </a:lvl8pPr>
    <a:lvl9pPr marL="3241731" algn="l" defTabSz="405216" rtl="0" eaLnBrk="1" latinLnBrk="0" hangingPunct="1">
      <a:defRPr sz="1800" kern="1200">
        <a:solidFill>
          <a:schemeClr val="tx1"/>
        </a:solidFill>
        <a:latin typeface="Helvetica" pitchFamily="1" charset="0"/>
        <a:ea typeface="ＭＳ Ｐゴシック" pitchFamily="1" charset="-128"/>
        <a:cs typeface="ＭＳ Ｐゴシック" pitchFamily="1"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Rg st="1" end="109"/>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FF31"/>
    <a:srgbClr val="FF9F82"/>
    <a:srgbClr val="1CE7FF"/>
    <a:srgbClr val="1C951F"/>
    <a:srgbClr val="FF8581"/>
    <a:srgbClr val="FF0000"/>
    <a:srgbClr val="FF2F39"/>
    <a:srgbClr val="FF1E30"/>
    <a:srgbClr val="FF5823"/>
    <a:srgbClr val="D31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292" autoAdjust="0"/>
    <p:restoredTop sz="89036" autoAdjust="0"/>
  </p:normalViewPr>
  <p:slideViewPr>
    <p:cSldViewPr>
      <p:cViewPr>
        <p:scale>
          <a:sx n="82" d="100"/>
          <a:sy n="82" d="100"/>
        </p:scale>
        <p:origin x="600" y="776"/>
      </p:cViewPr>
      <p:guideLst>
        <p:guide orient="horz" pos="2160"/>
        <p:guide pos="3840"/>
      </p:guideLst>
    </p:cSldViewPr>
  </p:slideViewPr>
  <p:outlineViewPr>
    <p:cViewPr>
      <p:scale>
        <a:sx n="33" d="100"/>
        <a:sy n="33" d="100"/>
      </p:scale>
      <p:origin x="0" y="8696"/>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7" d="100"/>
          <a:sy n="77" d="100"/>
        </p:scale>
        <p:origin x="-1552" y="-10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presProps" Target="pres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handoutMaster" Target="handoutMasters/handoutMaster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charts/_rels/chart1.xml.rels><?xml version="1.0" encoding="UTF-8" standalone="yes"?>
<Relationships xmlns="http://schemas.openxmlformats.org/package/2006/relationships"><Relationship Id="rId3" Type="http://schemas.openxmlformats.org/officeDocument/2006/relationships/oleObject" Target="file:////Users\oliverbuchmueller\Library\Mobile%20Documents\com~apple~CloudDocs\AEDGE\Community%20Workshop\Participant%20Analysis%20\registrations-21092021.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oliverbuchmueller\Library\Mobile%20Documents\com~apple~CloudDocs\AEDGE\Community%20Workshop\Participant%20Analysis%20\registrations-21092021.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oliverbuchmueller\Library\Mobile%20Documents\com~apple~CloudDocs\AEDGE\Community%20Workshop\Participant%20Analysis%20\registrations-21092021.xlsm"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oliverbuchmueller\Library\Mobile%20Documents\com~apple~CloudDocs\AEDGE\Community%20Workshop\Participant%20Analysis%20\registrations-21092021.xlsm"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GB" sz="2000"/>
              <a:t>Main Research Area</a:t>
            </a:r>
          </a:p>
        </c:rich>
      </c:tx>
      <c:overlay val="0"/>
      <c:spPr>
        <a:noFill/>
        <a:ln>
          <a:noFill/>
        </a:ln>
        <a:effectLst/>
      </c:spPr>
      <c:txPr>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44BD-854B-A68C-AE8191DF6D0E}"/>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44BD-854B-A68C-AE8191DF6D0E}"/>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44BD-854B-A68C-AE8191DF6D0E}"/>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44BD-854B-A68C-AE8191DF6D0E}"/>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44BD-854B-A68C-AE8191DF6D0E}"/>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44BD-854B-A68C-AE8191DF6D0E}"/>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44BD-854B-A68C-AE8191DF6D0E}"/>
              </c:ext>
            </c:extLst>
          </c:dPt>
          <c:dPt>
            <c:idx val="7"/>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F-44BD-854B-A68C-AE8191DF6D0E}"/>
              </c:ext>
            </c:extLst>
          </c:dPt>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rgbClr val="FF0000"/>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Sheet2!$G$1:$G$8</c:f>
              <c:strCache>
                <c:ptCount val="8"/>
                <c:pt idx="0">
                  <c:v>Astrophysics</c:v>
                </c:pt>
                <c:pt idx="1">
                  <c:v>Cold Atom Technology</c:v>
                </c:pt>
                <c:pt idx="2">
                  <c:v>Cosmology</c:v>
                </c:pt>
                <c:pt idx="3">
                  <c:v>Earth Observation</c:v>
                </c:pt>
                <c:pt idx="4">
                  <c:v>Gravitational Waves</c:v>
                </c:pt>
                <c:pt idx="5">
                  <c:v>Industry</c:v>
                </c:pt>
                <c:pt idx="6">
                  <c:v>Others</c:v>
                </c:pt>
                <c:pt idx="7">
                  <c:v>Particle Physics</c:v>
                </c:pt>
              </c:strCache>
            </c:strRef>
          </c:cat>
          <c:val>
            <c:numRef>
              <c:f>Sheet2!$J$1:$J$8</c:f>
              <c:numCache>
                <c:formatCode>General</c:formatCode>
                <c:ptCount val="8"/>
                <c:pt idx="0">
                  <c:v>3.9603960396039604</c:v>
                </c:pt>
                <c:pt idx="1">
                  <c:v>49.504950495049506</c:v>
                </c:pt>
                <c:pt idx="2">
                  <c:v>5.2805280528052805</c:v>
                </c:pt>
                <c:pt idx="3">
                  <c:v>4.9504950495049505</c:v>
                </c:pt>
                <c:pt idx="4">
                  <c:v>3.9603960396039604</c:v>
                </c:pt>
                <c:pt idx="5">
                  <c:v>2.6402640264026402</c:v>
                </c:pt>
                <c:pt idx="6">
                  <c:v>10.891089108910892</c:v>
                </c:pt>
                <c:pt idx="7">
                  <c:v>18.811881188118811</c:v>
                </c:pt>
              </c:numCache>
            </c:numRef>
          </c:val>
          <c:extLst>
            <c:ext xmlns:c16="http://schemas.microsoft.com/office/drawing/2014/chart" uri="{C3380CC4-5D6E-409C-BE32-E72D297353CC}">
              <c16:uniqueId val="{00000010-44BD-854B-A68C-AE8191DF6D0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4.2615120953638896E-2"/>
          <c:y val="7.6712015163298342E-2"/>
          <c:w val="0.93705393371789525"/>
          <c:h val="0.1289997660192638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GB" sz="2000"/>
              <a:t>2nd Reserach Area</a:t>
            </a:r>
          </a:p>
        </c:rich>
      </c:tx>
      <c:overlay val="0"/>
      <c:spPr>
        <a:noFill/>
        <a:ln>
          <a:noFill/>
        </a:ln>
        <a:effectLst/>
      </c:spPr>
      <c:txPr>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AAD7-C348-8E43-15FBC4A08E4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AAD7-C348-8E43-15FBC4A08E4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AAD7-C348-8E43-15FBC4A08E4D}"/>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AAD7-C348-8E43-15FBC4A08E4D}"/>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AAD7-C348-8E43-15FBC4A08E4D}"/>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AAD7-C348-8E43-15FBC4A08E4D}"/>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AAD7-C348-8E43-15FBC4A08E4D}"/>
              </c:ext>
            </c:extLst>
          </c:dPt>
          <c:dPt>
            <c:idx val="7"/>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F-AAD7-C348-8E43-15FBC4A08E4D}"/>
              </c:ext>
            </c:extLst>
          </c:dPt>
          <c:dPt>
            <c:idx val="8"/>
            <c:bubble3D val="0"/>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1-AAD7-C348-8E43-15FBC4A08E4D}"/>
              </c:ext>
            </c:extLst>
          </c:dPt>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rgbClr val="FF0000"/>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Sheet2!$G$1:$G$9</c:f>
              <c:strCache>
                <c:ptCount val="9"/>
                <c:pt idx="0">
                  <c:v>Astrophysics</c:v>
                </c:pt>
                <c:pt idx="1">
                  <c:v>Cold Atom Technology</c:v>
                </c:pt>
                <c:pt idx="2">
                  <c:v>Cosmology</c:v>
                </c:pt>
                <c:pt idx="3">
                  <c:v>Earth Observation</c:v>
                </c:pt>
                <c:pt idx="4">
                  <c:v>Gravitational Waves</c:v>
                </c:pt>
                <c:pt idx="5">
                  <c:v>Industry</c:v>
                </c:pt>
                <c:pt idx="6">
                  <c:v>Others</c:v>
                </c:pt>
                <c:pt idx="7">
                  <c:v>Particle Physics</c:v>
                </c:pt>
                <c:pt idx="8">
                  <c:v>Non</c:v>
                </c:pt>
              </c:strCache>
            </c:strRef>
          </c:cat>
          <c:val>
            <c:numRef>
              <c:f>Sheet2!$I$1:$I$9</c:f>
              <c:numCache>
                <c:formatCode>General</c:formatCode>
                <c:ptCount val="9"/>
                <c:pt idx="0">
                  <c:v>35</c:v>
                </c:pt>
                <c:pt idx="1">
                  <c:v>42</c:v>
                </c:pt>
                <c:pt idx="2">
                  <c:v>20</c:v>
                </c:pt>
                <c:pt idx="3">
                  <c:v>14</c:v>
                </c:pt>
                <c:pt idx="4">
                  <c:v>35</c:v>
                </c:pt>
                <c:pt idx="5">
                  <c:v>16</c:v>
                </c:pt>
                <c:pt idx="6">
                  <c:v>61</c:v>
                </c:pt>
                <c:pt idx="7">
                  <c:v>19</c:v>
                </c:pt>
                <c:pt idx="8">
                  <c:v>61</c:v>
                </c:pt>
              </c:numCache>
            </c:numRef>
          </c:val>
          <c:extLst>
            <c:ext xmlns:c16="http://schemas.microsoft.com/office/drawing/2014/chart" uri="{C3380CC4-5D6E-409C-BE32-E72D297353CC}">
              <c16:uniqueId val="{00000012-AAD7-C348-8E43-15FBC4A08E4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GB" sz="2000"/>
              <a:t>Region</a:t>
            </a:r>
          </a:p>
        </c:rich>
      </c:tx>
      <c:overlay val="0"/>
      <c:spPr>
        <a:noFill/>
        <a:ln>
          <a:noFill/>
        </a:ln>
        <a:effectLst/>
      </c:spPr>
      <c:txPr>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ofPieChart>
        <c:ofPieType val="pie"/>
        <c:varyColors val="1"/>
        <c:ser>
          <c:idx val="0"/>
          <c:order val="0"/>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BE45-ED4A-AB48-229980FFE63B}"/>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BE45-ED4A-AB48-229980FFE63B}"/>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BE45-ED4A-AB48-229980FFE63B}"/>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BE45-ED4A-AB48-229980FFE63B}"/>
              </c:ext>
            </c:extLst>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BE45-ED4A-AB48-229980FFE63B}"/>
              </c:ext>
            </c:extLst>
          </c:dPt>
          <c:dPt>
            <c:idx val="5"/>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BE45-ED4A-AB48-229980FFE63B}"/>
              </c:ext>
            </c:extLst>
          </c:dPt>
          <c:dLbls>
            <c:dLbl>
              <c:idx val="0"/>
              <c:layout>
                <c:manualLayout>
                  <c:x val="0.10623077208874034"/>
                  <c:y val="-8.930509939605708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E45-ED4A-AB48-229980FFE63B}"/>
                </c:ext>
              </c:extLst>
            </c:dLbl>
            <c:dLbl>
              <c:idx val="3"/>
              <c:layout>
                <c:manualLayout>
                  <c:x val="-3.3630222360799746E-2"/>
                  <c:y val="-7.564792990308727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E45-ED4A-AB48-229980FFE63B}"/>
                </c:ext>
              </c:extLst>
            </c:dLbl>
            <c:dLbl>
              <c:idx val="4"/>
              <c:layout>
                <c:manualLayout>
                  <c:x val="5.2134184321316203E-2"/>
                  <c:y val="0.1332999334133803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E45-ED4A-AB48-229980FFE63B}"/>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rgbClr val="FF0000"/>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Sheet2!$D$1:$D$5</c:f>
              <c:strCache>
                <c:ptCount val="5"/>
                <c:pt idx="0">
                  <c:v>Europe</c:v>
                </c:pt>
                <c:pt idx="1">
                  <c:v>North America</c:v>
                </c:pt>
                <c:pt idx="2">
                  <c:v>Asia</c:v>
                </c:pt>
                <c:pt idx="3">
                  <c:v>South America</c:v>
                </c:pt>
                <c:pt idx="4">
                  <c:v>Africa</c:v>
                </c:pt>
              </c:strCache>
            </c:strRef>
          </c:cat>
          <c:val>
            <c:numRef>
              <c:f>Sheet2!$E$1:$E$5</c:f>
              <c:numCache>
                <c:formatCode>General</c:formatCode>
                <c:ptCount val="5"/>
                <c:pt idx="0">
                  <c:v>245</c:v>
                </c:pt>
                <c:pt idx="1">
                  <c:v>28</c:v>
                </c:pt>
                <c:pt idx="2">
                  <c:v>21</c:v>
                </c:pt>
                <c:pt idx="3">
                  <c:v>2</c:v>
                </c:pt>
                <c:pt idx="4">
                  <c:v>3</c:v>
                </c:pt>
              </c:numCache>
            </c:numRef>
          </c:val>
          <c:extLst>
            <c:ext xmlns:c16="http://schemas.microsoft.com/office/drawing/2014/chart" uri="{C3380CC4-5D6E-409C-BE32-E72D297353CC}">
              <c16:uniqueId val="{0000000C-BE45-ED4A-AB48-229980FFE63B}"/>
            </c:ext>
          </c:extLst>
        </c:ser>
        <c:dLbls>
          <c:dLblPos val="inEnd"/>
          <c:showLegendKey val="0"/>
          <c:showVal val="0"/>
          <c:showCatName val="0"/>
          <c:showSerName val="0"/>
          <c:showPercent val="1"/>
          <c:showBubbleSize val="0"/>
          <c:showLeaderLines val="1"/>
        </c:dLbls>
        <c:gapWidth val="40"/>
        <c:splitType val="pos"/>
        <c:splitPos val="2"/>
        <c:secondPieSize val="75"/>
        <c:serLines>
          <c:spPr>
            <a:ln w="9525" cap="flat" cmpd="sng" algn="ctr">
              <a:solidFill>
                <a:schemeClr val="lt1">
                  <a:lumMod val="95000"/>
                  <a:alpha val="54000"/>
                </a:schemeClr>
              </a:solidFill>
              <a:round/>
            </a:ln>
            <a:effectLst/>
          </c:spPr>
        </c:serLines>
      </c:ofPieChart>
      <c:spPr>
        <a:noFill/>
        <a:ln>
          <a:noFill/>
        </a:ln>
        <a:effectLst/>
      </c:spPr>
    </c:plotArea>
    <c:legend>
      <c:legendPos val="t"/>
      <c:layout>
        <c:manualLayout>
          <c:xMode val="edge"/>
          <c:yMode val="edge"/>
          <c:x val="5.000003642512197E-2"/>
          <c:y val="9.1719096493648067E-2"/>
          <c:w val="0.89999992714975607"/>
          <c:h val="0.101795197550966"/>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GB" sz="2000"/>
              <a:t>Main Reserach Area</a:t>
            </a:r>
          </a:p>
        </c:rich>
      </c:tx>
      <c:overlay val="0"/>
      <c:spPr>
        <a:noFill/>
        <a:ln>
          <a:noFill/>
        </a:ln>
        <a:effectLst/>
      </c:spPr>
      <c:txPr>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0943-D645-9D7E-5933492B8D1A}"/>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0943-D645-9D7E-5933492B8D1A}"/>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0943-D645-9D7E-5933492B8D1A}"/>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0943-D645-9D7E-5933492B8D1A}"/>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0943-D645-9D7E-5933492B8D1A}"/>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0943-D645-9D7E-5933492B8D1A}"/>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0943-D645-9D7E-5933492B8D1A}"/>
              </c:ext>
            </c:extLst>
          </c:dPt>
          <c:dPt>
            <c:idx val="7"/>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F-0943-D645-9D7E-5933492B8D1A}"/>
              </c:ext>
            </c:extLst>
          </c:dPt>
          <c:dLbls>
            <c:dLbl>
              <c:idx val="0"/>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rgbClr val="FF0000"/>
                      </a:solidFill>
                      <a:latin typeface="+mn-lt"/>
                      <a:ea typeface="+mn-ea"/>
                      <a:cs typeface="+mn-cs"/>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1-0943-D645-9D7E-5933492B8D1A}"/>
                </c:ext>
              </c:extLst>
            </c:dLbl>
            <c:dLbl>
              <c:idx val="1"/>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rgbClr val="FF0000"/>
                      </a:solidFill>
                      <a:latin typeface="+mn-lt"/>
                      <a:ea typeface="+mn-ea"/>
                      <a:cs typeface="+mn-cs"/>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0943-D645-9D7E-5933492B8D1A}"/>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lt1">
                        <a:lumMod val="8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Sheet2!$M$1:$M$2</c:f>
              <c:strCache>
                <c:ptCount val="2"/>
                <c:pt idx="0">
                  <c:v>User Community</c:v>
                </c:pt>
                <c:pt idx="1">
                  <c:v>Cold Atom Technology</c:v>
                </c:pt>
              </c:strCache>
            </c:strRef>
          </c:cat>
          <c:val>
            <c:numRef>
              <c:f>Sheet2!$N$1:$N$2</c:f>
              <c:numCache>
                <c:formatCode>General</c:formatCode>
                <c:ptCount val="2"/>
                <c:pt idx="0">
                  <c:v>51</c:v>
                </c:pt>
                <c:pt idx="1">
                  <c:v>49</c:v>
                </c:pt>
              </c:numCache>
            </c:numRef>
          </c:val>
          <c:extLst>
            <c:ext xmlns:c16="http://schemas.microsoft.com/office/drawing/2014/chart" uri="{C3380CC4-5D6E-409C-BE32-E72D297353CC}">
              <c16:uniqueId val="{00000010-0943-D645-9D7E-5933492B8D1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5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3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pitchFamily="1" charset="0"/>
              </a:defRPr>
            </a:lvl1pPr>
          </a:lstStyle>
          <a:p>
            <a:pPr>
              <a:defRPr/>
            </a:pPr>
            <a:endParaRPr lang="en-US"/>
          </a:p>
        </p:txBody>
      </p:sp>
      <p:sp>
        <p:nvSpPr>
          <p:cNvPr id="8195" name="Rectangle 3"/>
          <p:cNvSpPr>
            <a:spLocks noGrp="1" noChangeArrowheads="1"/>
          </p:cNvSpPr>
          <p:nvPr>
            <p:ph type="dt" sz="quarter"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1" charset="0"/>
              </a:defRPr>
            </a:lvl1pPr>
          </a:lstStyle>
          <a:p>
            <a:pPr>
              <a:defRPr/>
            </a:pPr>
            <a:endParaRPr lang="en-US"/>
          </a:p>
        </p:txBody>
      </p:sp>
      <p:sp>
        <p:nvSpPr>
          <p:cNvPr id="8196" name="Rectangle 4"/>
          <p:cNvSpPr>
            <a:spLocks noGrp="1" noChangeArrowheads="1"/>
          </p:cNvSpPr>
          <p:nvPr>
            <p:ph type="ftr" sz="quarter" idx="2"/>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pitchFamily="1" charset="0"/>
              </a:defRPr>
            </a:lvl1pPr>
          </a:lstStyle>
          <a:p>
            <a:pPr>
              <a:defRPr/>
            </a:pPr>
            <a:endParaRPr lang="en-US"/>
          </a:p>
        </p:txBody>
      </p:sp>
      <p:sp>
        <p:nvSpPr>
          <p:cNvPr id="8197" name="Rectangle 5"/>
          <p:cNvSpPr>
            <a:spLocks noGrp="1" noChangeArrowheads="1"/>
          </p:cNvSpPr>
          <p:nvPr>
            <p:ph type="sldNum" sz="quarter" idx="3"/>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pitchFamily="1" charset="0"/>
              </a:defRPr>
            </a:lvl1pPr>
          </a:lstStyle>
          <a:p>
            <a:pPr>
              <a:defRPr/>
            </a:pPr>
            <a:fld id="{5D1F2373-68BE-524B-9229-C170FF0C03BA}" type="slidenum">
              <a:rPr lang="en-US"/>
              <a:pPr>
                <a:defRPr/>
              </a:pPr>
              <a:t>‹#›</a:t>
            </a:fld>
            <a:endParaRPr lang="en-US"/>
          </a:p>
        </p:txBody>
      </p:sp>
    </p:spTree>
    <p:extLst>
      <p:ext uri="{BB962C8B-B14F-4D97-AF65-F5344CB8AC3E}">
        <p14:creationId xmlns:p14="http://schemas.microsoft.com/office/powerpoint/2010/main" val="198019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pitchFamily="1" charset="0"/>
              </a:defRPr>
            </a:lvl1pPr>
          </a:lstStyle>
          <a:p>
            <a:pPr>
              <a:defRPr/>
            </a:pPr>
            <a:endParaRPr lang="en-US"/>
          </a:p>
        </p:txBody>
      </p:sp>
      <p:sp>
        <p:nvSpPr>
          <p:cNvPr id="6147" name="Rectangle 3"/>
          <p:cNvSpPr>
            <a:spLocks noGrp="1" noChangeArrowheads="1"/>
          </p:cNvSpPr>
          <p:nvPr>
            <p:ph type="dt"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1"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2287588" y="514350"/>
            <a:ext cx="4570412" cy="25717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pitchFamily="1" charset="0"/>
              </a:defRPr>
            </a:lvl1pPr>
          </a:lstStyle>
          <a:p>
            <a:pPr>
              <a:defRPr/>
            </a:pPr>
            <a:endParaRPr lang="en-US"/>
          </a:p>
        </p:txBody>
      </p:sp>
      <p:sp>
        <p:nvSpPr>
          <p:cNvPr id="6151" name="Rectangle 7"/>
          <p:cNvSpPr>
            <a:spLocks noGrp="1" noChangeArrowheads="1"/>
          </p:cNvSpPr>
          <p:nvPr>
            <p:ph type="sldNum" sz="quarter" idx="5"/>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pitchFamily="1" charset="0"/>
              </a:defRPr>
            </a:lvl1pPr>
          </a:lstStyle>
          <a:p>
            <a:pPr>
              <a:defRPr/>
            </a:pPr>
            <a:fld id="{D8E801A9-2AA2-FA4A-90DB-4BA82C5BB312}" type="slidenum">
              <a:rPr lang="en-US"/>
              <a:pPr>
                <a:defRPr/>
              </a:pPr>
              <a:t>‹#›</a:t>
            </a:fld>
            <a:endParaRPr lang="en-US"/>
          </a:p>
        </p:txBody>
      </p:sp>
    </p:spTree>
    <p:extLst>
      <p:ext uri="{BB962C8B-B14F-4D97-AF65-F5344CB8AC3E}">
        <p14:creationId xmlns:p14="http://schemas.microsoft.com/office/powerpoint/2010/main" val="155038093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100" kern="1200">
        <a:solidFill>
          <a:schemeClr val="tx1"/>
        </a:solidFill>
        <a:latin typeface="Times" charset="0"/>
        <a:ea typeface="ＭＳ Ｐゴシック" charset="-128"/>
        <a:cs typeface="ＭＳ Ｐゴシック" charset="-128"/>
      </a:defRPr>
    </a:lvl1pPr>
    <a:lvl2pPr marL="405216" algn="l" rtl="0" eaLnBrk="0" fontAlgn="base" hangingPunct="0">
      <a:spcBef>
        <a:spcPct val="30000"/>
      </a:spcBef>
      <a:spcAft>
        <a:spcPct val="0"/>
      </a:spcAft>
      <a:defRPr sz="1100" kern="1200">
        <a:solidFill>
          <a:schemeClr val="tx1"/>
        </a:solidFill>
        <a:latin typeface="Times" charset="0"/>
        <a:ea typeface="ＭＳ Ｐゴシック" charset="-128"/>
        <a:cs typeface="+mn-cs"/>
      </a:defRPr>
    </a:lvl2pPr>
    <a:lvl3pPr marL="810433" algn="l" rtl="0" eaLnBrk="0" fontAlgn="base" hangingPunct="0">
      <a:spcBef>
        <a:spcPct val="30000"/>
      </a:spcBef>
      <a:spcAft>
        <a:spcPct val="0"/>
      </a:spcAft>
      <a:defRPr sz="1100" kern="1200">
        <a:solidFill>
          <a:schemeClr val="tx1"/>
        </a:solidFill>
        <a:latin typeface="Times" charset="0"/>
        <a:ea typeface="ＭＳ Ｐゴシック" charset="-128"/>
        <a:cs typeface="+mn-cs"/>
      </a:defRPr>
    </a:lvl3pPr>
    <a:lvl4pPr marL="1215649" algn="l" rtl="0" eaLnBrk="0" fontAlgn="base" hangingPunct="0">
      <a:spcBef>
        <a:spcPct val="30000"/>
      </a:spcBef>
      <a:spcAft>
        <a:spcPct val="0"/>
      </a:spcAft>
      <a:defRPr sz="1100" kern="1200">
        <a:solidFill>
          <a:schemeClr val="tx1"/>
        </a:solidFill>
        <a:latin typeface="Times" charset="0"/>
        <a:ea typeface="ＭＳ Ｐゴシック" charset="-128"/>
        <a:cs typeface="+mn-cs"/>
      </a:defRPr>
    </a:lvl4pPr>
    <a:lvl5pPr marL="1620865" algn="l" rtl="0" eaLnBrk="0" fontAlgn="base" hangingPunct="0">
      <a:spcBef>
        <a:spcPct val="30000"/>
      </a:spcBef>
      <a:spcAft>
        <a:spcPct val="0"/>
      </a:spcAft>
      <a:defRPr sz="1100" kern="1200">
        <a:solidFill>
          <a:schemeClr val="tx1"/>
        </a:solidFill>
        <a:latin typeface="Times" charset="0"/>
        <a:ea typeface="ＭＳ Ｐゴシック" charset="-128"/>
        <a:cs typeface="+mn-cs"/>
      </a:defRPr>
    </a:lvl5pPr>
    <a:lvl6pPr marL="2026082" algn="l" defTabSz="405216" rtl="0" eaLnBrk="1" latinLnBrk="0" hangingPunct="1">
      <a:defRPr sz="1100" kern="1200">
        <a:solidFill>
          <a:schemeClr val="tx1"/>
        </a:solidFill>
        <a:latin typeface="+mn-lt"/>
        <a:ea typeface="+mn-ea"/>
        <a:cs typeface="+mn-cs"/>
      </a:defRPr>
    </a:lvl6pPr>
    <a:lvl7pPr marL="2431298" algn="l" defTabSz="405216" rtl="0" eaLnBrk="1" latinLnBrk="0" hangingPunct="1">
      <a:defRPr sz="1100" kern="1200">
        <a:solidFill>
          <a:schemeClr val="tx1"/>
        </a:solidFill>
        <a:latin typeface="+mn-lt"/>
        <a:ea typeface="+mn-ea"/>
        <a:cs typeface="+mn-cs"/>
      </a:defRPr>
    </a:lvl7pPr>
    <a:lvl8pPr marL="2836515" algn="l" defTabSz="405216" rtl="0" eaLnBrk="1" latinLnBrk="0" hangingPunct="1">
      <a:defRPr sz="1100" kern="1200">
        <a:solidFill>
          <a:schemeClr val="tx1"/>
        </a:solidFill>
        <a:latin typeface="+mn-lt"/>
        <a:ea typeface="+mn-ea"/>
        <a:cs typeface="+mn-cs"/>
      </a:defRPr>
    </a:lvl8pPr>
    <a:lvl9pPr marL="3241731" algn="l" defTabSz="405216"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1</a:t>
            </a:fld>
            <a:endParaRPr lang="en-US"/>
          </a:p>
        </p:txBody>
      </p:sp>
    </p:spTree>
    <p:extLst>
      <p:ext uri="{BB962C8B-B14F-4D97-AF65-F5344CB8AC3E}">
        <p14:creationId xmlns:p14="http://schemas.microsoft.com/office/powerpoint/2010/main" val="4051060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30</a:t>
            </a:fld>
            <a:endParaRPr lang="en-US"/>
          </a:p>
        </p:txBody>
      </p:sp>
    </p:spTree>
    <p:extLst>
      <p:ext uri="{BB962C8B-B14F-4D97-AF65-F5344CB8AC3E}">
        <p14:creationId xmlns:p14="http://schemas.microsoft.com/office/powerpoint/2010/main" val="4043114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31</a:t>
            </a:fld>
            <a:endParaRPr lang="en-US"/>
          </a:p>
        </p:txBody>
      </p:sp>
    </p:spTree>
    <p:extLst>
      <p:ext uri="{BB962C8B-B14F-4D97-AF65-F5344CB8AC3E}">
        <p14:creationId xmlns:p14="http://schemas.microsoft.com/office/powerpoint/2010/main" val="511465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32</a:t>
            </a:fld>
            <a:endParaRPr lang="en-US"/>
          </a:p>
        </p:txBody>
      </p:sp>
    </p:spTree>
    <p:extLst>
      <p:ext uri="{BB962C8B-B14F-4D97-AF65-F5344CB8AC3E}">
        <p14:creationId xmlns:p14="http://schemas.microsoft.com/office/powerpoint/2010/main" val="2224018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33</a:t>
            </a:fld>
            <a:endParaRPr lang="en-US"/>
          </a:p>
        </p:txBody>
      </p:sp>
    </p:spTree>
    <p:extLst>
      <p:ext uri="{BB962C8B-B14F-4D97-AF65-F5344CB8AC3E}">
        <p14:creationId xmlns:p14="http://schemas.microsoft.com/office/powerpoint/2010/main" val="2550126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34</a:t>
            </a:fld>
            <a:endParaRPr lang="en-US"/>
          </a:p>
        </p:txBody>
      </p:sp>
    </p:spTree>
    <p:extLst>
      <p:ext uri="{BB962C8B-B14F-4D97-AF65-F5344CB8AC3E}">
        <p14:creationId xmlns:p14="http://schemas.microsoft.com/office/powerpoint/2010/main" val="562144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35</a:t>
            </a:fld>
            <a:endParaRPr lang="en-US"/>
          </a:p>
        </p:txBody>
      </p:sp>
    </p:spTree>
    <p:extLst>
      <p:ext uri="{BB962C8B-B14F-4D97-AF65-F5344CB8AC3E}">
        <p14:creationId xmlns:p14="http://schemas.microsoft.com/office/powerpoint/2010/main" val="2204616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36</a:t>
            </a:fld>
            <a:endParaRPr lang="en-US"/>
          </a:p>
        </p:txBody>
      </p:sp>
    </p:spTree>
    <p:extLst>
      <p:ext uri="{BB962C8B-B14F-4D97-AF65-F5344CB8AC3E}">
        <p14:creationId xmlns:p14="http://schemas.microsoft.com/office/powerpoint/2010/main" val="527283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39</a:t>
            </a:fld>
            <a:endParaRPr lang="en-US"/>
          </a:p>
        </p:txBody>
      </p:sp>
    </p:spTree>
    <p:extLst>
      <p:ext uri="{BB962C8B-B14F-4D97-AF65-F5344CB8AC3E}">
        <p14:creationId xmlns:p14="http://schemas.microsoft.com/office/powerpoint/2010/main" val="1117510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40</a:t>
            </a:fld>
            <a:endParaRPr lang="en-US"/>
          </a:p>
        </p:txBody>
      </p:sp>
    </p:spTree>
    <p:extLst>
      <p:ext uri="{BB962C8B-B14F-4D97-AF65-F5344CB8AC3E}">
        <p14:creationId xmlns:p14="http://schemas.microsoft.com/office/powerpoint/2010/main" val="3757556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46</a:t>
            </a:fld>
            <a:endParaRPr lang="en-US"/>
          </a:p>
        </p:txBody>
      </p:sp>
    </p:spTree>
    <p:extLst>
      <p:ext uri="{BB962C8B-B14F-4D97-AF65-F5344CB8AC3E}">
        <p14:creationId xmlns:p14="http://schemas.microsoft.com/office/powerpoint/2010/main" val="2918424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8</a:t>
            </a:fld>
            <a:endParaRPr lang="en-US"/>
          </a:p>
        </p:txBody>
      </p:sp>
    </p:spTree>
    <p:extLst>
      <p:ext uri="{BB962C8B-B14F-4D97-AF65-F5344CB8AC3E}">
        <p14:creationId xmlns:p14="http://schemas.microsoft.com/office/powerpoint/2010/main" val="3068412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69</a:t>
            </a:fld>
            <a:endParaRPr lang="en-US"/>
          </a:p>
        </p:txBody>
      </p:sp>
    </p:spTree>
    <p:extLst>
      <p:ext uri="{BB962C8B-B14F-4D97-AF65-F5344CB8AC3E}">
        <p14:creationId xmlns:p14="http://schemas.microsoft.com/office/powerpoint/2010/main" val="1869284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73</a:t>
            </a:fld>
            <a:endParaRPr lang="en-US"/>
          </a:p>
        </p:txBody>
      </p:sp>
    </p:spTree>
    <p:extLst>
      <p:ext uri="{BB962C8B-B14F-4D97-AF65-F5344CB8AC3E}">
        <p14:creationId xmlns:p14="http://schemas.microsoft.com/office/powerpoint/2010/main" val="859830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74</a:t>
            </a:fld>
            <a:endParaRPr lang="en-US"/>
          </a:p>
        </p:txBody>
      </p:sp>
    </p:spTree>
    <p:extLst>
      <p:ext uri="{BB962C8B-B14F-4D97-AF65-F5344CB8AC3E}">
        <p14:creationId xmlns:p14="http://schemas.microsoft.com/office/powerpoint/2010/main" val="2846300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80</a:t>
            </a:fld>
            <a:endParaRPr lang="en-US"/>
          </a:p>
        </p:txBody>
      </p:sp>
    </p:spTree>
    <p:extLst>
      <p:ext uri="{BB962C8B-B14F-4D97-AF65-F5344CB8AC3E}">
        <p14:creationId xmlns:p14="http://schemas.microsoft.com/office/powerpoint/2010/main" val="3786595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83</a:t>
            </a:fld>
            <a:endParaRPr lang="en-US"/>
          </a:p>
        </p:txBody>
      </p:sp>
    </p:spTree>
    <p:extLst>
      <p:ext uri="{BB962C8B-B14F-4D97-AF65-F5344CB8AC3E}">
        <p14:creationId xmlns:p14="http://schemas.microsoft.com/office/powerpoint/2010/main" val="922749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86</a:t>
            </a:fld>
            <a:endParaRPr lang="en-US"/>
          </a:p>
        </p:txBody>
      </p:sp>
    </p:spTree>
    <p:extLst>
      <p:ext uri="{BB962C8B-B14F-4D97-AF65-F5344CB8AC3E}">
        <p14:creationId xmlns:p14="http://schemas.microsoft.com/office/powerpoint/2010/main" val="1663178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94</a:t>
            </a:fld>
            <a:endParaRPr lang="en-US"/>
          </a:p>
        </p:txBody>
      </p:sp>
    </p:spTree>
    <p:extLst>
      <p:ext uri="{BB962C8B-B14F-4D97-AF65-F5344CB8AC3E}">
        <p14:creationId xmlns:p14="http://schemas.microsoft.com/office/powerpoint/2010/main" val="3496737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95</a:t>
            </a:fld>
            <a:endParaRPr lang="en-US"/>
          </a:p>
        </p:txBody>
      </p:sp>
    </p:spTree>
    <p:extLst>
      <p:ext uri="{BB962C8B-B14F-4D97-AF65-F5344CB8AC3E}">
        <p14:creationId xmlns:p14="http://schemas.microsoft.com/office/powerpoint/2010/main" val="923866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70412" cy="2571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7E7D7CB-FDAC-4FE0-B297-6D629C55CDE2}" type="slidenum">
              <a:rPr lang="en-GB" smtClean="0"/>
              <a:t>109</a:t>
            </a:fld>
            <a:endParaRPr lang="en-GB"/>
          </a:p>
        </p:txBody>
      </p:sp>
    </p:spTree>
    <p:extLst>
      <p:ext uri="{BB962C8B-B14F-4D97-AF65-F5344CB8AC3E}">
        <p14:creationId xmlns:p14="http://schemas.microsoft.com/office/powerpoint/2010/main" val="3775529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70412"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111</a:t>
            </a:fld>
            <a:endParaRPr lang="en-US"/>
          </a:p>
        </p:txBody>
      </p:sp>
    </p:spTree>
    <p:extLst>
      <p:ext uri="{BB962C8B-B14F-4D97-AF65-F5344CB8AC3E}">
        <p14:creationId xmlns:p14="http://schemas.microsoft.com/office/powerpoint/2010/main" val="2562338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18</a:t>
            </a:fld>
            <a:endParaRPr lang="en-US"/>
          </a:p>
        </p:txBody>
      </p:sp>
    </p:spTree>
    <p:extLst>
      <p:ext uri="{BB962C8B-B14F-4D97-AF65-F5344CB8AC3E}">
        <p14:creationId xmlns:p14="http://schemas.microsoft.com/office/powerpoint/2010/main" val="3801736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135</a:t>
            </a:fld>
            <a:endParaRPr lang="en-US"/>
          </a:p>
        </p:txBody>
      </p:sp>
    </p:spTree>
    <p:extLst>
      <p:ext uri="{BB962C8B-B14F-4D97-AF65-F5344CB8AC3E}">
        <p14:creationId xmlns:p14="http://schemas.microsoft.com/office/powerpoint/2010/main" val="1615684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136</a:t>
            </a:fld>
            <a:endParaRPr lang="en-US"/>
          </a:p>
        </p:txBody>
      </p:sp>
    </p:spTree>
    <p:extLst>
      <p:ext uri="{BB962C8B-B14F-4D97-AF65-F5344CB8AC3E}">
        <p14:creationId xmlns:p14="http://schemas.microsoft.com/office/powerpoint/2010/main" val="4206321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70412" cy="2571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7E7D7CB-FDAC-4FE0-B297-6D629C55CDE2}" type="slidenum">
              <a:rPr lang="en-GB" smtClean="0"/>
              <a:t>139</a:t>
            </a:fld>
            <a:endParaRPr lang="en-GB"/>
          </a:p>
        </p:txBody>
      </p:sp>
    </p:spTree>
    <p:extLst>
      <p:ext uri="{BB962C8B-B14F-4D97-AF65-F5344CB8AC3E}">
        <p14:creationId xmlns:p14="http://schemas.microsoft.com/office/powerpoint/2010/main" val="799867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70412" cy="2571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7E7D7CB-FDAC-4FE0-B297-6D629C55CDE2}" type="slidenum">
              <a:rPr lang="en-GB" smtClean="0"/>
              <a:t>140</a:t>
            </a:fld>
            <a:endParaRPr lang="en-GB"/>
          </a:p>
        </p:txBody>
      </p:sp>
    </p:spTree>
    <p:extLst>
      <p:ext uri="{BB962C8B-B14F-4D97-AF65-F5344CB8AC3E}">
        <p14:creationId xmlns:p14="http://schemas.microsoft.com/office/powerpoint/2010/main" val="1101282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70412" cy="2571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7E7D7CB-FDAC-4FE0-B297-6D629C55CDE2}" type="slidenum">
              <a:rPr lang="en-GB" smtClean="0"/>
              <a:t>141</a:t>
            </a:fld>
            <a:endParaRPr lang="en-GB"/>
          </a:p>
        </p:txBody>
      </p:sp>
    </p:spTree>
    <p:extLst>
      <p:ext uri="{BB962C8B-B14F-4D97-AF65-F5344CB8AC3E}">
        <p14:creationId xmlns:p14="http://schemas.microsoft.com/office/powerpoint/2010/main" val="22695272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70412" cy="2571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7E7D7CB-FDAC-4FE0-B297-6D629C55CDE2}" type="slidenum">
              <a:rPr lang="en-GB" smtClean="0"/>
              <a:t>142</a:t>
            </a:fld>
            <a:endParaRPr lang="en-GB"/>
          </a:p>
        </p:txBody>
      </p:sp>
    </p:spTree>
    <p:extLst>
      <p:ext uri="{BB962C8B-B14F-4D97-AF65-F5344CB8AC3E}">
        <p14:creationId xmlns:p14="http://schemas.microsoft.com/office/powerpoint/2010/main" val="4170673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70412" cy="2571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7E7D7CB-FDAC-4FE0-B297-6D629C55CDE2}" type="slidenum">
              <a:rPr lang="en-GB" smtClean="0"/>
              <a:t>143</a:t>
            </a:fld>
            <a:endParaRPr lang="en-GB"/>
          </a:p>
        </p:txBody>
      </p:sp>
    </p:spTree>
    <p:extLst>
      <p:ext uri="{BB962C8B-B14F-4D97-AF65-F5344CB8AC3E}">
        <p14:creationId xmlns:p14="http://schemas.microsoft.com/office/powerpoint/2010/main" val="3306158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20</a:t>
            </a:fld>
            <a:endParaRPr lang="en-US"/>
          </a:p>
        </p:txBody>
      </p:sp>
    </p:spTree>
    <p:extLst>
      <p:ext uri="{BB962C8B-B14F-4D97-AF65-F5344CB8AC3E}">
        <p14:creationId xmlns:p14="http://schemas.microsoft.com/office/powerpoint/2010/main" val="1130864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21</a:t>
            </a:fld>
            <a:endParaRPr lang="en-US"/>
          </a:p>
        </p:txBody>
      </p:sp>
    </p:spTree>
    <p:extLst>
      <p:ext uri="{BB962C8B-B14F-4D97-AF65-F5344CB8AC3E}">
        <p14:creationId xmlns:p14="http://schemas.microsoft.com/office/powerpoint/2010/main" val="1544245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E801A9-2AA2-FA4A-90DB-4BA82C5BB312}" type="slidenum">
              <a:rPr lang="en-US" smtClean="0"/>
              <a:pPr>
                <a:defRPr/>
              </a:pPr>
              <a:t>22</a:t>
            </a:fld>
            <a:endParaRPr lang="en-US"/>
          </a:p>
        </p:txBody>
      </p:sp>
    </p:spTree>
    <p:extLst>
      <p:ext uri="{BB962C8B-B14F-4D97-AF65-F5344CB8AC3E}">
        <p14:creationId xmlns:p14="http://schemas.microsoft.com/office/powerpoint/2010/main" val="3135735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70412" cy="2571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7E7D7CB-FDAC-4FE0-B297-6D629C55CDE2}" type="slidenum">
              <a:rPr lang="en-GB" smtClean="0"/>
              <a:t>25</a:t>
            </a:fld>
            <a:endParaRPr lang="en-GB"/>
          </a:p>
        </p:txBody>
      </p:sp>
    </p:spTree>
    <p:extLst>
      <p:ext uri="{BB962C8B-B14F-4D97-AF65-F5344CB8AC3E}">
        <p14:creationId xmlns:p14="http://schemas.microsoft.com/office/powerpoint/2010/main" val="1283007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70412" cy="2571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7E7D7CB-FDAC-4FE0-B297-6D629C55CDE2}" type="slidenum">
              <a:rPr lang="en-GB" smtClean="0"/>
              <a:t>26</a:t>
            </a:fld>
            <a:endParaRPr lang="en-GB"/>
          </a:p>
        </p:txBody>
      </p:sp>
    </p:spTree>
    <p:extLst>
      <p:ext uri="{BB962C8B-B14F-4D97-AF65-F5344CB8AC3E}">
        <p14:creationId xmlns:p14="http://schemas.microsoft.com/office/powerpoint/2010/main" val="2154320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7588" y="514350"/>
            <a:ext cx="4570412" cy="2571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7E7D7CB-FDAC-4FE0-B297-6D629C55CDE2}" type="slidenum">
              <a:rPr lang="en-GB" smtClean="0"/>
              <a:t>27</a:t>
            </a:fld>
            <a:endParaRPr lang="en-GB"/>
          </a:p>
        </p:txBody>
      </p:sp>
    </p:spTree>
    <p:extLst>
      <p:ext uri="{BB962C8B-B14F-4D97-AF65-F5344CB8AC3E}">
        <p14:creationId xmlns:p14="http://schemas.microsoft.com/office/powerpoint/2010/main" val="4116088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609600" y="1600206"/>
            <a:ext cx="10972800" cy="4525963"/>
          </a:xfrm>
          <a:prstGeom prst="rect">
            <a:avLst/>
          </a:prstGeom>
        </p:spPr>
        <p:txBody>
          <a:bodyPr vert="horz" lIns="81043" tIns="40522" rIns="81043" bIns="4052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txBox="1">
            <a:spLocks/>
          </p:cNvSpPr>
          <p:nvPr userDrawn="1"/>
        </p:nvSpPr>
        <p:spPr>
          <a:xfrm>
            <a:off x="11568608" y="6453337"/>
            <a:ext cx="1117600" cy="349820"/>
          </a:xfrm>
          <a:prstGeom prst="rect">
            <a:avLst/>
          </a:prstGeom>
        </p:spPr>
        <p:txBody>
          <a:bodyPr lIns="81043" tIns="40522" rIns="81043" bIns="40522"/>
          <a:lstStyle>
            <a:defPPr>
              <a:defRPr lang="de-DE"/>
            </a:defPPr>
            <a:lvl1pPr algn="l" rtl="0" eaLnBrk="0" fontAlgn="base" hangingPunct="0">
              <a:spcBef>
                <a:spcPct val="0"/>
              </a:spcBef>
              <a:spcAft>
                <a:spcPct val="0"/>
              </a:spcAft>
              <a:defRPr sz="2000" i="1" kern="1200">
                <a:solidFill>
                  <a:schemeClr val="tx1"/>
                </a:solidFill>
                <a:latin typeface="Arial" charset="0"/>
                <a:ea typeface="+mn-ea"/>
                <a:cs typeface="+mn-cs"/>
              </a:defRPr>
            </a:lvl1pPr>
            <a:lvl2pPr marL="457200" algn="l" rtl="0" eaLnBrk="0" fontAlgn="base" hangingPunct="0">
              <a:spcBef>
                <a:spcPct val="0"/>
              </a:spcBef>
              <a:spcAft>
                <a:spcPct val="0"/>
              </a:spcAft>
              <a:defRPr sz="2400" i="1" kern="1200">
                <a:solidFill>
                  <a:schemeClr val="tx1"/>
                </a:solidFill>
                <a:latin typeface="Arial" charset="0"/>
                <a:ea typeface="+mn-ea"/>
                <a:cs typeface="+mn-cs"/>
              </a:defRPr>
            </a:lvl2pPr>
            <a:lvl3pPr marL="914400" algn="l" rtl="0" eaLnBrk="0" fontAlgn="base" hangingPunct="0">
              <a:spcBef>
                <a:spcPct val="0"/>
              </a:spcBef>
              <a:spcAft>
                <a:spcPct val="0"/>
              </a:spcAft>
              <a:defRPr sz="2400" i="1" kern="1200">
                <a:solidFill>
                  <a:schemeClr val="tx1"/>
                </a:solidFill>
                <a:latin typeface="Arial" charset="0"/>
                <a:ea typeface="+mn-ea"/>
                <a:cs typeface="+mn-cs"/>
              </a:defRPr>
            </a:lvl3pPr>
            <a:lvl4pPr marL="1371600" algn="l" rtl="0" eaLnBrk="0" fontAlgn="base" hangingPunct="0">
              <a:spcBef>
                <a:spcPct val="0"/>
              </a:spcBef>
              <a:spcAft>
                <a:spcPct val="0"/>
              </a:spcAft>
              <a:defRPr sz="2400" i="1" kern="1200">
                <a:solidFill>
                  <a:schemeClr val="tx1"/>
                </a:solidFill>
                <a:latin typeface="Arial" charset="0"/>
                <a:ea typeface="+mn-ea"/>
                <a:cs typeface="+mn-cs"/>
              </a:defRPr>
            </a:lvl4pPr>
            <a:lvl5pPr marL="1828800" algn="l" rtl="0" eaLnBrk="0" fontAlgn="base" hangingPunct="0">
              <a:spcBef>
                <a:spcPct val="0"/>
              </a:spcBef>
              <a:spcAft>
                <a:spcPct val="0"/>
              </a:spcAft>
              <a:defRPr sz="2400" i="1" kern="1200">
                <a:solidFill>
                  <a:schemeClr val="tx1"/>
                </a:solidFill>
                <a:latin typeface="Arial" charset="0"/>
                <a:ea typeface="+mn-ea"/>
                <a:cs typeface="+mn-cs"/>
              </a:defRPr>
            </a:lvl5pPr>
            <a:lvl6pPr marL="2286000" algn="l" defTabSz="457200" rtl="0" eaLnBrk="1" latinLnBrk="0" hangingPunct="1">
              <a:defRPr sz="2400" i="1" kern="1200">
                <a:solidFill>
                  <a:schemeClr val="tx1"/>
                </a:solidFill>
                <a:latin typeface="Arial" charset="0"/>
                <a:ea typeface="+mn-ea"/>
                <a:cs typeface="+mn-cs"/>
              </a:defRPr>
            </a:lvl6pPr>
            <a:lvl7pPr marL="2743200" algn="l" defTabSz="457200" rtl="0" eaLnBrk="1" latinLnBrk="0" hangingPunct="1">
              <a:defRPr sz="2400" i="1" kern="1200">
                <a:solidFill>
                  <a:schemeClr val="tx1"/>
                </a:solidFill>
                <a:latin typeface="Arial" charset="0"/>
                <a:ea typeface="+mn-ea"/>
                <a:cs typeface="+mn-cs"/>
              </a:defRPr>
            </a:lvl7pPr>
            <a:lvl8pPr marL="3200400" algn="l" defTabSz="457200" rtl="0" eaLnBrk="1" latinLnBrk="0" hangingPunct="1">
              <a:defRPr sz="2400" i="1" kern="1200">
                <a:solidFill>
                  <a:schemeClr val="tx1"/>
                </a:solidFill>
                <a:latin typeface="Arial" charset="0"/>
                <a:ea typeface="+mn-ea"/>
                <a:cs typeface="+mn-cs"/>
              </a:defRPr>
            </a:lvl8pPr>
            <a:lvl9pPr marL="3657600" algn="l" defTabSz="457200" rtl="0" eaLnBrk="1" latinLnBrk="0" hangingPunct="1">
              <a:defRPr sz="2400" i="1" kern="1200">
                <a:solidFill>
                  <a:schemeClr val="tx1"/>
                </a:solidFill>
                <a:latin typeface="Arial" charset="0"/>
                <a:ea typeface="+mn-ea"/>
                <a:cs typeface="+mn-cs"/>
              </a:defRPr>
            </a:lvl9pPr>
          </a:lstStyle>
          <a:p>
            <a:fld id="{328B4A77-1565-194F-91EA-1609F360758B}" type="slidenum">
              <a:rPr lang="en-US" sz="1400" smtClean="0"/>
              <a:pPr/>
              <a:t>‹#›</a:t>
            </a:fld>
            <a:endParaRPr lang="en-US" sz="14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24"/>
            <a:ext cx="2743200" cy="5745163"/>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11" y="381024"/>
            <a:ext cx="8042031" cy="5745163"/>
          </a:xfrm>
          <a:prstGeom prst="rect">
            <a:avLst/>
          </a:prstGeom>
        </p:spPr>
        <p:txBody>
          <a:bodyPr vert="eaVert" lIns="81043" tIns="40522" rIns="81043" bIns="4052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88A46-88A7-1643-8C0D-5684EE64F1A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DDFD4FF-7A2A-2C4F-A12B-E68AB1C1E179}"/>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E69D8D9-9F11-9740-B027-641764214C97}"/>
              </a:ext>
            </a:extLst>
          </p:cNvPr>
          <p:cNvSpPr>
            <a:spLocks noGrp="1"/>
          </p:cNvSpPr>
          <p:nvPr>
            <p:ph type="dt" sz="half" idx="10"/>
          </p:nvPr>
        </p:nvSpPr>
        <p:spPr/>
        <p:txBody>
          <a:bodyPr/>
          <a:lstStyle/>
          <a:p>
            <a:fld id="{8CCDEBB3-5D0A-334B-863D-3DFCEA20324D}" type="datetimeFigureOut">
              <a:rPr lang="en-US" smtClean="0"/>
              <a:t>3/20/22</a:t>
            </a:fld>
            <a:endParaRPr lang="en-US"/>
          </a:p>
        </p:txBody>
      </p:sp>
      <p:sp>
        <p:nvSpPr>
          <p:cNvPr id="5" name="Footer Placeholder 4">
            <a:extLst>
              <a:ext uri="{FF2B5EF4-FFF2-40B4-BE49-F238E27FC236}">
                <a16:creationId xmlns:a16="http://schemas.microsoft.com/office/drawing/2014/main" id="{5D76A4DD-BC18-4F4D-934A-A0FF64E21F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B4171-8969-824A-B3BF-3AFAE35FAE60}"/>
              </a:ext>
            </a:extLst>
          </p:cNvPr>
          <p:cNvSpPr>
            <a:spLocks noGrp="1"/>
          </p:cNvSpPr>
          <p:nvPr>
            <p:ph type="sldNum" sz="quarter" idx="12"/>
          </p:nvPr>
        </p:nvSpPr>
        <p:spPr/>
        <p:txBody>
          <a:bodyPr/>
          <a:lstStyle/>
          <a:p>
            <a:fld id="{F1E323B7-4B9D-2A4D-AAED-390F13301327}" type="slidenum">
              <a:rPr lang="en-US" smtClean="0"/>
              <a:t>‹#›</a:t>
            </a:fld>
            <a:endParaRPr lang="en-US"/>
          </a:p>
        </p:txBody>
      </p:sp>
    </p:spTree>
    <p:extLst>
      <p:ext uri="{BB962C8B-B14F-4D97-AF65-F5344CB8AC3E}">
        <p14:creationId xmlns:p14="http://schemas.microsoft.com/office/powerpoint/2010/main" val="2337195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GB" smtClean="0"/>
              <a:pPr algn="r">
                <a:spcBef>
                  <a:spcPts val="0"/>
                </a:spcBef>
                <a:spcAft>
                  <a:spcPts val="0"/>
                </a:spcAft>
              </a:pPr>
              <a:t>‹#›</a:t>
            </a:fld>
            <a:endParaRPr lang="en-GB"/>
          </a:p>
        </p:txBody>
      </p:sp>
    </p:spTree>
    <p:extLst>
      <p:ext uri="{BB962C8B-B14F-4D97-AF65-F5344CB8AC3E}">
        <p14:creationId xmlns:p14="http://schemas.microsoft.com/office/powerpoint/2010/main" val="1020003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2620982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47" y="4406922"/>
            <a:ext cx="10363200" cy="1362076"/>
          </a:xfrm>
        </p:spPr>
        <p:txBody>
          <a:bodyPr anchor="t"/>
          <a:lstStyle>
            <a:lvl1pPr algn="l">
              <a:defRPr sz="3500" b="1" cap="all"/>
            </a:lvl1pPr>
          </a:lstStyle>
          <a:p>
            <a:r>
              <a:rPr lang="en-GB"/>
              <a:t>Click to edit Master title style</a:t>
            </a:r>
            <a:endParaRPr lang="en-US"/>
          </a:p>
        </p:txBody>
      </p:sp>
      <p:sp>
        <p:nvSpPr>
          <p:cNvPr id="3" name="Text Placeholder 2"/>
          <p:cNvSpPr>
            <a:spLocks noGrp="1"/>
          </p:cNvSpPr>
          <p:nvPr>
            <p:ph type="body" idx="1"/>
          </p:nvPr>
        </p:nvSpPr>
        <p:spPr>
          <a:xfrm>
            <a:off x="963247" y="2906713"/>
            <a:ext cx="10363200" cy="1500187"/>
          </a:xfrm>
          <a:prstGeom prst="rect">
            <a:avLst/>
          </a:prstGeom>
        </p:spPr>
        <p:txBody>
          <a:bodyPr vert="horz" lIns="81043" tIns="40522" rIns="81043" bIns="40522" anchor="b"/>
          <a:lstStyle>
            <a:lvl1pPr marL="0" indent="0">
              <a:buNone/>
              <a:defRPr sz="1800"/>
            </a:lvl1pPr>
            <a:lvl2pPr marL="405216" indent="0">
              <a:buNone/>
              <a:defRPr sz="1600"/>
            </a:lvl2pPr>
            <a:lvl3pPr marL="810433" indent="0">
              <a:buNone/>
              <a:defRPr sz="1400"/>
            </a:lvl3pPr>
            <a:lvl4pPr marL="1215649" indent="0">
              <a:buNone/>
              <a:defRPr sz="1200"/>
            </a:lvl4pPr>
            <a:lvl5pPr marL="1620865" indent="0">
              <a:buNone/>
              <a:defRPr sz="1200"/>
            </a:lvl5pPr>
            <a:lvl6pPr marL="2026082" indent="0">
              <a:buNone/>
              <a:defRPr sz="1200"/>
            </a:lvl6pPr>
            <a:lvl7pPr marL="2431298" indent="0">
              <a:buNone/>
              <a:defRPr sz="1200"/>
            </a:lvl7pPr>
            <a:lvl8pPr marL="2836515" indent="0">
              <a:buNone/>
              <a:defRPr sz="1200"/>
            </a:lvl8pPr>
            <a:lvl9pPr marL="3241731" indent="0">
              <a:buNone/>
              <a:defRPr sz="1200"/>
            </a:lvl9pPr>
          </a:lstStyle>
          <a:p>
            <a:pPr lvl="0"/>
            <a:r>
              <a:rPr lang="en-GB"/>
              <a:t>Click to edit Master text styles</a:t>
            </a:r>
          </a:p>
        </p:txBody>
      </p:sp>
      <p:sp>
        <p:nvSpPr>
          <p:cNvPr id="7" name="Date Placeholder 3"/>
          <p:cNvSpPr txBox="1">
            <a:spLocks/>
          </p:cNvSpPr>
          <p:nvPr userDrawn="1"/>
        </p:nvSpPr>
        <p:spPr>
          <a:xfrm>
            <a:off x="11568608" y="6453337"/>
            <a:ext cx="1117600" cy="349820"/>
          </a:xfrm>
          <a:prstGeom prst="rect">
            <a:avLst/>
          </a:prstGeom>
        </p:spPr>
        <p:txBody>
          <a:bodyPr lIns="81043" tIns="40522" rIns="81043" bIns="40522"/>
          <a:lstStyle>
            <a:defPPr>
              <a:defRPr lang="de-DE"/>
            </a:defPPr>
            <a:lvl1pPr algn="l" rtl="0" eaLnBrk="0" fontAlgn="base" hangingPunct="0">
              <a:spcBef>
                <a:spcPct val="0"/>
              </a:spcBef>
              <a:spcAft>
                <a:spcPct val="0"/>
              </a:spcAft>
              <a:defRPr sz="2000" i="1" kern="1200">
                <a:solidFill>
                  <a:schemeClr val="tx1"/>
                </a:solidFill>
                <a:latin typeface="Arial" charset="0"/>
                <a:ea typeface="+mn-ea"/>
                <a:cs typeface="+mn-cs"/>
              </a:defRPr>
            </a:lvl1pPr>
            <a:lvl2pPr marL="457200" algn="l" rtl="0" eaLnBrk="0" fontAlgn="base" hangingPunct="0">
              <a:spcBef>
                <a:spcPct val="0"/>
              </a:spcBef>
              <a:spcAft>
                <a:spcPct val="0"/>
              </a:spcAft>
              <a:defRPr sz="2400" i="1" kern="1200">
                <a:solidFill>
                  <a:schemeClr val="tx1"/>
                </a:solidFill>
                <a:latin typeface="Arial" charset="0"/>
                <a:ea typeface="+mn-ea"/>
                <a:cs typeface="+mn-cs"/>
              </a:defRPr>
            </a:lvl2pPr>
            <a:lvl3pPr marL="914400" algn="l" rtl="0" eaLnBrk="0" fontAlgn="base" hangingPunct="0">
              <a:spcBef>
                <a:spcPct val="0"/>
              </a:spcBef>
              <a:spcAft>
                <a:spcPct val="0"/>
              </a:spcAft>
              <a:defRPr sz="2400" i="1" kern="1200">
                <a:solidFill>
                  <a:schemeClr val="tx1"/>
                </a:solidFill>
                <a:latin typeface="Arial" charset="0"/>
                <a:ea typeface="+mn-ea"/>
                <a:cs typeface="+mn-cs"/>
              </a:defRPr>
            </a:lvl3pPr>
            <a:lvl4pPr marL="1371600" algn="l" rtl="0" eaLnBrk="0" fontAlgn="base" hangingPunct="0">
              <a:spcBef>
                <a:spcPct val="0"/>
              </a:spcBef>
              <a:spcAft>
                <a:spcPct val="0"/>
              </a:spcAft>
              <a:defRPr sz="2400" i="1" kern="1200">
                <a:solidFill>
                  <a:schemeClr val="tx1"/>
                </a:solidFill>
                <a:latin typeface="Arial" charset="0"/>
                <a:ea typeface="+mn-ea"/>
                <a:cs typeface="+mn-cs"/>
              </a:defRPr>
            </a:lvl4pPr>
            <a:lvl5pPr marL="1828800" algn="l" rtl="0" eaLnBrk="0" fontAlgn="base" hangingPunct="0">
              <a:spcBef>
                <a:spcPct val="0"/>
              </a:spcBef>
              <a:spcAft>
                <a:spcPct val="0"/>
              </a:spcAft>
              <a:defRPr sz="2400" i="1" kern="1200">
                <a:solidFill>
                  <a:schemeClr val="tx1"/>
                </a:solidFill>
                <a:latin typeface="Arial" charset="0"/>
                <a:ea typeface="+mn-ea"/>
                <a:cs typeface="+mn-cs"/>
              </a:defRPr>
            </a:lvl5pPr>
            <a:lvl6pPr marL="2286000" algn="l" defTabSz="457200" rtl="0" eaLnBrk="1" latinLnBrk="0" hangingPunct="1">
              <a:defRPr sz="2400" i="1" kern="1200">
                <a:solidFill>
                  <a:schemeClr val="tx1"/>
                </a:solidFill>
                <a:latin typeface="Arial" charset="0"/>
                <a:ea typeface="+mn-ea"/>
                <a:cs typeface="+mn-cs"/>
              </a:defRPr>
            </a:lvl6pPr>
            <a:lvl7pPr marL="2743200" algn="l" defTabSz="457200" rtl="0" eaLnBrk="1" latinLnBrk="0" hangingPunct="1">
              <a:defRPr sz="2400" i="1" kern="1200">
                <a:solidFill>
                  <a:schemeClr val="tx1"/>
                </a:solidFill>
                <a:latin typeface="Arial" charset="0"/>
                <a:ea typeface="+mn-ea"/>
                <a:cs typeface="+mn-cs"/>
              </a:defRPr>
            </a:lvl7pPr>
            <a:lvl8pPr marL="3200400" algn="l" defTabSz="457200" rtl="0" eaLnBrk="1" latinLnBrk="0" hangingPunct="1">
              <a:defRPr sz="2400" i="1" kern="1200">
                <a:solidFill>
                  <a:schemeClr val="tx1"/>
                </a:solidFill>
                <a:latin typeface="Arial" charset="0"/>
                <a:ea typeface="+mn-ea"/>
                <a:cs typeface="+mn-cs"/>
              </a:defRPr>
            </a:lvl8pPr>
            <a:lvl9pPr marL="3657600" algn="l" defTabSz="457200" rtl="0" eaLnBrk="1" latinLnBrk="0" hangingPunct="1">
              <a:defRPr sz="2400" i="1" kern="1200">
                <a:solidFill>
                  <a:schemeClr val="tx1"/>
                </a:solidFill>
                <a:latin typeface="Arial" charset="0"/>
                <a:ea typeface="+mn-ea"/>
                <a:cs typeface="+mn-cs"/>
              </a:defRPr>
            </a:lvl9pPr>
          </a:lstStyle>
          <a:p>
            <a:fld id="{328B4A77-1565-194F-91EA-1609F360758B}" type="slidenum">
              <a:rPr lang="en-US" sz="1400" smtClean="0"/>
              <a:pPr/>
              <a:t>‹#›</a:t>
            </a:fld>
            <a:endParaRPr lang="en-US"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4" y="1600206"/>
            <a:ext cx="5392616" cy="4525963"/>
          </a:xfrm>
          <a:prstGeom prst="rect">
            <a:avLst/>
          </a:prstGeom>
        </p:spPr>
        <p:txBody>
          <a:bodyPr vert="horz" lIns="81043" tIns="40522" rIns="81043" bIns="40522"/>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89784" y="1600206"/>
            <a:ext cx="5392616" cy="4525963"/>
          </a:xfrm>
          <a:prstGeom prst="rect">
            <a:avLst/>
          </a:prstGeom>
        </p:spPr>
        <p:txBody>
          <a:bodyPr vert="horz" lIns="81043" tIns="40522" rIns="81043" bIns="40522"/>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3"/>
          <p:cNvSpPr txBox="1">
            <a:spLocks/>
          </p:cNvSpPr>
          <p:nvPr userDrawn="1"/>
        </p:nvSpPr>
        <p:spPr>
          <a:xfrm>
            <a:off x="11568608" y="6453337"/>
            <a:ext cx="1117600" cy="349820"/>
          </a:xfrm>
          <a:prstGeom prst="rect">
            <a:avLst/>
          </a:prstGeom>
        </p:spPr>
        <p:txBody>
          <a:bodyPr lIns="81043" tIns="40522" rIns="81043" bIns="40522"/>
          <a:lstStyle>
            <a:defPPr>
              <a:defRPr lang="de-DE"/>
            </a:defPPr>
            <a:lvl1pPr algn="l" rtl="0" eaLnBrk="0" fontAlgn="base" hangingPunct="0">
              <a:spcBef>
                <a:spcPct val="0"/>
              </a:spcBef>
              <a:spcAft>
                <a:spcPct val="0"/>
              </a:spcAft>
              <a:defRPr sz="2000" i="1" kern="1200">
                <a:solidFill>
                  <a:schemeClr val="tx1"/>
                </a:solidFill>
                <a:latin typeface="Arial" charset="0"/>
                <a:ea typeface="+mn-ea"/>
                <a:cs typeface="+mn-cs"/>
              </a:defRPr>
            </a:lvl1pPr>
            <a:lvl2pPr marL="457200" algn="l" rtl="0" eaLnBrk="0" fontAlgn="base" hangingPunct="0">
              <a:spcBef>
                <a:spcPct val="0"/>
              </a:spcBef>
              <a:spcAft>
                <a:spcPct val="0"/>
              </a:spcAft>
              <a:defRPr sz="2400" i="1" kern="1200">
                <a:solidFill>
                  <a:schemeClr val="tx1"/>
                </a:solidFill>
                <a:latin typeface="Arial" charset="0"/>
                <a:ea typeface="+mn-ea"/>
                <a:cs typeface="+mn-cs"/>
              </a:defRPr>
            </a:lvl2pPr>
            <a:lvl3pPr marL="914400" algn="l" rtl="0" eaLnBrk="0" fontAlgn="base" hangingPunct="0">
              <a:spcBef>
                <a:spcPct val="0"/>
              </a:spcBef>
              <a:spcAft>
                <a:spcPct val="0"/>
              </a:spcAft>
              <a:defRPr sz="2400" i="1" kern="1200">
                <a:solidFill>
                  <a:schemeClr val="tx1"/>
                </a:solidFill>
                <a:latin typeface="Arial" charset="0"/>
                <a:ea typeface="+mn-ea"/>
                <a:cs typeface="+mn-cs"/>
              </a:defRPr>
            </a:lvl3pPr>
            <a:lvl4pPr marL="1371600" algn="l" rtl="0" eaLnBrk="0" fontAlgn="base" hangingPunct="0">
              <a:spcBef>
                <a:spcPct val="0"/>
              </a:spcBef>
              <a:spcAft>
                <a:spcPct val="0"/>
              </a:spcAft>
              <a:defRPr sz="2400" i="1" kern="1200">
                <a:solidFill>
                  <a:schemeClr val="tx1"/>
                </a:solidFill>
                <a:latin typeface="Arial" charset="0"/>
                <a:ea typeface="+mn-ea"/>
                <a:cs typeface="+mn-cs"/>
              </a:defRPr>
            </a:lvl4pPr>
            <a:lvl5pPr marL="1828800" algn="l" rtl="0" eaLnBrk="0" fontAlgn="base" hangingPunct="0">
              <a:spcBef>
                <a:spcPct val="0"/>
              </a:spcBef>
              <a:spcAft>
                <a:spcPct val="0"/>
              </a:spcAft>
              <a:defRPr sz="2400" i="1" kern="1200">
                <a:solidFill>
                  <a:schemeClr val="tx1"/>
                </a:solidFill>
                <a:latin typeface="Arial" charset="0"/>
                <a:ea typeface="+mn-ea"/>
                <a:cs typeface="+mn-cs"/>
              </a:defRPr>
            </a:lvl5pPr>
            <a:lvl6pPr marL="2286000" algn="l" defTabSz="457200" rtl="0" eaLnBrk="1" latinLnBrk="0" hangingPunct="1">
              <a:defRPr sz="2400" i="1" kern="1200">
                <a:solidFill>
                  <a:schemeClr val="tx1"/>
                </a:solidFill>
                <a:latin typeface="Arial" charset="0"/>
                <a:ea typeface="+mn-ea"/>
                <a:cs typeface="+mn-cs"/>
              </a:defRPr>
            </a:lvl6pPr>
            <a:lvl7pPr marL="2743200" algn="l" defTabSz="457200" rtl="0" eaLnBrk="1" latinLnBrk="0" hangingPunct="1">
              <a:defRPr sz="2400" i="1" kern="1200">
                <a:solidFill>
                  <a:schemeClr val="tx1"/>
                </a:solidFill>
                <a:latin typeface="Arial" charset="0"/>
                <a:ea typeface="+mn-ea"/>
                <a:cs typeface="+mn-cs"/>
              </a:defRPr>
            </a:lvl7pPr>
            <a:lvl8pPr marL="3200400" algn="l" defTabSz="457200" rtl="0" eaLnBrk="1" latinLnBrk="0" hangingPunct="1">
              <a:defRPr sz="2400" i="1" kern="1200">
                <a:solidFill>
                  <a:schemeClr val="tx1"/>
                </a:solidFill>
                <a:latin typeface="Arial" charset="0"/>
                <a:ea typeface="+mn-ea"/>
                <a:cs typeface="+mn-cs"/>
              </a:defRPr>
            </a:lvl8pPr>
            <a:lvl9pPr marL="3657600" algn="l" defTabSz="457200" rtl="0" eaLnBrk="1" latinLnBrk="0" hangingPunct="1">
              <a:defRPr sz="2400" i="1" kern="1200">
                <a:solidFill>
                  <a:schemeClr val="tx1"/>
                </a:solidFill>
                <a:latin typeface="Arial" charset="0"/>
                <a:ea typeface="+mn-ea"/>
                <a:cs typeface="+mn-cs"/>
              </a:defRPr>
            </a:lvl9pPr>
          </a:lstStyle>
          <a:p>
            <a:fld id="{328B4A77-1565-194F-91EA-1609F360758B}" type="slidenum">
              <a:rPr lang="en-US" sz="1400" smtClean="0"/>
              <a:pPr/>
              <a:t>‹#›</a:t>
            </a:fld>
            <a:endParaRPr lang="en-US" sz="1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4"/>
            <a:ext cx="5386755" cy="639762"/>
          </a:xfrm>
          <a:prstGeom prst="rect">
            <a:avLst/>
          </a:prstGeom>
        </p:spPr>
        <p:txBody>
          <a:bodyPr vert="horz" lIns="81043" tIns="40522" rIns="81043" bIns="40522" anchor="b"/>
          <a:lstStyle>
            <a:lvl1pPr marL="0" indent="0">
              <a:buNone/>
              <a:defRPr sz="2100" b="1"/>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en-GB"/>
              <a:t>Click to edit Master text styles</a:t>
            </a:r>
          </a:p>
        </p:txBody>
      </p:sp>
      <p:sp>
        <p:nvSpPr>
          <p:cNvPr id="4" name="Content Placeholder 3"/>
          <p:cNvSpPr>
            <a:spLocks noGrp="1"/>
          </p:cNvSpPr>
          <p:nvPr>
            <p:ph sz="half" idx="2"/>
          </p:nvPr>
        </p:nvSpPr>
        <p:spPr>
          <a:xfrm>
            <a:off x="609600" y="2174875"/>
            <a:ext cx="5386755" cy="3951288"/>
          </a:xfrm>
          <a:prstGeom prst="rect">
            <a:avLst/>
          </a:prstGeom>
        </p:spPr>
        <p:txBody>
          <a:bodyPr vert="horz" lIns="81043" tIns="40522" rIns="81043" bIns="40522"/>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710" y="1535114"/>
            <a:ext cx="5388708" cy="639762"/>
          </a:xfrm>
          <a:prstGeom prst="rect">
            <a:avLst/>
          </a:prstGeom>
        </p:spPr>
        <p:txBody>
          <a:bodyPr vert="horz" lIns="81043" tIns="40522" rIns="81043" bIns="40522" anchor="b"/>
          <a:lstStyle>
            <a:lvl1pPr marL="0" indent="0">
              <a:buNone/>
              <a:defRPr sz="2100" b="1"/>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en-GB"/>
              <a:t>Click to edit Master text styles</a:t>
            </a:r>
          </a:p>
        </p:txBody>
      </p:sp>
      <p:sp>
        <p:nvSpPr>
          <p:cNvPr id="6" name="Content Placeholder 5"/>
          <p:cNvSpPr>
            <a:spLocks noGrp="1"/>
          </p:cNvSpPr>
          <p:nvPr>
            <p:ph sz="quarter" idx="4"/>
          </p:nvPr>
        </p:nvSpPr>
        <p:spPr>
          <a:xfrm>
            <a:off x="6193710" y="2174875"/>
            <a:ext cx="5388708" cy="3951288"/>
          </a:xfrm>
          <a:prstGeom prst="rect">
            <a:avLst/>
          </a:prstGeom>
        </p:spPr>
        <p:txBody>
          <a:bodyPr vert="horz" lIns="81043" tIns="40522" rIns="81043" bIns="40522"/>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Date Placeholder 3"/>
          <p:cNvSpPr txBox="1">
            <a:spLocks/>
          </p:cNvSpPr>
          <p:nvPr userDrawn="1"/>
        </p:nvSpPr>
        <p:spPr>
          <a:xfrm>
            <a:off x="11568608" y="6453337"/>
            <a:ext cx="1117600" cy="349820"/>
          </a:xfrm>
          <a:prstGeom prst="rect">
            <a:avLst/>
          </a:prstGeom>
        </p:spPr>
        <p:txBody>
          <a:bodyPr lIns="81043" tIns="40522" rIns="81043" bIns="40522"/>
          <a:lstStyle>
            <a:defPPr>
              <a:defRPr lang="de-DE"/>
            </a:defPPr>
            <a:lvl1pPr algn="l" rtl="0" eaLnBrk="0" fontAlgn="base" hangingPunct="0">
              <a:spcBef>
                <a:spcPct val="0"/>
              </a:spcBef>
              <a:spcAft>
                <a:spcPct val="0"/>
              </a:spcAft>
              <a:defRPr sz="2000" i="1" kern="1200">
                <a:solidFill>
                  <a:schemeClr val="tx1"/>
                </a:solidFill>
                <a:latin typeface="Arial" charset="0"/>
                <a:ea typeface="+mn-ea"/>
                <a:cs typeface="+mn-cs"/>
              </a:defRPr>
            </a:lvl1pPr>
            <a:lvl2pPr marL="457200" algn="l" rtl="0" eaLnBrk="0" fontAlgn="base" hangingPunct="0">
              <a:spcBef>
                <a:spcPct val="0"/>
              </a:spcBef>
              <a:spcAft>
                <a:spcPct val="0"/>
              </a:spcAft>
              <a:defRPr sz="2400" i="1" kern="1200">
                <a:solidFill>
                  <a:schemeClr val="tx1"/>
                </a:solidFill>
                <a:latin typeface="Arial" charset="0"/>
                <a:ea typeface="+mn-ea"/>
                <a:cs typeface="+mn-cs"/>
              </a:defRPr>
            </a:lvl2pPr>
            <a:lvl3pPr marL="914400" algn="l" rtl="0" eaLnBrk="0" fontAlgn="base" hangingPunct="0">
              <a:spcBef>
                <a:spcPct val="0"/>
              </a:spcBef>
              <a:spcAft>
                <a:spcPct val="0"/>
              </a:spcAft>
              <a:defRPr sz="2400" i="1" kern="1200">
                <a:solidFill>
                  <a:schemeClr val="tx1"/>
                </a:solidFill>
                <a:latin typeface="Arial" charset="0"/>
                <a:ea typeface="+mn-ea"/>
                <a:cs typeface="+mn-cs"/>
              </a:defRPr>
            </a:lvl3pPr>
            <a:lvl4pPr marL="1371600" algn="l" rtl="0" eaLnBrk="0" fontAlgn="base" hangingPunct="0">
              <a:spcBef>
                <a:spcPct val="0"/>
              </a:spcBef>
              <a:spcAft>
                <a:spcPct val="0"/>
              </a:spcAft>
              <a:defRPr sz="2400" i="1" kern="1200">
                <a:solidFill>
                  <a:schemeClr val="tx1"/>
                </a:solidFill>
                <a:latin typeface="Arial" charset="0"/>
                <a:ea typeface="+mn-ea"/>
                <a:cs typeface="+mn-cs"/>
              </a:defRPr>
            </a:lvl4pPr>
            <a:lvl5pPr marL="1828800" algn="l" rtl="0" eaLnBrk="0" fontAlgn="base" hangingPunct="0">
              <a:spcBef>
                <a:spcPct val="0"/>
              </a:spcBef>
              <a:spcAft>
                <a:spcPct val="0"/>
              </a:spcAft>
              <a:defRPr sz="2400" i="1" kern="1200">
                <a:solidFill>
                  <a:schemeClr val="tx1"/>
                </a:solidFill>
                <a:latin typeface="Arial" charset="0"/>
                <a:ea typeface="+mn-ea"/>
                <a:cs typeface="+mn-cs"/>
              </a:defRPr>
            </a:lvl5pPr>
            <a:lvl6pPr marL="2286000" algn="l" defTabSz="457200" rtl="0" eaLnBrk="1" latinLnBrk="0" hangingPunct="1">
              <a:defRPr sz="2400" i="1" kern="1200">
                <a:solidFill>
                  <a:schemeClr val="tx1"/>
                </a:solidFill>
                <a:latin typeface="Arial" charset="0"/>
                <a:ea typeface="+mn-ea"/>
                <a:cs typeface="+mn-cs"/>
              </a:defRPr>
            </a:lvl6pPr>
            <a:lvl7pPr marL="2743200" algn="l" defTabSz="457200" rtl="0" eaLnBrk="1" latinLnBrk="0" hangingPunct="1">
              <a:defRPr sz="2400" i="1" kern="1200">
                <a:solidFill>
                  <a:schemeClr val="tx1"/>
                </a:solidFill>
                <a:latin typeface="Arial" charset="0"/>
                <a:ea typeface="+mn-ea"/>
                <a:cs typeface="+mn-cs"/>
              </a:defRPr>
            </a:lvl7pPr>
            <a:lvl8pPr marL="3200400" algn="l" defTabSz="457200" rtl="0" eaLnBrk="1" latinLnBrk="0" hangingPunct="1">
              <a:defRPr sz="2400" i="1" kern="1200">
                <a:solidFill>
                  <a:schemeClr val="tx1"/>
                </a:solidFill>
                <a:latin typeface="Arial" charset="0"/>
                <a:ea typeface="+mn-ea"/>
                <a:cs typeface="+mn-cs"/>
              </a:defRPr>
            </a:lvl8pPr>
            <a:lvl9pPr marL="3657600" algn="l" defTabSz="457200" rtl="0" eaLnBrk="1" latinLnBrk="0" hangingPunct="1">
              <a:defRPr sz="2400" i="1" kern="1200">
                <a:solidFill>
                  <a:schemeClr val="tx1"/>
                </a:solidFill>
                <a:latin typeface="Arial" charset="0"/>
                <a:ea typeface="+mn-ea"/>
                <a:cs typeface="+mn-cs"/>
              </a:defRPr>
            </a:lvl9pPr>
          </a:lstStyle>
          <a:p>
            <a:fld id="{328B4A77-1565-194F-91EA-1609F360758B}" type="slidenum">
              <a:rPr lang="en-US" sz="1400" smtClean="0"/>
              <a:pPr/>
              <a:t>‹#›</a:t>
            </a:fld>
            <a:endParaRPr lang="en-US" sz="1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Date Placeholder 3"/>
          <p:cNvSpPr txBox="1">
            <a:spLocks/>
          </p:cNvSpPr>
          <p:nvPr userDrawn="1"/>
        </p:nvSpPr>
        <p:spPr>
          <a:xfrm>
            <a:off x="11568608" y="6453337"/>
            <a:ext cx="1117600" cy="349820"/>
          </a:xfrm>
          <a:prstGeom prst="rect">
            <a:avLst/>
          </a:prstGeom>
        </p:spPr>
        <p:txBody>
          <a:bodyPr lIns="81043" tIns="40522" rIns="81043" bIns="40522"/>
          <a:lstStyle>
            <a:defPPr>
              <a:defRPr lang="de-DE"/>
            </a:defPPr>
            <a:lvl1pPr algn="l" rtl="0" eaLnBrk="0" fontAlgn="base" hangingPunct="0">
              <a:spcBef>
                <a:spcPct val="0"/>
              </a:spcBef>
              <a:spcAft>
                <a:spcPct val="0"/>
              </a:spcAft>
              <a:defRPr sz="2000" i="1" kern="1200">
                <a:solidFill>
                  <a:schemeClr val="tx1"/>
                </a:solidFill>
                <a:latin typeface="Arial" charset="0"/>
                <a:ea typeface="+mn-ea"/>
                <a:cs typeface="+mn-cs"/>
              </a:defRPr>
            </a:lvl1pPr>
            <a:lvl2pPr marL="457200" algn="l" rtl="0" eaLnBrk="0" fontAlgn="base" hangingPunct="0">
              <a:spcBef>
                <a:spcPct val="0"/>
              </a:spcBef>
              <a:spcAft>
                <a:spcPct val="0"/>
              </a:spcAft>
              <a:defRPr sz="2400" i="1" kern="1200">
                <a:solidFill>
                  <a:schemeClr val="tx1"/>
                </a:solidFill>
                <a:latin typeface="Arial" charset="0"/>
                <a:ea typeface="+mn-ea"/>
                <a:cs typeface="+mn-cs"/>
              </a:defRPr>
            </a:lvl2pPr>
            <a:lvl3pPr marL="914400" algn="l" rtl="0" eaLnBrk="0" fontAlgn="base" hangingPunct="0">
              <a:spcBef>
                <a:spcPct val="0"/>
              </a:spcBef>
              <a:spcAft>
                <a:spcPct val="0"/>
              </a:spcAft>
              <a:defRPr sz="2400" i="1" kern="1200">
                <a:solidFill>
                  <a:schemeClr val="tx1"/>
                </a:solidFill>
                <a:latin typeface="Arial" charset="0"/>
                <a:ea typeface="+mn-ea"/>
                <a:cs typeface="+mn-cs"/>
              </a:defRPr>
            </a:lvl3pPr>
            <a:lvl4pPr marL="1371600" algn="l" rtl="0" eaLnBrk="0" fontAlgn="base" hangingPunct="0">
              <a:spcBef>
                <a:spcPct val="0"/>
              </a:spcBef>
              <a:spcAft>
                <a:spcPct val="0"/>
              </a:spcAft>
              <a:defRPr sz="2400" i="1" kern="1200">
                <a:solidFill>
                  <a:schemeClr val="tx1"/>
                </a:solidFill>
                <a:latin typeface="Arial" charset="0"/>
                <a:ea typeface="+mn-ea"/>
                <a:cs typeface="+mn-cs"/>
              </a:defRPr>
            </a:lvl4pPr>
            <a:lvl5pPr marL="1828800" algn="l" rtl="0" eaLnBrk="0" fontAlgn="base" hangingPunct="0">
              <a:spcBef>
                <a:spcPct val="0"/>
              </a:spcBef>
              <a:spcAft>
                <a:spcPct val="0"/>
              </a:spcAft>
              <a:defRPr sz="2400" i="1" kern="1200">
                <a:solidFill>
                  <a:schemeClr val="tx1"/>
                </a:solidFill>
                <a:latin typeface="Arial" charset="0"/>
                <a:ea typeface="+mn-ea"/>
                <a:cs typeface="+mn-cs"/>
              </a:defRPr>
            </a:lvl5pPr>
            <a:lvl6pPr marL="2286000" algn="l" defTabSz="457200" rtl="0" eaLnBrk="1" latinLnBrk="0" hangingPunct="1">
              <a:defRPr sz="2400" i="1" kern="1200">
                <a:solidFill>
                  <a:schemeClr val="tx1"/>
                </a:solidFill>
                <a:latin typeface="Arial" charset="0"/>
                <a:ea typeface="+mn-ea"/>
                <a:cs typeface="+mn-cs"/>
              </a:defRPr>
            </a:lvl6pPr>
            <a:lvl7pPr marL="2743200" algn="l" defTabSz="457200" rtl="0" eaLnBrk="1" latinLnBrk="0" hangingPunct="1">
              <a:defRPr sz="2400" i="1" kern="1200">
                <a:solidFill>
                  <a:schemeClr val="tx1"/>
                </a:solidFill>
                <a:latin typeface="Arial" charset="0"/>
                <a:ea typeface="+mn-ea"/>
                <a:cs typeface="+mn-cs"/>
              </a:defRPr>
            </a:lvl7pPr>
            <a:lvl8pPr marL="3200400" algn="l" defTabSz="457200" rtl="0" eaLnBrk="1" latinLnBrk="0" hangingPunct="1">
              <a:defRPr sz="2400" i="1" kern="1200">
                <a:solidFill>
                  <a:schemeClr val="tx1"/>
                </a:solidFill>
                <a:latin typeface="Arial" charset="0"/>
                <a:ea typeface="+mn-ea"/>
                <a:cs typeface="+mn-cs"/>
              </a:defRPr>
            </a:lvl8pPr>
            <a:lvl9pPr marL="3657600" algn="l" defTabSz="457200" rtl="0" eaLnBrk="1" latinLnBrk="0" hangingPunct="1">
              <a:defRPr sz="2400" i="1" kern="1200">
                <a:solidFill>
                  <a:schemeClr val="tx1"/>
                </a:solidFill>
                <a:latin typeface="Arial" charset="0"/>
                <a:ea typeface="+mn-ea"/>
                <a:cs typeface="+mn-cs"/>
              </a:defRPr>
            </a:lvl9pPr>
          </a:lstStyle>
          <a:p>
            <a:fld id="{328B4A77-1565-194F-91EA-1609F360758B}" type="slidenum">
              <a:rPr lang="en-US" sz="1400" smtClean="0"/>
              <a:pPr/>
              <a:t>‹#›</a:t>
            </a:fld>
            <a:endParaRPr lang="en-US" sz="14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1"/>
            <a:ext cx="4011247" cy="1162050"/>
          </a:xfrm>
        </p:spPr>
        <p:txBody>
          <a:bodyPr anchor="b"/>
          <a:lstStyle>
            <a:lvl1pPr algn="l">
              <a:defRPr sz="1800" b="1"/>
            </a:lvl1pPr>
          </a:lstStyle>
          <a:p>
            <a:r>
              <a:rPr lang="en-GB"/>
              <a:t>Click to edit Master title style</a:t>
            </a:r>
            <a:endParaRPr lang="en-US"/>
          </a:p>
        </p:txBody>
      </p:sp>
      <p:sp>
        <p:nvSpPr>
          <p:cNvPr id="3" name="Content Placeholder 2"/>
          <p:cNvSpPr>
            <a:spLocks noGrp="1"/>
          </p:cNvSpPr>
          <p:nvPr>
            <p:ph idx="1"/>
          </p:nvPr>
        </p:nvSpPr>
        <p:spPr>
          <a:xfrm>
            <a:off x="4767384" y="273074"/>
            <a:ext cx="6815016" cy="5853113"/>
          </a:xfrm>
          <a:prstGeom prst="rect">
            <a:avLst/>
          </a:prstGeom>
        </p:spPr>
        <p:txBody>
          <a:bodyPr vert="horz" lIns="81043" tIns="40522" rIns="81043" bIns="40522"/>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11" y="1435104"/>
            <a:ext cx="4011247" cy="4691063"/>
          </a:xfrm>
          <a:prstGeom prst="rect">
            <a:avLst/>
          </a:prstGeom>
        </p:spPr>
        <p:txBody>
          <a:bodyPr vert="horz" lIns="81043" tIns="40522" rIns="81043" bIns="40522"/>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en-GB"/>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5" y="4800600"/>
            <a:ext cx="7315200" cy="566738"/>
          </a:xfrm>
        </p:spPr>
        <p:txBody>
          <a:bodyPr anchor="b"/>
          <a:lstStyle>
            <a:lvl1pPr algn="l">
              <a:defRPr sz="1800" b="1"/>
            </a:lvl1pPr>
          </a:lstStyle>
          <a:p>
            <a:r>
              <a:rPr lang="en-GB"/>
              <a:t>Click to edit Master title style</a:t>
            </a:r>
            <a:endParaRPr lang="en-US"/>
          </a:p>
        </p:txBody>
      </p:sp>
      <p:sp>
        <p:nvSpPr>
          <p:cNvPr id="3" name="Picture Placeholder 2"/>
          <p:cNvSpPr>
            <a:spLocks noGrp="1"/>
          </p:cNvSpPr>
          <p:nvPr>
            <p:ph type="pic" idx="1"/>
          </p:nvPr>
        </p:nvSpPr>
        <p:spPr>
          <a:xfrm>
            <a:off x="2389555" y="612775"/>
            <a:ext cx="7315200" cy="4114800"/>
          </a:xfrm>
          <a:prstGeom prst="rect">
            <a:avLst/>
          </a:prstGeom>
        </p:spPr>
        <p:txBody>
          <a:bodyPr vert="horz" lIns="81043" tIns="40522" rIns="81043" bIns="40522"/>
          <a:lstStyle>
            <a:lvl1pPr marL="0" indent="0">
              <a:buNone/>
              <a:defRPr sz="2800"/>
            </a:lvl1pPr>
            <a:lvl2pPr marL="405216" indent="0">
              <a:buNone/>
              <a:defRPr sz="2500"/>
            </a:lvl2pPr>
            <a:lvl3pPr marL="810433" indent="0">
              <a:buNone/>
              <a:defRPr sz="2100"/>
            </a:lvl3pPr>
            <a:lvl4pPr marL="1215649" indent="0">
              <a:buNone/>
              <a:defRPr sz="1800"/>
            </a:lvl4pPr>
            <a:lvl5pPr marL="1620865" indent="0">
              <a:buNone/>
              <a:defRPr sz="1800"/>
            </a:lvl5pPr>
            <a:lvl6pPr marL="2026082" indent="0">
              <a:buNone/>
              <a:defRPr sz="1800"/>
            </a:lvl6pPr>
            <a:lvl7pPr marL="2431298" indent="0">
              <a:buNone/>
              <a:defRPr sz="1800"/>
            </a:lvl7pPr>
            <a:lvl8pPr marL="2836515" indent="0">
              <a:buNone/>
              <a:defRPr sz="1800"/>
            </a:lvl8pPr>
            <a:lvl9pPr marL="3241731" indent="0">
              <a:buNone/>
              <a:defRPr sz="1800"/>
            </a:lvl9pPr>
          </a:lstStyle>
          <a:p>
            <a:pPr lvl="0"/>
            <a:endParaRPr lang="en-US" noProof="0"/>
          </a:p>
        </p:txBody>
      </p:sp>
      <p:sp>
        <p:nvSpPr>
          <p:cNvPr id="4" name="Text Placeholder 3"/>
          <p:cNvSpPr>
            <a:spLocks noGrp="1"/>
          </p:cNvSpPr>
          <p:nvPr>
            <p:ph type="body" sz="half" idx="2"/>
          </p:nvPr>
        </p:nvSpPr>
        <p:spPr>
          <a:xfrm>
            <a:off x="2389555" y="5367338"/>
            <a:ext cx="7315200" cy="804862"/>
          </a:xfrm>
          <a:prstGeom prst="rect">
            <a:avLst/>
          </a:prstGeom>
        </p:spPr>
        <p:txBody>
          <a:bodyPr vert="horz" lIns="81043" tIns="40522" rIns="81043" bIns="40522"/>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en-GB"/>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609600" y="1600206"/>
            <a:ext cx="10972800" cy="4525963"/>
          </a:xfrm>
          <a:prstGeom prst="rect">
            <a:avLst/>
          </a:prstGeom>
        </p:spPr>
        <p:txBody>
          <a:bodyPr vert="eaVert" lIns="81043" tIns="40522" rIns="81043" bIns="4052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ChangeArrowheads="1"/>
          </p:cNvSpPr>
          <p:nvPr/>
        </p:nvSpPr>
        <p:spPr bwMode="auto">
          <a:xfrm>
            <a:off x="469908" y="304821"/>
            <a:ext cx="11252200" cy="619126"/>
          </a:xfrm>
          <a:prstGeom prst="rect">
            <a:avLst/>
          </a:prstGeom>
          <a:gradFill rotWithShape="0">
            <a:gsLst>
              <a:gs pos="0">
                <a:srgbClr val="FFFFFF"/>
              </a:gs>
              <a:gs pos="100000">
                <a:srgbClr val="97C1E1"/>
              </a:gs>
            </a:gsLst>
            <a:lin ang="0" scaled="1"/>
          </a:gradFill>
          <a:ln w="9525">
            <a:noFill/>
            <a:miter lim="800000"/>
            <a:headEnd/>
            <a:tailEnd/>
          </a:ln>
          <a:effectLst/>
        </p:spPr>
        <p:txBody>
          <a:bodyPr wrap="none" lIns="81043" tIns="40522" rIns="81043" bIns="40522" anchor="ctr">
            <a:prstTxWarp prst="textNoShape">
              <a:avLst/>
            </a:prstTxWarp>
          </a:bodyPr>
          <a:lstStyle/>
          <a:p>
            <a:pPr algn="ctr" eaLnBrk="0" hangingPunct="0">
              <a:defRPr/>
            </a:pPr>
            <a:endParaRPr lang="en-US" sz="1800"/>
          </a:p>
        </p:txBody>
      </p:sp>
      <p:sp>
        <p:nvSpPr>
          <p:cNvPr id="1035" name="Line 11"/>
          <p:cNvSpPr>
            <a:spLocks noChangeShapeType="1"/>
          </p:cNvSpPr>
          <p:nvPr/>
        </p:nvSpPr>
        <p:spPr bwMode="auto">
          <a:xfrm>
            <a:off x="812800" y="990600"/>
            <a:ext cx="10566400" cy="0"/>
          </a:xfrm>
          <a:prstGeom prst="line">
            <a:avLst/>
          </a:prstGeom>
          <a:noFill/>
          <a:ln w="3175">
            <a:solidFill>
              <a:schemeClr val="tx1"/>
            </a:solidFill>
            <a:round/>
            <a:headEnd/>
            <a:tailEnd/>
          </a:ln>
          <a:effectLst/>
        </p:spPr>
        <p:txBody>
          <a:bodyPr wrap="none" lIns="81043" tIns="40522" rIns="81043" bIns="40522" anchor="ctr">
            <a:prstTxWarp prst="textNoShape">
              <a:avLst/>
            </a:prstTxWarp>
          </a:bodyPr>
          <a:lstStyle/>
          <a:p>
            <a:pPr algn="ctr" eaLnBrk="0" hangingPunct="0">
              <a:defRPr/>
            </a:pPr>
            <a:endParaRPr lang="en-US" sz="1800">
              <a:latin typeface="Helvetica" charset="0"/>
              <a:ea typeface="+mn-ea"/>
              <a:cs typeface="+mn-cs"/>
            </a:endParaRPr>
          </a:p>
        </p:txBody>
      </p:sp>
      <p:sp>
        <p:nvSpPr>
          <p:cNvPr id="1030" name="Rectangle 18"/>
          <p:cNvSpPr>
            <a:spLocks noGrp="1" noChangeArrowheads="1"/>
          </p:cNvSpPr>
          <p:nvPr>
            <p:ph type="title"/>
          </p:nvPr>
        </p:nvSpPr>
        <p:spPr bwMode="auto">
          <a:xfrm>
            <a:off x="749300" y="381000"/>
            <a:ext cx="10693400" cy="457200"/>
          </a:xfrm>
          <a:prstGeom prst="rect">
            <a:avLst/>
          </a:prstGeom>
          <a:noFill/>
          <a:ln w="9525">
            <a:noFill/>
            <a:miter lim="800000"/>
            <a:headEnd/>
            <a:tailEnd/>
          </a:ln>
        </p:spPr>
        <p:txBody>
          <a:bodyPr vert="horz" wrap="square" lIns="81043" tIns="40522" rIns="81043" bIns="40522" numCol="1" anchor="ctr" anchorCtr="0" compatLnSpc="1">
            <a:prstTxWarp prst="textNoShape">
              <a:avLst/>
            </a:prstTxWarp>
          </a:bodyPr>
          <a:lstStyle/>
          <a:p>
            <a:pPr lvl="0"/>
            <a:r>
              <a:rPr lang="en-GB"/>
              <a:t>Click to edit Master title style</a:t>
            </a:r>
          </a:p>
        </p:txBody>
      </p:sp>
      <p:pic>
        <p:nvPicPr>
          <p:cNvPr id="1032" name="Picture 24"/>
          <p:cNvPicPr>
            <a:picLocks noChangeAspect="1"/>
          </p:cNvPicPr>
          <p:nvPr userDrawn="1"/>
        </p:nvPicPr>
        <p:blipFill>
          <a:blip r:embed="rId15"/>
          <a:srcRect/>
          <a:stretch>
            <a:fillRect/>
          </a:stretch>
        </p:blipFill>
        <p:spPr bwMode="auto">
          <a:xfrm>
            <a:off x="119336" y="44624"/>
            <a:ext cx="1127448" cy="338138"/>
          </a:xfrm>
          <a:prstGeom prst="rect">
            <a:avLst/>
          </a:prstGeom>
          <a:noFill/>
          <a:ln w="9525">
            <a:noFill/>
            <a:miter lim="800000"/>
            <a:headEnd/>
            <a:tailEnd/>
          </a:ln>
        </p:spPr>
      </p:pic>
      <p:sp>
        <p:nvSpPr>
          <p:cNvPr id="8" name="Text Box 7"/>
          <p:cNvSpPr txBox="1">
            <a:spLocks noChangeArrowheads="1"/>
          </p:cNvSpPr>
          <p:nvPr userDrawn="1"/>
        </p:nvSpPr>
        <p:spPr bwMode="auto">
          <a:xfrm rot="16200000">
            <a:off x="-1489476" y="2160679"/>
            <a:ext cx="3600399" cy="520417"/>
          </a:xfrm>
          <a:prstGeom prst="rect">
            <a:avLst/>
          </a:prstGeom>
          <a:noFill/>
          <a:ln w="9525">
            <a:noFill/>
            <a:miter lim="800000"/>
            <a:headEnd/>
            <a:tailEnd/>
          </a:ln>
          <a:effectLst/>
        </p:spPr>
        <p:txBody>
          <a:bodyPr wrap="square" lIns="81043" tIns="40522" rIns="81043" bIns="40522">
            <a:prstTxWarp prst="textNoShape">
              <a:avLst/>
            </a:prstTxWarp>
            <a:spAutoFit/>
          </a:bodyPr>
          <a:lstStyle/>
          <a:p>
            <a:pPr>
              <a:spcBef>
                <a:spcPct val="50000"/>
              </a:spcBef>
            </a:pPr>
            <a:r>
              <a:rPr lang="en-GB" sz="1200" b="0" i="0" u="none" strike="noStrike" kern="1200" noProof="0">
                <a:solidFill>
                  <a:schemeClr val="tx1"/>
                </a:solidFill>
                <a:effectLst/>
                <a:latin typeface="Times New Roman" panose="02020603050405020304" pitchFamily="18" charset="0"/>
                <a:ea typeface="ＭＳ Ｐゴシック" pitchFamily="1" charset="-128"/>
                <a:cs typeface="Times New Roman" panose="02020603050405020304" pitchFamily="18" charset="0"/>
              </a:rPr>
              <a:t>CA QT For Fundamental Physics</a:t>
            </a:r>
            <a:r>
              <a:rPr lang="en-GB" sz="1200" i="0" noProof="0">
                <a:latin typeface="Times New Roman" panose="02020603050405020304" pitchFamily="18" charset="0"/>
                <a:cs typeface="Times New Roman" panose="02020603050405020304" pitchFamily="18" charset="0"/>
              </a:rPr>
              <a:t>  </a:t>
            </a:r>
            <a:endParaRPr lang="en-GB" sz="1200" i="0" noProof="0">
              <a:solidFill>
                <a:schemeClr val="accent2"/>
              </a:solidFill>
              <a:latin typeface="Times New Roman" panose="02020603050405020304" pitchFamily="18" charset="0"/>
              <a:cs typeface="Times New Roman" panose="02020603050405020304" pitchFamily="18" charset="0"/>
            </a:endParaRPr>
          </a:p>
          <a:p>
            <a:pPr>
              <a:spcBef>
                <a:spcPct val="50000"/>
              </a:spcBef>
            </a:pPr>
            <a:endParaRPr lang="en-GB" sz="1100" i="0" noProof="0">
              <a:solidFill>
                <a:schemeClr val="accent2"/>
              </a:solidFill>
              <a:latin typeface="Tahoma" charset="0"/>
            </a:endParaRPr>
          </a:p>
        </p:txBody>
      </p:sp>
      <p:sp>
        <p:nvSpPr>
          <p:cNvPr id="9" name="Date Placeholder 3"/>
          <p:cNvSpPr txBox="1">
            <a:spLocks/>
          </p:cNvSpPr>
          <p:nvPr userDrawn="1"/>
        </p:nvSpPr>
        <p:spPr>
          <a:xfrm>
            <a:off x="11568608" y="6453337"/>
            <a:ext cx="1117600" cy="349820"/>
          </a:xfrm>
          <a:prstGeom prst="rect">
            <a:avLst/>
          </a:prstGeom>
        </p:spPr>
        <p:txBody>
          <a:bodyPr lIns="81043" tIns="40522" rIns="81043" bIns="40522"/>
          <a:lstStyle>
            <a:defPPr>
              <a:defRPr lang="de-DE"/>
            </a:defPPr>
            <a:lvl1pPr algn="l" rtl="0" eaLnBrk="0" fontAlgn="base" hangingPunct="0">
              <a:spcBef>
                <a:spcPct val="0"/>
              </a:spcBef>
              <a:spcAft>
                <a:spcPct val="0"/>
              </a:spcAft>
              <a:defRPr sz="2000" i="1" kern="1200">
                <a:solidFill>
                  <a:schemeClr val="tx1"/>
                </a:solidFill>
                <a:latin typeface="Arial" charset="0"/>
                <a:ea typeface="+mn-ea"/>
                <a:cs typeface="+mn-cs"/>
              </a:defRPr>
            </a:lvl1pPr>
            <a:lvl2pPr marL="457200" algn="l" rtl="0" eaLnBrk="0" fontAlgn="base" hangingPunct="0">
              <a:spcBef>
                <a:spcPct val="0"/>
              </a:spcBef>
              <a:spcAft>
                <a:spcPct val="0"/>
              </a:spcAft>
              <a:defRPr sz="2400" i="1" kern="1200">
                <a:solidFill>
                  <a:schemeClr val="tx1"/>
                </a:solidFill>
                <a:latin typeface="Arial" charset="0"/>
                <a:ea typeface="+mn-ea"/>
                <a:cs typeface="+mn-cs"/>
              </a:defRPr>
            </a:lvl2pPr>
            <a:lvl3pPr marL="914400" algn="l" rtl="0" eaLnBrk="0" fontAlgn="base" hangingPunct="0">
              <a:spcBef>
                <a:spcPct val="0"/>
              </a:spcBef>
              <a:spcAft>
                <a:spcPct val="0"/>
              </a:spcAft>
              <a:defRPr sz="2400" i="1" kern="1200">
                <a:solidFill>
                  <a:schemeClr val="tx1"/>
                </a:solidFill>
                <a:latin typeface="Arial" charset="0"/>
                <a:ea typeface="+mn-ea"/>
                <a:cs typeface="+mn-cs"/>
              </a:defRPr>
            </a:lvl3pPr>
            <a:lvl4pPr marL="1371600" algn="l" rtl="0" eaLnBrk="0" fontAlgn="base" hangingPunct="0">
              <a:spcBef>
                <a:spcPct val="0"/>
              </a:spcBef>
              <a:spcAft>
                <a:spcPct val="0"/>
              </a:spcAft>
              <a:defRPr sz="2400" i="1" kern="1200">
                <a:solidFill>
                  <a:schemeClr val="tx1"/>
                </a:solidFill>
                <a:latin typeface="Arial" charset="0"/>
                <a:ea typeface="+mn-ea"/>
                <a:cs typeface="+mn-cs"/>
              </a:defRPr>
            </a:lvl4pPr>
            <a:lvl5pPr marL="1828800" algn="l" rtl="0" eaLnBrk="0" fontAlgn="base" hangingPunct="0">
              <a:spcBef>
                <a:spcPct val="0"/>
              </a:spcBef>
              <a:spcAft>
                <a:spcPct val="0"/>
              </a:spcAft>
              <a:defRPr sz="2400" i="1" kern="1200">
                <a:solidFill>
                  <a:schemeClr val="tx1"/>
                </a:solidFill>
                <a:latin typeface="Arial" charset="0"/>
                <a:ea typeface="+mn-ea"/>
                <a:cs typeface="+mn-cs"/>
              </a:defRPr>
            </a:lvl5pPr>
            <a:lvl6pPr marL="2286000" algn="l" defTabSz="457200" rtl="0" eaLnBrk="1" latinLnBrk="0" hangingPunct="1">
              <a:defRPr sz="2400" i="1" kern="1200">
                <a:solidFill>
                  <a:schemeClr val="tx1"/>
                </a:solidFill>
                <a:latin typeface="Arial" charset="0"/>
                <a:ea typeface="+mn-ea"/>
                <a:cs typeface="+mn-cs"/>
              </a:defRPr>
            </a:lvl6pPr>
            <a:lvl7pPr marL="2743200" algn="l" defTabSz="457200" rtl="0" eaLnBrk="1" latinLnBrk="0" hangingPunct="1">
              <a:defRPr sz="2400" i="1" kern="1200">
                <a:solidFill>
                  <a:schemeClr val="tx1"/>
                </a:solidFill>
                <a:latin typeface="Arial" charset="0"/>
                <a:ea typeface="+mn-ea"/>
                <a:cs typeface="+mn-cs"/>
              </a:defRPr>
            </a:lvl7pPr>
            <a:lvl8pPr marL="3200400" algn="l" defTabSz="457200" rtl="0" eaLnBrk="1" latinLnBrk="0" hangingPunct="1">
              <a:defRPr sz="2400" i="1" kern="1200">
                <a:solidFill>
                  <a:schemeClr val="tx1"/>
                </a:solidFill>
                <a:latin typeface="Arial" charset="0"/>
                <a:ea typeface="+mn-ea"/>
                <a:cs typeface="+mn-cs"/>
              </a:defRPr>
            </a:lvl8pPr>
            <a:lvl9pPr marL="3657600" algn="l" defTabSz="457200" rtl="0" eaLnBrk="1" latinLnBrk="0" hangingPunct="1">
              <a:defRPr sz="2400" i="1" kern="1200">
                <a:solidFill>
                  <a:schemeClr val="tx1"/>
                </a:solidFill>
                <a:latin typeface="Arial" charset="0"/>
                <a:ea typeface="+mn-ea"/>
                <a:cs typeface="+mn-cs"/>
              </a:defRPr>
            </a:lvl9pPr>
          </a:lstStyle>
          <a:p>
            <a:fld id="{328B4A77-1565-194F-91EA-1609F360758B}" type="slidenum">
              <a:rPr lang="en-US" sz="1400" smtClean="0"/>
              <a:pPr/>
              <a:t>‹#›</a:t>
            </a:fld>
            <a:endParaRPr lang="en-US" sz="1400"/>
          </a:p>
        </p:txBody>
      </p:sp>
      <p:pic>
        <p:nvPicPr>
          <p:cNvPr id="10" name="AIONLogo.png" descr="AIONLogo.png">
            <a:extLst>
              <a:ext uri="{FF2B5EF4-FFF2-40B4-BE49-F238E27FC236}">
                <a16:creationId xmlns:a16="http://schemas.microsoft.com/office/drawing/2014/main" id="{9ED995A0-2F6E-A84A-AB55-775AC4344ABD}"/>
              </a:ext>
            </a:extLst>
          </p:cNvPr>
          <p:cNvPicPr>
            <a:picLocks noChangeAspect="1"/>
          </p:cNvPicPr>
          <p:nvPr userDrawn="1"/>
        </p:nvPicPr>
        <p:blipFill>
          <a:blip r:embed="rId16"/>
          <a:stretch>
            <a:fillRect/>
          </a:stretch>
        </p:blipFill>
        <p:spPr>
          <a:xfrm>
            <a:off x="11403571" y="65785"/>
            <a:ext cx="789272" cy="457200"/>
          </a:xfrm>
          <a:prstGeom prst="rect">
            <a:avLst/>
          </a:prstGeom>
          <a:gradFill>
            <a:gsLst>
              <a:gs pos="41000">
                <a:srgbClr val="FFFFFF"/>
              </a:gs>
              <a:gs pos="100000">
                <a:srgbClr val="97C1E1"/>
              </a:gs>
            </a:gsLst>
            <a:lin ang="0" scaled="1"/>
          </a:gradFill>
          <a:ln w="12700">
            <a:miter lim="400000"/>
          </a:ln>
        </p:spPr>
      </p:pic>
    </p:spTree>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31" r:id="rId11"/>
    <p:sldLayoutId id="2147484232" r:id="rId12"/>
    <p:sldLayoutId id="2147484233" r:id="rId13"/>
  </p:sldLayoutIdLst>
  <p:hf hdr="0" dt="0"/>
  <p:txStyles>
    <p:titleStyle>
      <a:lvl1pPr algn="ctr" rtl="0" eaLnBrk="0" fontAlgn="base" hangingPunct="0">
        <a:spcBef>
          <a:spcPct val="0"/>
        </a:spcBef>
        <a:spcAft>
          <a:spcPct val="0"/>
        </a:spcAft>
        <a:defRPr sz="2500" b="1">
          <a:solidFill>
            <a:srgbClr val="006699"/>
          </a:solidFill>
          <a:latin typeface="+mj-lt"/>
          <a:ea typeface="ＭＳ Ｐゴシック" charset="-128"/>
          <a:cs typeface="ＭＳ Ｐゴシック" charset="-128"/>
        </a:defRPr>
      </a:lvl1pPr>
      <a:lvl2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5pPr>
      <a:lvl6pPr marL="405216" algn="ctr" rtl="0" eaLnBrk="0" fontAlgn="base" hangingPunct="0">
        <a:spcBef>
          <a:spcPct val="0"/>
        </a:spcBef>
        <a:spcAft>
          <a:spcPct val="0"/>
        </a:spcAft>
        <a:defRPr sz="2500" b="1">
          <a:solidFill>
            <a:srgbClr val="006699"/>
          </a:solidFill>
          <a:latin typeface="Helvetica" charset="0"/>
        </a:defRPr>
      </a:lvl6pPr>
      <a:lvl7pPr marL="810433" algn="ctr" rtl="0" eaLnBrk="0" fontAlgn="base" hangingPunct="0">
        <a:spcBef>
          <a:spcPct val="0"/>
        </a:spcBef>
        <a:spcAft>
          <a:spcPct val="0"/>
        </a:spcAft>
        <a:defRPr sz="2500" b="1">
          <a:solidFill>
            <a:srgbClr val="006699"/>
          </a:solidFill>
          <a:latin typeface="Helvetica" charset="0"/>
        </a:defRPr>
      </a:lvl7pPr>
      <a:lvl8pPr marL="1215649" algn="ctr" rtl="0" eaLnBrk="0" fontAlgn="base" hangingPunct="0">
        <a:spcBef>
          <a:spcPct val="0"/>
        </a:spcBef>
        <a:spcAft>
          <a:spcPct val="0"/>
        </a:spcAft>
        <a:defRPr sz="2500" b="1">
          <a:solidFill>
            <a:srgbClr val="006699"/>
          </a:solidFill>
          <a:latin typeface="Helvetica" charset="0"/>
        </a:defRPr>
      </a:lvl8pPr>
      <a:lvl9pPr marL="1620865" algn="ctr" rtl="0" eaLnBrk="0" fontAlgn="base" hangingPunct="0">
        <a:spcBef>
          <a:spcPct val="0"/>
        </a:spcBef>
        <a:spcAft>
          <a:spcPct val="0"/>
        </a:spcAft>
        <a:defRPr sz="2500" b="1">
          <a:solidFill>
            <a:srgbClr val="006699"/>
          </a:solidFill>
          <a:latin typeface="Helvetica" charset="0"/>
        </a:defRPr>
      </a:lvl9pPr>
    </p:titleStyle>
    <p:bodyStyle>
      <a:lvl1pPr marL="303912" indent="-303912"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658477" indent="-253260" algn="l" rtl="0" eaLnBrk="0" fontAlgn="base" hangingPunct="0">
        <a:spcBef>
          <a:spcPct val="20000"/>
        </a:spcBef>
        <a:spcAft>
          <a:spcPct val="0"/>
        </a:spcAft>
        <a:defRPr>
          <a:solidFill>
            <a:schemeClr val="tx1"/>
          </a:solidFill>
          <a:latin typeface="+mn-lt"/>
          <a:ea typeface="ＭＳ Ｐゴシック" charset="-128"/>
        </a:defRPr>
      </a:lvl2pPr>
      <a:lvl3pPr marL="1013041" indent="-202608" algn="l" rtl="0" eaLnBrk="0" fontAlgn="base" hangingPunct="0">
        <a:spcBef>
          <a:spcPct val="20000"/>
        </a:spcBef>
        <a:spcAft>
          <a:spcPct val="0"/>
        </a:spcAft>
        <a:defRPr>
          <a:solidFill>
            <a:schemeClr val="tx1"/>
          </a:solidFill>
          <a:latin typeface="+mn-lt"/>
          <a:ea typeface="ＭＳ Ｐゴシック" charset="-128"/>
        </a:defRPr>
      </a:lvl3pPr>
      <a:lvl4pPr marL="1418257" indent="-202608" algn="l" rtl="0" eaLnBrk="0" fontAlgn="base" hangingPunct="0">
        <a:spcBef>
          <a:spcPct val="20000"/>
        </a:spcBef>
        <a:spcAft>
          <a:spcPct val="0"/>
        </a:spcAft>
        <a:defRPr>
          <a:solidFill>
            <a:schemeClr val="tx1"/>
          </a:solidFill>
          <a:latin typeface="+mn-lt"/>
          <a:ea typeface="ＭＳ Ｐゴシック" charset="-128"/>
        </a:defRPr>
      </a:lvl4pPr>
      <a:lvl5pPr marL="1823474" indent="-202608" algn="l" rtl="0" eaLnBrk="0" fontAlgn="base" hangingPunct="0">
        <a:spcBef>
          <a:spcPct val="20000"/>
        </a:spcBef>
        <a:spcAft>
          <a:spcPct val="0"/>
        </a:spcAft>
        <a:defRPr>
          <a:solidFill>
            <a:schemeClr val="tx1"/>
          </a:solidFill>
          <a:latin typeface="+mn-lt"/>
          <a:ea typeface="ＭＳ Ｐゴシック" charset="-128"/>
        </a:defRPr>
      </a:lvl5pPr>
      <a:lvl6pPr marL="2228690" indent="-202608" algn="l" rtl="0" eaLnBrk="0" fontAlgn="base" hangingPunct="0">
        <a:spcBef>
          <a:spcPct val="20000"/>
        </a:spcBef>
        <a:spcAft>
          <a:spcPct val="0"/>
        </a:spcAft>
        <a:defRPr>
          <a:solidFill>
            <a:schemeClr val="tx1"/>
          </a:solidFill>
          <a:latin typeface="+mn-lt"/>
          <a:ea typeface="ＭＳ Ｐゴシック" charset="-128"/>
        </a:defRPr>
      </a:lvl6pPr>
      <a:lvl7pPr marL="2633906" indent="-202608" algn="l" rtl="0" eaLnBrk="0" fontAlgn="base" hangingPunct="0">
        <a:spcBef>
          <a:spcPct val="20000"/>
        </a:spcBef>
        <a:spcAft>
          <a:spcPct val="0"/>
        </a:spcAft>
        <a:defRPr>
          <a:solidFill>
            <a:schemeClr val="tx1"/>
          </a:solidFill>
          <a:latin typeface="+mn-lt"/>
          <a:ea typeface="ＭＳ Ｐゴシック" charset="-128"/>
        </a:defRPr>
      </a:lvl7pPr>
      <a:lvl8pPr marL="3039123" indent="-202608" algn="l" rtl="0" eaLnBrk="0" fontAlgn="base" hangingPunct="0">
        <a:spcBef>
          <a:spcPct val="20000"/>
        </a:spcBef>
        <a:spcAft>
          <a:spcPct val="0"/>
        </a:spcAft>
        <a:defRPr>
          <a:solidFill>
            <a:schemeClr val="tx1"/>
          </a:solidFill>
          <a:latin typeface="+mn-lt"/>
          <a:ea typeface="ＭＳ Ｐゴシック" charset="-128"/>
        </a:defRPr>
      </a:lvl8pPr>
      <a:lvl9pPr marL="3444339" indent="-202608" algn="l" rtl="0" eaLnBrk="0" fontAlgn="base" hangingPunct="0">
        <a:spcBef>
          <a:spcPct val="20000"/>
        </a:spcBef>
        <a:spcAft>
          <a:spcPct val="0"/>
        </a:spcAft>
        <a:defRPr>
          <a:solidFill>
            <a:schemeClr val="tx1"/>
          </a:solidFill>
          <a:latin typeface="+mn-lt"/>
          <a:ea typeface="ＭＳ Ｐゴシック" charset="-128"/>
        </a:defRPr>
      </a:lvl9pPr>
    </p:bodyStyle>
    <p:otherStyle>
      <a:defPPr>
        <a:defRPr lang="en-US"/>
      </a:defPPr>
      <a:lvl1pPr marL="0" algn="l" defTabSz="405216" rtl="0" eaLnBrk="1" latinLnBrk="0" hangingPunct="1">
        <a:defRPr sz="1600" kern="1200">
          <a:solidFill>
            <a:schemeClr val="tx1"/>
          </a:solidFill>
          <a:latin typeface="+mn-lt"/>
          <a:ea typeface="+mn-ea"/>
          <a:cs typeface="+mn-cs"/>
        </a:defRPr>
      </a:lvl1pPr>
      <a:lvl2pPr marL="405216" algn="l" defTabSz="405216" rtl="0" eaLnBrk="1" latinLnBrk="0" hangingPunct="1">
        <a:defRPr sz="1600" kern="1200">
          <a:solidFill>
            <a:schemeClr val="tx1"/>
          </a:solidFill>
          <a:latin typeface="+mn-lt"/>
          <a:ea typeface="+mn-ea"/>
          <a:cs typeface="+mn-cs"/>
        </a:defRPr>
      </a:lvl2pPr>
      <a:lvl3pPr marL="810433" algn="l" defTabSz="405216" rtl="0" eaLnBrk="1" latinLnBrk="0" hangingPunct="1">
        <a:defRPr sz="1600" kern="1200">
          <a:solidFill>
            <a:schemeClr val="tx1"/>
          </a:solidFill>
          <a:latin typeface="+mn-lt"/>
          <a:ea typeface="+mn-ea"/>
          <a:cs typeface="+mn-cs"/>
        </a:defRPr>
      </a:lvl3pPr>
      <a:lvl4pPr marL="1215649" algn="l" defTabSz="405216" rtl="0" eaLnBrk="1" latinLnBrk="0" hangingPunct="1">
        <a:defRPr sz="1600" kern="1200">
          <a:solidFill>
            <a:schemeClr val="tx1"/>
          </a:solidFill>
          <a:latin typeface="+mn-lt"/>
          <a:ea typeface="+mn-ea"/>
          <a:cs typeface="+mn-cs"/>
        </a:defRPr>
      </a:lvl4pPr>
      <a:lvl5pPr marL="1620865" algn="l" defTabSz="405216" rtl="0" eaLnBrk="1" latinLnBrk="0" hangingPunct="1">
        <a:defRPr sz="1600" kern="1200">
          <a:solidFill>
            <a:schemeClr val="tx1"/>
          </a:solidFill>
          <a:latin typeface="+mn-lt"/>
          <a:ea typeface="+mn-ea"/>
          <a:cs typeface="+mn-cs"/>
        </a:defRPr>
      </a:lvl5pPr>
      <a:lvl6pPr marL="2026082" algn="l" defTabSz="405216" rtl="0" eaLnBrk="1" latinLnBrk="0" hangingPunct="1">
        <a:defRPr sz="1600" kern="1200">
          <a:solidFill>
            <a:schemeClr val="tx1"/>
          </a:solidFill>
          <a:latin typeface="+mn-lt"/>
          <a:ea typeface="+mn-ea"/>
          <a:cs typeface="+mn-cs"/>
        </a:defRPr>
      </a:lvl6pPr>
      <a:lvl7pPr marL="2431298" algn="l" defTabSz="405216" rtl="0" eaLnBrk="1" latinLnBrk="0" hangingPunct="1">
        <a:defRPr sz="1600" kern="1200">
          <a:solidFill>
            <a:schemeClr val="tx1"/>
          </a:solidFill>
          <a:latin typeface="+mn-lt"/>
          <a:ea typeface="+mn-ea"/>
          <a:cs typeface="+mn-cs"/>
        </a:defRPr>
      </a:lvl7pPr>
      <a:lvl8pPr marL="2836515" algn="l" defTabSz="405216" rtl="0" eaLnBrk="1" latinLnBrk="0" hangingPunct="1">
        <a:defRPr sz="1600" kern="1200">
          <a:solidFill>
            <a:schemeClr val="tx1"/>
          </a:solidFill>
          <a:latin typeface="+mn-lt"/>
          <a:ea typeface="+mn-ea"/>
          <a:cs typeface="+mn-cs"/>
        </a:defRPr>
      </a:lvl8pPr>
      <a:lvl9pPr marL="3241731" algn="l" defTabSz="405216"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indico.cern.ch/event/802946/" TargetMode="External"/><Relationship Id="rId2" Type="http://schemas.openxmlformats.org/officeDocument/2006/relationships/hyperlink" Target="https://indico.cern.ch/event/797031/timetable/"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5.emf"/><Relationship Id="rId7" Type="http://schemas.openxmlformats.org/officeDocument/2006/relationships/image" Target="../media/image15.png"/><Relationship Id="rId2"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emf"/></Relationships>
</file>

<file path=ppt/slides/_rels/slide1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image" Target="../media/image125.emf"/><Relationship Id="rId5" Type="http://schemas.openxmlformats.org/officeDocument/2006/relationships/image" Target="../media/image124.emf"/><Relationship Id="rId4" Type="http://schemas.openxmlformats.org/officeDocument/2006/relationships/image" Target="../media/image16.png"/></Relationships>
</file>

<file path=ppt/slides/_rels/slide1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26.png"/><Relationship Id="rId2"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image" Target="../media/image125.emf"/><Relationship Id="rId5" Type="http://schemas.openxmlformats.org/officeDocument/2006/relationships/image" Target="../media/image124.emf"/><Relationship Id="rId4" Type="http://schemas.openxmlformats.org/officeDocument/2006/relationships/image" Target="../media/image16.png"/></Relationships>
</file>

<file path=ppt/slides/_rels/slide1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image" Target="../media/image125.emf"/><Relationship Id="rId5" Type="http://schemas.openxmlformats.org/officeDocument/2006/relationships/image" Target="../media/image124.emf"/><Relationship Id="rId4" Type="http://schemas.openxmlformats.org/officeDocument/2006/relationships/image" Target="../media/image1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21.png"/></Relationships>
</file>

<file path=ppt/slides/_rels/slide12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emf"/><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jpg"/></Relationships>
</file>

<file path=ppt/slides/_rels/slide1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9.emf"/><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22.png"/></Relationships>
</file>

<file path=ppt/slides/_rels/slide13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138.png"/></Relationships>
</file>

<file path=ppt/slides/_rels/slide1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140.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79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41.emf"/></Relationships>
</file>

<file path=ppt/slides/_rels/slide14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emf"/><Relationship Id="rId4" Type="http://schemas.openxmlformats.org/officeDocument/2006/relationships/image" Target="../media/image34.jpeg"/></Relationships>
</file>

<file path=ppt/slides/_rels/slide14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144.jpg"/><Relationship Id="rId4" Type="http://schemas.openxmlformats.org/officeDocument/2006/relationships/image" Target="../media/image143.jpeg"/></Relationships>
</file>

<file path=ppt/slides/_rels/slide14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xml"/><Relationship Id="rId4" Type="http://schemas.openxmlformats.org/officeDocument/2006/relationships/image" Target="../media/image147.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21.png"/></Relationships>
</file>

<file path=ppt/slides/_rels/slide1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79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emf"/><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emf"/><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emf"/></Relationships>
</file>

<file path=ppt/slides/_rels/slide43.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emf"/></Relationships>
</file>

<file path=ppt/slides/_rels/slide44.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emf"/></Relationships>
</file>

<file path=ppt/slides/_rels/slide45.xml.rels><?xml version="1.0" encoding="UTF-8" standalone="yes"?>
<Relationships xmlns="http://schemas.openxmlformats.org/package/2006/relationships"><Relationship Id="rId3" Type="http://schemas.openxmlformats.org/officeDocument/2006/relationships/hyperlink" Target="https://indico.cern.ch/event/1138902/" TargetMode="External"/><Relationship Id="rId2" Type="http://schemas.openxmlformats.org/officeDocument/2006/relationships/hyperlink" Target="https://indico.cern.ch/event/1138902/registrations/"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epjquantumtechnology.springeropen.com/" TargetMode="External"/><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5.emf"/><Relationship Id="rId7" Type="http://schemas.openxmlformats.org/officeDocument/2006/relationships/image" Target="../media/image15.png"/><Relationship Id="rId2"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emf"/></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 Id="rId5" Type="http://schemas.openxmlformats.org/officeDocument/2006/relationships/image" Target="../media/image82.emf"/><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emf"/><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jpg"/></Relationships>
</file>

<file path=ppt/slides/_rels/slide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arxiv.org/abs/2201.07789" TargetMode="External"/><Relationship Id="rId4" Type="http://schemas.openxmlformats.org/officeDocument/2006/relationships/image" Target="../media/image103.png"/></Relationships>
</file>

<file path=ppt/slides/_rels/slide8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9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hyperlink" Target="https://atom-computing.com/" TargetMode="External"/><Relationship Id="rId7" Type="http://schemas.openxmlformats.org/officeDocument/2006/relationships/hyperlink" Target="https://mobile.twitter.com/computingq"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www.quera.com/" TargetMode="External"/><Relationship Id="rId5" Type="http://schemas.openxmlformats.org/officeDocument/2006/relationships/hyperlink" Target="https://coldquanta.com/core-technology/hilbert/" TargetMode="External"/><Relationship Id="rId4" Type="http://schemas.openxmlformats.org/officeDocument/2006/relationships/hyperlink" Target="https://pasqal.io/about"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A43F990E-16BA-1942-AAAB-45F1179AB924}"/>
              </a:ext>
            </a:extLst>
          </p:cNvPr>
          <p:cNvPicPr>
            <a:picLocks noChangeAspect="1"/>
          </p:cNvPicPr>
          <p:nvPr/>
        </p:nvPicPr>
        <p:blipFill>
          <a:blip r:embed="rId3"/>
          <a:stretch>
            <a:fillRect/>
          </a:stretch>
        </p:blipFill>
        <p:spPr>
          <a:xfrm>
            <a:off x="7896200" y="1844824"/>
            <a:ext cx="4372106" cy="3575026"/>
          </a:xfrm>
          <a:prstGeom prst="rect">
            <a:avLst/>
          </a:prstGeom>
          <a:ln>
            <a:noFill/>
          </a:ln>
          <a:effectLst>
            <a:softEdge rad="112500"/>
          </a:effectLst>
        </p:spPr>
      </p:pic>
      <p:sp>
        <p:nvSpPr>
          <p:cNvPr id="2" name="Title 1">
            <a:extLst>
              <a:ext uri="{FF2B5EF4-FFF2-40B4-BE49-F238E27FC236}">
                <a16:creationId xmlns:a16="http://schemas.microsoft.com/office/drawing/2014/main" id="{CD3B3846-095C-9F4B-96D9-87180855965A}"/>
              </a:ext>
            </a:extLst>
          </p:cNvPr>
          <p:cNvSpPr>
            <a:spLocks noGrp="1"/>
          </p:cNvSpPr>
          <p:nvPr>
            <p:ph type="title"/>
          </p:nvPr>
        </p:nvSpPr>
        <p:spPr>
          <a:xfrm>
            <a:off x="192403" y="5157192"/>
            <a:ext cx="7855881" cy="1362076"/>
          </a:xfrm>
        </p:spPr>
        <p:txBody>
          <a:bodyPr/>
          <a:lstStyle/>
          <a:p>
            <a:pPr algn="ctr"/>
            <a:r>
              <a:rPr lang="en-GB" dirty="0"/>
              <a:t>ATOM Interferometry to Explore Fundamental Physics  </a:t>
            </a:r>
            <a:br>
              <a:rPr lang="en-GB" sz="3000" dirty="0"/>
            </a:br>
            <a:endParaRPr lang="en-US" sz="3000" b="0" dirty="0"/>
          </a:p>
        </p:txBody>
      </p:sp>
      <p:sp>
        <p:nvSpPr>
          <p:cNvPr id="3" name="Text Placeholder 2">
            <a:extLst>
              <a:ext uri="{FF2B5EF4-FFF2-40B4-BE49-F238E27FC236}">
                <a16:creationId xmlns:a16="http://schemas.microsoft.com/office/drawing/2014/main" id="{26D6C192-E48C-EA42-BA5A-27E3CCCB2DDE}"/>
              </a:ext>
            </a:extLst>
          </p:cNvPr>
          <p:cNvSpPr>
            <a:spLocks noGrp="1"/>
          </p:cNvSpPr>
          <p:nvPr>
            <p:ph type="body" idx="1"/>
          </p:nvPr>
        </p:nvSpPr>
        <p:spPr>
          <a:xfrm>
            <a:off x="1828800" y="3645024"/>
            <a:ext cx="10363200" cy="1500187"/>
          </a:xfrm>
        </p:spPr>
        <p:txBody>
          <a:bodyPr/>
          <a:lstStyle/>
          <a:p>
            <a:r>
              <a:rPr lang="en-US" sz="2400" dirty="0"/>
              <a:t>Oliver </a:t>
            </a:r>
            <a:r>
              <a:rPr lang="en-US" sz="2400" dirty="0" err="1"/>
              <a:t>Buchmueller</a:t>
            </a:r>
            <a:r>
              <a:rPr lang="en-US" sz="2400"/>
              <a:t>, Imperial College London </a:t>
            </a:r>
          </a:p>
        </p:txBody>
      </p:sp>
      <p:pic>
        <p:nvPicPr>
          <p:cNvPr id="4" name="Picture 3" descr="A close up of a map&#10;&#10;Description automatically generated">
            <a:extLst>
              <a:ext uri="{FF2B5EF4-FFF2-40B4-BE49-F238E27FC236}">
                <a16:creationId xmlns:a16="http://schemas.microsoft.com/office/drawing/2014/main" id="{43479096-B9FE-DA44-8E66-9B1F0A7E6F3F}"/>
              </a:ext>
            </a:extLst>
          </p:cNvPr>
          <p:cNvPicPr>
            <a:picLocks noChangeAspect="1"/>
          </p:cNvPicPr>
          <p:nvPr/>
        </p:nvPicPr>
        <p:blipFill>
          <a:blip r:embed="rId4"/>
          <a:stretch>
            <a:fillRect/>
          </a:stretch>
        </p:blipFill>
        <p:spPr>
          <a:xfrm>
            <a:off x="44363" y="554462"/>
            <a:ext cx="3963405" cy="3954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AF904BDA-18CB-9045-B68F-8C6479299682}"/>
              </a:ext>
            </a:extLst>
          </p:cNvPr>
          <p:cNvPicPr>
            <a:picLocks noChangeAspect="1" noChangeArrowheads="1"/>
          </p:cNvPicPr>
          <p:nvPr/>
        </p:nvPicPr>
        <p:blipFill>
          <a:blip r:embed="rId5" cstate="print"/>
          <a:srcRect/>
          <a:stretch>
            <a:fillRect/>
          </a:stretch>
        </p:blipFill>
        <p:spPr bwMode="auto">
          <a:xfrm>
            <a:off x="4151783" y="57705"/>
            <a:ext cx="6334125" cy="1715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6" descr="C:\Users\Jason\Documents\talks\GWAI-Hangzhou\2Satellites.jpg">
            <a:extLst>
              <a:ext uri="{FF2B5EF4-FFF2-40B4-BE49-F238E27FC236}">
                <a16:creationId xmlns:a16="http://schemas.microsoft.com/office/drawing/2014/main" id="{4416DB22-1CF6-2B46-9229-53F483D04B6F}"/>
              </a:ext>
            </a:extLst>
          </p:cNvPr>
          <p:cNvPicPr>
            <a:picLocks noChangeAspect="1" noChangeArrowheads="1"/>
          </p:cNvPicPr>
          <p:nvPr/>
        </p:nvPicPr>
        <p:blipFill>
          <a:blip r:embed="rId6" cstate="print"/>
          <a:srcRect/>
          <a:stretch>
            <a:fillRect/>
          </a:stretch>
        </p:blipFill>
        <p:spPr bwMode="auto">
          <a:xfrm>
            <a:off x="4120343" y="1959696"/>
            <a:ext cx="2661331" cy="2261392"/>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DDC2A519-4B61-CF46-BDFE-35095E14EA4F}"/>
              </a:ext>
            </a:extLst>
          </p:cNvPr>
          <p:cNvSpPr/>
          <p:nvPr/>
        </p:nvSpPr>
        <p:spPr>
          <a:xfrm>
            <a:off x="6672064" y="2060848"/>
            <a:ext cx="1784437" cy="1754326"/>
          </a:xfrm>
          <a:prstGeom prst="rect">
            <a:avLst/>
          </a:prstGeom>
        </p:spPr>
        <p:txBody>
          <a:bodyPr wrap="square">
            <a:spAutoFit/>
          </a:bodyPr>
          <a:lstStyle/>
          <a:p>
            <a:pPr algn="ctr"/>
            <a:r>
              <a:rPr lang="en-US" b="1" i="1" dirty="0"/>
              <a:t>Atomic Experiment for Dark Matter </a:t>
            </a:r>
          </a:p>
          <a:p>
            <a:pPr algn="ctr"/>
            <a:r>
              <a:rPr lang="en-US" b="1" i="1" dirty="0"/>
              <a:t>and Gravity Exploration</a:t>
            </a:r>
          </a:p>
        </p:txBody>
      </p:sp>
      <p:pic>
        <p:nvPicPr>
          <p:cNvPr id="8" name="Picture 7">
            <a:extLst>
              <a:ext uri="{FF2B5EF4-FFF2-40B4-BE49-F238E27FC236}">
                <a16:creationId xmlns:a16="http://schemas.microsoft.com/office/drawing/2014/main" id="{1BA8A2F7-B3D3-3347-A8DA-1FCA1266A263}"/>
              </a:ext>
            </a:extLst>
          </p:cNvPr>
          <p:cNvPicPr>
            <a:picLocks noChangeAspect="1"/>
          </p:cNvPicPr>
          <p:nvPr/>
        </p:nvPicPr>
        <p:blipFill>
          <a:blip r:embed="rId7"/>
          <a:stretch>
            <a:fillRect/>
          </a:stretch>
        </p:blipFill>
        <p:spPr>
          <a:xfrm>
            <a:off x="10485909" y="0"/>
            <a:ext cx="1706091" cy="1884639"/>
          </a:xfrm>
          <a:prstGeom prst="rect">
            <a:avLst/>
          </a:prstGeom>
        </p:spPr>
      </p:pic>
      <p:sp>
        <p:nvSpPr>
          <p:cNvPr id="9" name="Rectangle 8">
            <a:extLst>
              <a:ext uri="{FF2B5EF4-FFF2-40B4-BE49-F238E27FC236}">
                <a16:creationId xmlns:a16="http://schemas.microsoft.com/office/drawing/2014/main" id="{78524B16-7DFF-3341-A087-6B187F6467FB}"/>
              </a:ext>
            </a:extLst>
          </p:cNvPr>
          <p:cNvSpPr/>
          <p:nvPr/>
        </p:nvSpPr>
        <p:spPr>
          <a:xfrm>
            <a:off x="911424" y="188640"/>
            <a:ext cx="3024336" cy="646331"/>
          </a:xfrm>
          <a:prstGeom prst="rect">
            <a:avLst/>
          </a:prstGeom>
        </p:spPr>
        <p:txBody>
          <a:bodyPr wrap="square">
            <a:spAutoFit/>
          </a:bodyPr>
          <a:lstStyle/>
          <a:p>
            <a:r>
              <a:rPr lang="en-GB" b="1" i="1" kern="0"/>
              <a:t>A UK Atom Interferometer </a:t>
            </a:r>
          </a:p>
          <a:p>
            <a:r>
              <a:rPr lang="en-GB" b="1" i="1" kern="0"/>
              <a:t>Observatory and Network </a:t>
            </a:r>
            <a:endParaRPr lang="en-US" b="1"/>
          </a:p>
        </p:txBody>
      </p:sp>
      <p:sp>
        <p:nvSpPr>
          <p:cNvPr id="10" name="TextBox 9">
            <a:extLst>
              <a:ext uri="{FF2B5EF4-FFF2-40B4-BE49-F238E27FC236}">
                <a16:creationId xmlns:a16="http://schemas.microsoft.com/office/drawing/2014/main" id="{C94702F1-DD7D-064F-8246-2F79F5D27D82}"/>
              </a:ext>
            </a:extLst>
          </p:cNvPr>
          <p:cNvSpPr txBox="1"/>
          <p:nvPr/>
        </p:nvSpPr>
        <p:spPr>
          <a:xfrm>
            <a:off x="8109259" y="5541039"/>
            <a:ext cx="3963405" cy="1477328"/>
          </a:xfrm>
          <a:prstGeom prst="rect">
            <a:avLst/>
          </a:prstGeom>
          <a:noFill/>
        </p:spPr>
        <p:txBody>
          <a:bodyPr wrap="square" rtlCol="0">
            <a:spAutoFit/>
          </a:bodyPr>
          <a:lstStyle/>
          <a:p>
            <a:pPr algn="ctr"/>
            <a:r>
              <a:rPr lang="en-GB" b="1" i="1" dirty="0"/>
              <a:t>STE-QUEST: An M-class Cold Atom mission to probe gravity, dark matter and quantum mechanics </a:t>
            </a:r>
            <a:br>
              <a:rPr lang="en-GB" b="1" i="1" dirty="0"/>
            </a:br>
            <a:endParaRPr lang="en-US" b="1" i="1" dirty="0"/>
          </a:p>
        </p:txBody>
      </p:sp>
    </p:spTree>
    <p:extLst>
      <p:ext uri="{BB962C8B-B14F-4D97-AF65-F5344CB8AC3E}">
        <p14:creationId xmlns:p14="http://schemas.microsoft.com/office/powerpoint/2010/main" val="3769063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spect="1" noChangeArrowheads="1"/>
          </p:cNvPicPr>
          <p:nvPr/>
        </p:nvPicPr>
        <p:blipFill>
          <a:blip r:embed="rId2" cstate="print"/>
          <a:srcRect l="8851" t="10929" r="2154" b="21222"/>
          <a:stretch>
            <a:fillRect/>
          </a:stretch>
        </p:blipFill>
        <p:spPr bwMode="auto">
          <a:xfrm>
            <a:off x="3388395" y="3742152"/>
            <a:ext cx="4625862" cy="2711185"/>
          </a:xfrm>
          <a:prstGeom prst="rect">
            <a:avLst/>
          </a:prstGeom>
          <a:noFill/>
          <a:ln w="9525">
            <a:noFill/>
            <a:miter lim="800000"/>
            <a:headEnd/>
            <a:tailEnd/>
          </a:ln>
        </p:spPr>
      </p:pic>
      <p:sp>
        <p:nvSpPr>
          <p:cNvPr id="2" name="Title 1"/>
          <p:cNvSpPr>
            <a:spLocks noGrp="1"/>
          </p:cNvSpPr>
          <p:nvPr>
            <p:ph type="title"/>
          </p:nvPr>
        </p:nvSpPr>
        <p:spPr>
          <a:xfrm>
            <a:off x="2085975" y="404664"/>
            <a:ext cx="8020050" cy="457200"/>
          </a:xfrm>
        </p:spPr>
        <p:txBody>
          <a:bodyPr/>
          <a:lstStyle/>
          <a:p>
            <a:r>
              <a:rPr lang="en-US"/>
              <a:t>Light vs. Cold Atoms: Atom Interferometry</a:t>
            </a:r>
          </a:p>
        </p:txBody>
      </p:sp>
      <p:sp>
        <p:nvSpPr>
          <p:cNvPr id="8" name="TextBox 7"/>
          <p:cNvSpPr txBox="1"/>
          <p:nvPr/>
        </p:nvSpPr>
        <p:spPr>
          <a:xfrm>
            <a:off x="1764307" y="1698621"/>
            <a:ext cx="1950803" cy="707886"/>
          </a:xfrm>
          <a:prstGeom prst="rect">
            <a:avLst/>
          </a:prstGeom>
          <a:noFill/>
        </p:spPr>
        <p:txBody>
          <a:bodyPr wrap="square" rtlCol="0">
            <a:spAutoFit/>
          </a:bodyPr>
          <a:lstStyle/>
          <a:p>
            <a:pPr>
              <a:buNone/>
            </a:pPr>
            <a:r>
              <a:rPr lang="en-US" sz="2000"/>
              <a:t>Light interferometer</a:t>
            </a:r>
          </a:p>
        </p:txBody>
      </p:sp>
      <p:sp>
        <p:nvSpPr>
          <p:cNvPr id="9" name="TextBox 8"/>
          <p:cNvSpPr txBox="1"/>
          <p:nvPr/>
        </p:nvSpPr>
        <p:spPr>
          <a:xfrm>
            <a:off x="1786601" y="4160249"/>
            <a:ext cx="1886207" cy="707886"/>
          </a:xfrm>
          <a:prstGeom prst="rect">
            <a:avLst/>
          </a:prstGeom>
          <a:noFill/>
        </p:spPr>
        <p:txBody>
          <a:bodyPr wrap="square" rtlCol="0">
            <a:spAutoFit/>
          </a:bodyPr>
          <a:lstStyle/>
          <a:p>
            <a:pPr>
              <a:buNone/>
            </a:pPr>
            <a:r>
              <a:rPr lang="en-US" sz="2000"/>
              <a:t>Atom interferometer</a:t>
            </a:r>
          </a:p>
        </p:txBody>
      </p:sp>
      <p:sp>
        <p:nvSpPr>
          <p:cNvPr id="10" name="TextBox 9"/>
          <p:cNvSpPr txBox="1"/>
          <p:nvPr/>
        </p:nvSpPr>
        <p:spPr>
          <a:xfrm>
            <a:off x="2771773" y="5625333"/>
            <a:ext cx="660950" cy="338554"/>
          </a:xfrm>
          <a:prstGeom prst="rect">
            <a:avLst/>
          </a:prstGeom>
          <a:noFill/>
        </p:spPr>
        <p:txBody>
          <a:bodyPr wrap="none" rtlCol="0">
            <a:spAutoFit/>
          </a:bodyPr>
          <a:lstStyle/>
          <a:p>
            <a:pPr>
              <a:buNone/>
            </a:pPr>
            <a:r>
              <a:rPr lang="en-US" sz="1600">
                <a:latin typeface="+mj-lt"/>
                <a:ea typeface="Verdana" pitchFamily="34" charset="0"/>
                <a:cs typeface="Verdana" pitchFamily="34" charset="0"/>
              </a:rPr>
              <a:t>Atom</a:t>
            </a:r>
          </a:p>
        </p:txBody>
      </p:sp>
      <p:pic>
        <p:nvPicPr>
          <p:cNvPr id="12" name="Picture 11" descr="http://www.cobolt.se/Filer/bilder/Interferenz-michelson.jpg"/>
          <p:cNvPicPr>
            <a:picLocks noChangeAspect="1" noChangeArrowheads="1"/>
          </p:cNvPicPr>
          <p:nvPr/>
        </p:nvPicPr>
        <p:blipFill>
          <a:blip r:embed="rId3" cstate="print"/>
          <a:srcRect/>
          <a:stretch>
            <a:fillRect/>
          </a:stretch>
        </p:blipFill>
        <p:spPr bwMode="auto">
          <a:xfrm>
            <a:off x="8169206" y="1235525"/>
            <a:ext cx="1808680" cy="1759796"/>
          </a:xfrm>
          <a:prstGeom prst="rect">
            <a:avLst/>
          </a:prstGeom>
          <a:noFill/>
        </p:spPr>
      </p:pic>
      <p:pic>
        <p:nvPicPr>
          <p:cNvPr id="1146882" name="Picture 2" descr="http://scienceblogs.com/principles/files/2013/10/sm_fig4-2.jpg"/>
          <p:cNvPicPr>
            <a:picLocks noChangeAspect="1" noChangeArrowheads="1"/>
          </p:cNvPicPr>
          <p:nvPr/>
        </p:nvPicPr>
        <p:blipFill>
          <a:blip r:embed="rId4" cstate="print"/>
          <a:srcRect t="12416" r="24510" b="11998"/>
          <a:stretch>
            <a:fillRect/>
          </a:stretch>
        </p:blipFill>
        <p:spPr bwMode="auto">
          <a:xfrm>
            <a:off x="4219136" y="1024528"/>
            <a:ext cx="3239838" cy="2432981"/>
          </a:xfrm>
          <a:prstGeom prst="rect">
            <a:avLst/>
          </a:prstGeom>
          <a:noFill/>
        </p:spPr>
      </p:pic>
      <p:sp>
        <p:nvSpPr>
          <p:cNvPr id="14" name="Rectangle 13"/>
          <p:cNvSpPr/>
          <p:nvPr/>
        </p:nvSpPr>
        <p:spPr>
          <a:xfrm>
            <a:off x="5048575" y="6383974"/>
            <a:ext cx="4688378" cy="461665"/>
          </a:xfrm>
          <a:prstGeom prst="rect">
            <a:avLst/>
          </a:prstGeom>
        </p:spPr>
        <p:txBody>
          <a:bodyPr wrap="square">
            <a:spAutoFit/>
          </a:bodyPr>
          <a:lstStyle/>
          <a:p>
            <a:pPr>
              <a:buNone/>
            </a:pPr>
            <a:r>
              <a:rPr lang="en-US" sz="1200">
                <a:solidFill>
                  <a:schemeClr val="bg1">
                    <a:lumMod val="75000"/>
                  </a:schemeClr>
                </a:solidFill>
              </a:rPr>
              <a:t>http://scienceblogs.com/principles/2013/10/22/quantum-erasure/</a:t>
            </a:r>
          </a:p>
          <a:p>
            <a:pPr>
              <a:buNone/>
            </a:pPr>
            <a:r>
              <a:rPr lang="en-US" sz="1200">
                <a:solidFill>
                  <a:schemeClr val="bg1">
                    <a:lumMod val="75000"/>
                  </a:schemeClr>
                </a:solidFill>
              </a:rPr>
              <a:t>http://www.cobolt.se/interferometry.html</a:t>
            </a:r>
          </a:p>
        </p:txBody>
      </p:sp>
      <p:sp>
        <p:nvSpPr>
          <p:cNvPr id="20" name="TextBox 19"/>
          <p:cNvSpPr txBox="1"/>
          <p:nvPr/>
        </p:nvSpPr>
        <p:spPr>
          <a:xfrm>
            <a:off x="8402130" y="2657799"/>
            <a:ext cx="1305742" cy="338554"/>
          </a:xfrm>
          <a:prstGeom prst="rect">
            <a:avLst/>
          </a:prstGeom>
          <a:noFill/>
        </p:spPr>
        <p:txBody>
          <a:bodyPr wrap="none" rtlCol="0">
            <a:spAutoFit/>
          </a:bodyPr>
          <a:lstStyle/>
          <a:p>
            <a:pPr>
              <a:buNone/>
            </a:pPr>
            <a:r>
              <a:rPr lang="en-US" sz="1600">
                <a:solidFill>
                  <a:schemeClr val="bg1"/>
                </a:solidFill>
              </a:rPr>
              <a:t>Light fringes</a:t>
            </a:r>
          </a:p>
        </p:txBody>
      </p:sp>
      <p:sp>
        <p:nvSpPr>
          <p:cNvPr id="21" name="TextBox 20"/>
          <p:cNvSpPr txBox="1"/>
          <p:nvPr/>
        </p:nvSpPr>
        <p:spPr>
          <a:xfrm rot="5400000">
            <a:off x="7028401" y="5575985"/>
            <a:ext cx="1170513" cy="307777"/>
          </a:xfrm>
          <a:prstGeom prst="rect">
            <a:avLst/>
          </a:prstGeom>
          <a:noFill/>
        </p:spPr>
        <p:txBody>
          <a:bodyPr wrap="none" rtlCol="0">
            <a:spAutoFit/>
          </a:bodyPr>
          <a:lstStyle/>
          <a:p>
            <a:pPr>
              <a:buNone/>
            </a:pPr>
            <a:r>
              <a:rPr lang="en-US" sz="1400">
                <a:latin typeface="+mj-lt"/>
                <a:ea typeface="Verdana" pitchFamily="34" charset="0"/>
                <a:cs typeface="Verdana" pitchFamily="34" charset="0"/>
              </a:rPr>
              <a:t>Beamsplitter</a:t>
            </a:r>
          </a:p>
        </p:txBody>
      </p:sp>
      <p:sp>
        <p:nvSpPr>
          <p:cNvPr id="22" name="TextBox 21"/>
          <p:cNvSpPr txBox="1"/>
          <p:nvPr/>
        </p:nvSpPr>
        <p:spPr>
          <a:xfrm rot="5400000">
            <a:off x="3737711" y="4200438"/>
            <a:ext cx="1170513" cy="307777"/>
          </a:xfrm>
          <a:prstGeom prst="rect">
            <a:avLst/>
          </a:prstGeom>
          <a:noFill/>
        </p:spPr>
        <p:txBody>
          <a:bodyPr wrap="none" rtlCol="0">
            <a:spAutoFit/>
          </a:bodyPr>
          <a:lstStyle/>
          <a:p>
            <a:pPr>
              <a:buNone/>
            </a:pPr>
            <a:r>
              <a:rPr lang="en-US" sz="1400">
                <a:latin typeface="+mj-lt"/>
                <a:ea typeface="Verdana" pitchFamily="34" charset="0"/>
                <a:cs typeface="Verdana" pitchFamily="34" charset="0"/>
              </a:rPr>
              <a:t>Beamsplitter</a:t>
            </a:r>
          </a:p>
        </p:txBody>
      </p:sp>
      <p:sp>
        <p:nvSpPr>
          <p:cNvPr id="23" name="TextBox 22"/>
          <p:cNvSpPr txBox="1"/>
          <p:nvPr/>
        </p:nvSpPr>
        <p:spPr>
          <a:xfrm rot="5400000">
            <a:off x="5635261" y="5955418"/>
            <a:ext cx="653449" cy="307777"/>
          </a:xfrm>
          <a:prstGeom prst="rect">
            <a:avLst/>
          </a:prstGeom>
          <a:noFill/>
        </p:spPr>
        <p:txBody>
          <a:bodyPr wrap="none" rtlCol="0">
            <a:spAutoFit/>
          </a:bodyPr>
          <a:lstStyle/>
          <a:p>
            <a:pPr>
              <a:buNone/>
            </a:pPr>
            <a:r>
              <a:rPr lang="en-US" sz="1400">
                <a:latin typeface="+mj-lt"/>
                <a:ea typeface="Verdana" pitchFamily="34" charset="0"/>
                <a:cs typeface="Verdana" pitchFamily="34" charset="0"/>
              </a:rPr>
              <a:t>Mirror</a:t>
            </a:r>
          </a:p>
        </p:txBody>
      </p:sp>
      <p:pic>
        <p:nvPicPr>
          <p:cNvPr id="24" name="Picture 23" descr="fringes40PCA.png"/>
          <p:cNvPicPr>
            <a:picLocks noChangeAspect="1"/>
          </p:cNvPicPr>
          <p:nvPr/>
        </p:nvPicPr>
        <p:blipFill>
          <a:blip r:embed="rId5" cstate="print"/>
          <a:srcRect t="2391" r="7023" b="53220"/>
          <a:stretch>
            <a:fillRect/>
          </a:stretch>
        </p:blipFill>
        <p:spPr>
          <a:xfrm>
            <a:off x="8152827" y="4271827"/>
            <a:ext cx="2170585" cy="1690778"/>
          </a:xfrm>
          <a:prstGeom prst="rect">
            <a:avLst/>
          </a:prstGeom>
        </p:spPr>
      </p:pic>
      <p:sp>
        <p:nvSpPr>
          <p:cNvPr id="25" name="TextBox 24"/>
          <p:cNvSpPr txBox="1"/>
          <p:nvPr/>
        </p:nvSpPr>
        <p:spPr>
          <a:xfrm>
            <a:off x="8574659" y="4283329"/>
            <a:ext cx="1336391" cy="338554"/>
          </a:xfrm>
          <a:prstGeom prst="rect">
            <a:avLst/>
          </a:prstGeom>
          <a:noFill/>
        </p:spPr>
        <p:txBody>
          <a:bodyPr wrap="none" rtlCol="0">
            <a:spAutoFit/>
          </a:bodyPr>
          <a:lstStyle/>
          <a:p>
            <a:pPr>
              <a:buNone/>
            </a:pPr>
            <a:r>
              <a:rPr lang="en-US" sz="1600">
                <a:solidFill>
                  <a:schemeClr val="bg1"/>
                </a:solidFill>
              </a:rPr>
              <a:t>Atom fringes</a:t>
            </a:r>
          </a:p>
        </p:txBody>
      </p:sp>
      <p:sp>
        <p:nvSpPr>
          <p:cNvPr id="28" name="TextBox 27"/>
          <p:cNvSpPr txBox="1"/>
          <p:nvPr/>
        </p:nvSpPr>
        <p:spPr>
          <a:xfrm>
            <a:off x="3629195" y="2706203"/>
            <a:ext cx="630301" cy="338554"/>
          </a:xfrm>
          <a:prstGeom prst="rect">
            <a:avLst/>
          </a:prstGeom>
          <a:noFill/>
        </p:spPr>
        <p:txBody>
          <a:bodyPr wrap="none" rtlCol="0">
            <a:spAutoFit/>
          </a:bodyPr>
          <a:lstStyle/>
          <a:p>
            <a:pPr>
              <a:buNone/>
            </a:pPr>
            <a:r>
              <a:rPr lang="en-US" sz="1600">
                <a:latin typeface="+mj-lt"/>
                <a:ea typeface="Verdana" pitchFamily="34" charset="0"/>
                <a:cs typeface="Verdana" pitchFamily="34" charset="0"/>
              </a:rPr>
              <a:t>Light</a:t>
            </a:r>
          </a:p>
        </p:txBody>
      </p:sp>
    </p:spTree>
    <p:extLst>
      <p:ext uri="{BB962C8B-B14F-4D97-AF65-F5344CB8AC3E}">
        <p14:creationId xmlns:p14="http://schemas.microsoft.com/office/powerpoint/2010/main" val="904338531"/>
      </p:ext>
    </p:extLst>
  </p:cSld>
  <p:clrMapOvr>
    <a:masterClrMapping/>
  </p:clrMapOvr>
  <p:transition advTm="110886"/>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68394-B551-4A48-9876-6DB59E3B6E8C}"/>
              </a:ext>
            </a:extLst>
          </p:cNvPr>
          <p:cNvSpPr>
            <a:spLocks noGrp="1"/>
          </p:cNvSpPr>
          <p:nvPr>
            <p:ph type="title"/>
          </p:nvPr>
        </p:nvSpPr>
        <p:spPr>
          <a:xfrm>
            <a:off x="0" y="548680"/>
            <a:ext cx="12072664" cy="1518047"/>
          </a:xfrm>
        </p:spPr>
        <p:txBody>
          <a:bodyPr>
            <a:normAutofit/>
          </a:bodyPr>
          <a:lstStyle/>
          <a:p>
            <a:r>
              <a:rPr lang="en-CH" sz="2000">
                <a:solidFill>
                  <a:srgbClr val="FF0000"/>
                </a:solidFill>
                <a:latin typeface="Calibri" panose="020F0502020204030204" pitchFamily="34" charset="0"/>
                <a:cs typeface="Calibri" panose="020F0502020204030204" pitchFamily="34" charset="0"/>
              </a:rPr>
              <a:t>Frequency Sensitivity</a:t>
            </a:r>
            <a:r>
              <a:rPr lang="en-GB" sz="2000">
                <a:solidFill>
                  <a:srgbClr val="FF0000"/>
                </a:solidFill>
                <a:latin typeface="Calibri" panose="020F0502020204030204" pitchFamily="34" charset="0"/>
                <a:cs typeface="Calibri" panose="020F0502020204030204" pitchFamily="34" charset="0"/>
              </a:rPr>
              <a:t> </a:t>
            </a:r>
            <a:r>
              <a:rPr lang="en-CH" sz="2000">
                <a:solidFill>
                  <a:schemeClr val="tx1"/>
                </a:solidFill>
                <a:latin typeface="Calibri" panose="020F0502020204030204" pitchFamily="34" charset="0"/>
                <a:cs typeface="Calibri" panose="020F0502020204030204" pitchFamily="34" charset="0"/>
              </a:rPr>
              <a:t>advantage of cold atom gravity gradiometers at low frequency, no drift</a:t>
            </a:r>
            <a:endParaRPr lang="en-CH" sz="2000">
              <a:solidFill>
                <a:srgbClr val="FF0000"/>
              </a:solidFill>
              <a:latin typeface="Calibri" panose="020F0502020204030204" pitchFamily="34" charset="0"/>
              <a:cs typeface="Calibri" panose="020F0502020204030204" pitchFamily="34" charset="0"/>
            </a:endParaRPr>
          </a:p>
        </p:txBody>
      </p:sp>
      <p:pic>
        <p:nvPicPr>
          <p:cNvPr id="4" name="Picture 3" descr="Chart, histogram&#10;&#10;Description automatically generated">
            <a:extLst>
              <a:ext uri="{FF2B5EF4-FFF2-40B4-BE49-F238E27FC236}">
                <a16:creationId xmlns:a16="http://schemas.microsoft.com/office/drawing/2014/main" id="{4DEEB4F5-FC05-4D48-8895-0E4748554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5367" y="1612362"/>
            <a:ext cx="6501267" cy="5201014"/>
          </a:xfrm>
          <a:prstGeom prst="rect">
            <a:avLst/>
          </a:prstGeom>
        </p:spPr>
      </p:pic>
      <p:sp>
        <p:nvSpPr>
          <p:cNvPr id="5" name="Title 1">
            <a:extLst>
              <a:ext uri="{FF2B5EF4-FFF2-40B4-BE49-F238E27FC236}">
                <a16:creationId xmlns:a16="http://schemas.microsoft.com/office/drawing/2014/main" id="{E3A142BA-DB64-CA4F-87A0-00660E55253B}"/>
              </a:ext>
            </a:extLst>
          </p:cNvPr>
          <p:cNvSpPr txBox="1">
            <a:spLocks/>
          </p:cNvSpPr>
          <p:nvPr/>
        </p:nvSpPr>
        <p:spPr bwMode="auto">
          <a:xfrm>
            <a:off x="749300" y="379512"/>
            <a:ext cx="10693400" cy="457200"/>
          </a:xfrm>
          <a:prstGeom prst="rect">
            <a:avLst/>
          </a:prstGeom>
          <a:noFill/>
          <a:ln w="9525">
            <a:noFill/>
            <a:miter lim="800000"/>
            <a:headEnd/>
            <a:tailEnd/>
          </a:ln>
        </p:spPr>
        <p:txBody>
          <a:bodyPr spcFirstLastPara="1" vert="horz" wrap="square" lIns="91425" tIns="91425" rIns="91425" bIns="91425" numCol="1" anchor="t" anchorCtr="0" compatLnSpc="1">
            <a:prstTxWarp prst="textNoShape">
              <a:avLst/>
            </a:prstTxWarp>
            <a:noAutofit/>
          </a:bodyPr>
          <a:lstStyle>
            <a:lvl1pPr lvl="0" algn="ctr" rtl="0" eaLnBrk="0" fontAlgn="base" hangingPunct="0">
              <a:spcBef>
                <a:spcPts val="0"/>
              </a:spcBef>
              <a:spcAft>
                <a:spcPts val="0"/>
              </a:spcAft>
              <a:buSzPts val="2800"/>
              <a:buNone/>
              <a:defRPr sz="2500" b="1">
                <a:solidFill>
                  <a:srgbClr val="006699"/>
                </a:solidFill>
                <a:latin typeface="+mj-lt"/>
                <a:ea typeface="ＭＳ Ｐゴシック" charset="-128"/>
                <a:cs typeface="ＭＳ Ｐゴシック" charset="-128"/>
              </a:defRPr>
            </a:lvl1pPr>
            <a:lvl2pPr lvl="1"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2pPr>
            <a:lvl3pPr lvl="2"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3pPr>
            <a:lvl4pPr lvl="3"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4pPr>
            <a:lvl5pPr lvl="4"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5pPr>
            <a:lvl6pPr marL="405216" lvl="5" algn="ctr" rtl="0" eaLnBrk="0" fontAlgn="base" hangingPunct="0">
              <a:spcBef>
                <a:spcPts val="0"/>
              </a:spcBef>
              <a:spcAft>
                <a:spcPts val="0"/>
              </a:spcAft>
              <a:buSzPts val="2800"/>
              <a:buNone/>
              <a:defRPr sz="2500" b="1">
                <a:solidFill>
                  <a:srgbClr val="006699"/>
                </a:solidFill>
                <a:latin typeface="Helvetica" charset="0"/>
              </a:defRPr>
            </a:lvl6pPr>
            <a:lvl7pPr marL="810433" lvl="6" algn="ctr" rtl="0" eaLnBrk="0" fontAlgn="base" hangingPunct="0">
              <a:spcBef>
                <a:spcPts val="0"/>
              </a:spcBef>
              <a:spcAft>
                <a:spcPts val="0"/>
              </a:spcAft>
              <a:buSzPts val="2800"/>
              <a:buNone/>
              <a:defRPr sz="2500" b="1">
                <a:solidFill>
                  <a:srgbClr val="006699"/>
                </a:solidFill>
                <a:latin typeface="Helvetica" charset="0"/>
              </a:defRPr>
            </a:lvl7pPr>
            <a:lvl8pPr marL="1215649" lvl="7" algn="ctr" rtl="0" eaLnBrk="0" fontAlgn="base" hangingPunct="0">
              <a:spcBef>
                <a:spcPts val="0"/>
              </a:spcBef>
              <a:spcAft>
                <a:spcPts val="0"/>
              </a:spcAft>
              <a:buSzPts val="2800"/>
              <a:buNone/>
              <a:defRPr sz="2500" b="1">
                <a:solidFill>
                  <a:srgbClr val="006699"/>
                </a:solidFill>
                <a:latin typeface="Helvetica" charset="0"/>
              </a:defRPr>
            </a:lvl8pPr>
            <a:lvl9pPr marL="1620865" lvl="8" algn="ctr" rtl="0" eaLnBrk="0" fontAlgn="base" hangingPunct="0">
              <a:spcBef>
                <a:spcPts val="0"/>
              </a:spcBef>
              <a:spcAft>
                <a:spcPts val="0"/>
              </a:spcAft>
              <a:buSzPts val="2800"/>
              <a:buNone/>
              <a:defRPr sz="2500" b="1">
                <a:solidFill>
                  <a:srgbClr val="006699"/>
                </a:solidFill>
                <a:latin typeface="Helvetica" charset="0"/>
              </a:defRPr>
            </a:lvl9pPr>
          </a:lstStyle>
          <a:p>
            <a:r>
              <a:rPr lang="en-US" kern="0"/>
              <a:t>Earth Observation Progress</a:t>
            </a:r>
          </a:p>
        </p:txBody>
      </p:sp>
    </p:spTree>
    <p:extLst>
      <p:ext uri="{BB962C8B-B14F-4D97-AF65-F5344CB8AC3E}">
        <p14:creationId xmlns:p14="http://schemas.microsoft.com/office/powerpoint/2010/main" val="2556230517"/>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C0BA0-E6B3-4348-BF3E-B30A5A25BFF4}"/>
              </a:ext>
            </a:extLst>
          </p:cNvPr>
          <p:cNvSpPr>
            <a:spLocks noGrp="1"/>
          </p:cNvSpPr>
          <p:nvPr>
            <p:ph type="title"/>
          </p:nvPr>
        </p:nvSpPr>
        <p:spPr>
          <a:xfrm>
            <a:off x="2118498" y="902841"/>
            <a:ext cx="7951205" cy="1518047"/>
          </a:xfrm>
        </p:spPr>
        <p:txBody>
          <a:bodyPr>
            <a:normAutofit/>
          </a:bodyPr>
          <a:lstStyle/>
          <a:p>
            <a:r>
              <a:rPr lang="en-CH">
                <a:solidFill>
                  <a:srgbClr val="FF0000"/>
                </a:solidFill>
                <a:latin typeface="Calibri" panose="020F0502020204030204" pitchFamily="34" charset="0"/>
                <a:cs typeface="Calibri" panose="020F0502020204030204" pitchFamily="34" charset="0"/>
              </a:rPr>
              <a:t>Sensitivity to Water Height</a:t>
            </a:r>
            <a:br>
              <a:rPr lang="en-CH">
                <a:solidFill>
                  <a:srgbClr val="FF0000"/>
                </a:solidFill>
                <a:latin typeface="Calibri" panose="020F0502020204030204" pitchFamily="34" charset="0"/>
                <a:cs typeface="Calibri" panose="020F0502020204030204" pitchFamily="34" charset="0"/>
              </a:rPr>
            </a:br>
            <a:r>
              <a:rPr lang="en-CH" sz="2531">
                <a:solidFill>
                  <a:schemeClr val="tx1"/>
                </a:solidFill>
                <a:latin typeface="Calibri" panose="020F0502020204030204" pitchFamily="34" charset="0"/>
                <a:cs typeface="Calibri" panose="020F0502020204030204" pitchFamily="34" charset="0"/>
              </a:rPr>
              <a:t>crucial for monitoring climate change</a:t>
            </a:r>
            <a:endParaRPr lang="en-CH" sz="2531">
              <a:solidFill>
                <a:srgbClr val="FF0000"/>
              </a:solidFill>
              <a:latin typeface="Calibri" panose="020F0502020204030204" pitchFamily="34" charset="0"/>
              <a:cs typeface="Calibri" panose="020F0502020204030204" pitchFamily="34" charset="0"/>
            </a:endParaRPr>
          </a:p>
        </p:txBody>
      </p:sp>
      <p:pic>
        <p:nvPicPr>
          <p:cNvPr id="4" name="Picture 3" descr="Chart, histogram&#10;&#10;Description automatically generated">
            <a:extLst>
              <a:ext uri="{FF2B5EF4-FFF2-40B4-BE49-F238E27FC236}">
                <a16:creationId xmlns:a16="http://schemas.microsoft.com/office/drawing/2014/main" id="{BE8D69CA-EBDB-E940-BF4E-60ACBD5D4A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200" y="2113462"/>
            <a:ext cx="9147800" cy="4411882"/>
          </a:xfrm>
          <a:prstGeom prst="rect">
            <a:avLst/>
          </a:prstGeom>
        </p:spPr>
      </p:pic>
      <p:sp>
        <p:nvSpPr>
          <p:cNvPr id="5" name="Title 1">
            <a:extLst>
              <a:ext uri="{FF2B5EF4-FFF2-40B4-BE49-F238E27FC236}">
                <a16:creationId xmlns:a16="http://schemas.microsoft.com/office/drawing/2014/main" id="{07F8059A-61BE-5D4D-8E69-923C3F97578F}"/>
              </a:ext>
            </a:extLst>
          </p:cNvPr>
          <p:cNvSpPr txBox="1">
            <a:spLocks/>
          </p:cNvSpPr>
          <p:nvPr/>
        </p:nvSpPr>
        <p:spPr bwMode="auto">
          <a:xfrm>
            <a:off x="749300" y="379512"/>
            <a:ext cx="10693400" cy="457200"/>
          </a:xfrm>
          <a:prstGeom prst="rect">
            <a:avLst/>
          </a:prstGeom>
          <a:noFill/>
          <a:ln w="9525">
            <a:noFill/>
            <a:miter lim="800000"/>
            <a:headEnd/>
            <a:tailEnd/>
          </a:ln>
        </p:spPr>
        <p:txBody>
          <a:bodyPr spcFirstLastPara="1" vert="horz" wrap="square" lIns="91425" tIns="91425" rIns="91425" bIns="91425" numCol="1" anchor="t" anchorCtr="0" compatLnSpc="1">
            <a:prstTxWarp prst="textNoShape">
              <a:avLst/>
            </a:prstTxWarp>
            <a:noAutofit/>
          </a:bodyPr>
          <a:lstStyle>
            <a:lvl1pPr lvl="0" algn="ctr" rtl="0" eaLnBrk="0" fontAlgn="base" hangingPunct="0">
              <a:spcBef>
                <a:spcPts val="0"/>
              </a:spcBef>
              <a:spcAft>
                <a:spcPts val="0"/>
              </a:spcAft>
              <a:buSzPts val="2800"/>
              <a:buNone/>
              <a:defRPr sz="2500" b="1">
                <a:solidFill>
                  <a:srgbClr val="006699"/>
                </a:solidFill>
                <a:latin typeface="+mj-lt"/>
                <a:ea typeface="ＭＳ Ｐゴシック" charset="-128"/>
                <a:cs typeface="ＭＳ Ｐゴシック" charset="-128"/>
              </a:defRPr>
            </a:lvl1pPr>
            <a:lvl2pPr lvl="1"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2pPr>
            <a:lvl3pPr lvl="2"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3pPr>
            <a:lvl4pPr lvl="3"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4pPr>
            <a:lvl5pPr lvl="4"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5pPr>
            <a:lvl6pPr marL="405216" lvl="5" algn="ctr" rtl="0" eaLnBrk="0" fontAlgn="base" hangingPunct="0">
              <a:spcBef>
                <a:spcPts val="0"/>
              </a:spcBef>
              <a:spcAft>
                <a:spcPts val="0"/>
              </a:spcAft>
              <a:buSzPts val="2800"/>
              <a:buNone/>
              <a:defRPr sz="2500" b="1">
                <a:solidFill>
                  <a:srgbClr val="006699"/>
                </a:solidFill>
                <a:latin typeface="Helvetica" charset="0"/>
              </a:defRPr>
            </a:lvl6pPr>
            <a:lvl7pPr marL="810433" lvl="6" algn="ctr" rtl="0" eaLnBrk="0" fontAlgn="base" hangingPunct="0">
              <a:spcBef>
                <a:spcPts val="0"/>
              </a:spcBef>
              <a:spcAft>
                <a:spcPts val="0"/>
              </a:spcAft>
              <a:buSzPts val="2800"/>
              <a:buNone/>
              <a:defRPr sz="2500" b="1">
                <a:solidFill>
                  <a:srgbClr val="006699"/>
                </a:solidFill>
                <a:latin typeface="Helvetica" charset="0"/>
              </a:defRPr>
            </a:lvl7pPr>
            <a:lvl8pPr marL="1215649" lvl="7" algn="ctr" rtl="0" eaLnBrk="0" fontAlgn="base" hangingPunct="0">
              <a:spcBef>
                <a:spcPts val="0"/>
              </a:spcBef>
              <a:spcAft>
                <a:spcPts val="0"/>
              </a:spcAft>
              <a:buSzPts val="2800"/>
              <a:buNone/>
              <a:defRPr sz="2500" b="1">
                <a:solidFill>
                  <a:srgbClr val="006699"/>
                </a:solidFill>
                <a:latin typeface="Helvetica" charset="0"/>
              </a:defRPr>
            </a:lvl8pPr>
            <a:lvl9pPr marL="1620865" lvl="8" algn="ctr" rtl="0" eaLnBrk="0" fontAlgn="base" hangingPunct="0">
              <a:spcBef>
                <a:spcPts val="0"/>
              </a:spcBef>
              <a:spcAft>
                <a:spcPts val="0"/>
              </a:spcAft>
              <a:buSzPts val="2800"/>
              <a:buNone/>
              <a:defRPr sz="2500" b="1">
                <a:solidFill>
                  <a:srgbClr val="006699"/>
                </a:solidFill>
                <a:latin typeface="Helvetica" charset="0"/>
              </a:defRPr>
            </a:lvl9pPr>
          </a:lstStyle>
          <a:p>
            <a:r>
              <a:rPr lang="en-US" kern="0"/>
              <a:t>Earth Observation Progress</a:t>
            </a:r>
          </a:p>
        </p:txBody>
      </p:sp>
    </p:spTree>
    <p:extLst>
      <p:ext uri="{BB962C8B-B14F-4D97-AF65-F5344CB8AC3E}">
        <p14:creationId xmlns:p14="http://schemas.microsoft.com/office/powerpoint/2010/main" val="3485779948"/>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9E2F2-D02B-C941-9BF1-5DE60514E9E5}"/>
              </a:ext>
            </a:extLst>
          </p:cNvPr>
          <p:cNvSpPr>
            <a:spLocks noGrp="1"/>
          </p:cNvSpPr>
          <p:nvPr>
            <p:ph type="title"/>
          </p:nvPr>
        </p:nvSpPr>
        <p:spPr>
          <a:xfrm>
            <a:off x="1524000" y="723555"/>
            <a:ext cx="9144000" cy="1518047"/>
          </a:xfrm>
        </p:spPr>
        <p:txBody>
          <a:bodyPr>
            <a:normAutofit/>
          </a:bodyPr>
          <a:lstStyle/>
          <a:p>
            <a:br>
              <a:rPr lang="en-CH">
                <a:solidFill>
                  <a:srgbClr val="FF0000"/>
                </a:solidFill>
                <a:latin typeface="Calibri" panose="020F0502020204030204" pitchFamily="34" charset="0"/>
                <a:cs typeface="Calibri" panose="020F0502020204030204" pitchFamily="34" charset="0"/>
              </a:rPr>
            </a:br>
            <a:r>
              <a:rPr lang="en-CH" sz="2531">
                <a:solidFill>
                  <a:schemeClr val="tx1"/>
                </a:solidFill>
                <a:latin typeface="Calibri" panose="020F0502020204030204" pitchFamily="34" charset="0"/>
                <a:cs typeface="Calibri" panose="020F0502020204030204" pitchFamily="34" charset="0"/>
              </a:rPr>
              <a:t>Requirements &amp; Objectives</a:t>
            </a:r>
          </a:p>
        </p:txBody>
      </p:sp>
      <p:pic>
        <p:nvPicPr>
          <p:cNvPr id="4" name="Picture 3" descr="Table&#10;&#10;Description automatically generated">
            <a:extLst>
              <a:ext uri="{FF2B5EF4-FFF2-40B4-BE49-F238E27FC236}">
                <a16:creationId xmlns:a16="http://schemas.microsoft.com/office/drawing/2014/main" id="{B70AA937-F507-DD4F-89A7-F6F717886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05829"/>
            <a:ext cx="9144000" cy="4630615"/>
          </a:xfrm>
          <a:prstGeom prst="rect">
            <a:avLst/>
          </a:prstGeom>
        </p:spPr>
      </p:pic>
      <p:sp>
        <p:nvSpPr>
          <p:cNvPr id="5" name="Title 1">
            <a:extLst>
              <a:ext uri="{FF2B5EF4-FFF2-40B4-BE49-F238E27FC236}">
                <a16:creationId xmlns:a16="http://schemas.microsoft.com/office/drawing/2014/main" id="{AA87EA57-D5A7-8543-8F8C-19654F9D0B1D}"/>
              </a:ext>
            </a:extLst>
          </p:cNvPr>
          <p:cNvSpPr txBox="1">
            <a:spLocks/>
          </p:cNvSpPr>
          <p:nvPr/>
        </p:nvSpPr>
        <p:spPr bwMode="auto">
          <a:xfrm>
            <a:off x="749300" y="379512"/>
            <a:ext cx="10693400" cy="457200"/>
          </a:xfrm>
          <a:prstGeom prst="rect">
            <a:avLst/>
          </a:prstGeom>
          <a:noFill/>
          <a:ln w="9525">
            <a:noFill/>
            <a:miter lim="800000"/>
            <a:headEnd/>
            <a:tailEnd/>
          </a:ln>
        </p:spPr>
        <p:txBody>
          <a:bodyPr spcFirstLastPara="1" vert="horz" wrap="square" lIns="91425" tIns="91425" rIns="91425" bIns="91425" numCol="1" anchor="t" anchorCtr="0" compatLnSpc="1">
            <a:prstTxWarp prst="textNoShape">
              <a:avLst/>
            </a:prstTxWarp>
            <a:noAutofit/>
          </a:bodyPr>
          <a:lstStyle>
            <a:lvl1pPr lvl="0" algn="ctr" rtl="0" eaLnBrk="0" fontAlgn="base" hangingPunct="0">
              <a:spcBef>
                <a:spcPts val="0"/>
              </a:spcBef>
              <a:spcAft>
                <a:spcPts val="0"/>
              </a:spcAft>
              <a:buSzPts val="2800"/>
              <a:buNone/>
              <a:defRPr sz="2500" b="1">
                <a:solidFill>
                  <a:srgbClr val="006699"/>
                </a:solidFill>
                <a:latin typeface="+mj-lt"/>
                <a:ea typeface="ＭＳ Ｐゴシック" charset="-128"/>
                <a:cs typeface="ＭＳ Ｐゴシック" charset="-128"/>
              </a:defRPr>
            </a:lvl1pPr>
            <a:lvl2pPr lvl="1"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2pPr>
            <a:lvl3pPr lvl="2"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3pPr>
            <a:lvl4pPr lvl="3"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4pPr>
            <a:lvl5pPr lvl="4"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5pPr>
            <a:lvl6pPr marL="405216" lvl="5" algn="ctr" rtl="0" eaLnBrk="0" fontAlgn="base" hangingPunct="0">
              <a:spcBef>
                <a:spcPts val="0"/>
              </a:spcBef>
              <a:spcAft>
                <a:spcPts val="0"/>
              </a:spcAft>
              <a:buSzPts val="2800"/>
              <a:buNone/>
              <a:defRPr sz="2500" b="1">
                <a:solidFill>
                  <a:srgbClr val="006699"/>
                </a:solidFill>
                <a:latin typeface="Helvetica" charset="0"/>
              </a:defRPr>
            </a:lvl6pPr>
            <a:lvl7pPr marL="810433" lvl="6" algn="ctr" rtl="0" eaLnBrk="0" fontAlgn="base" hangingPunct="0">
              <a:spcBef>
                <a:spcPts val="0"/>
              </a:spcBef>
              <a:spcAft>
                <a:spcPts val="0"/>
              </a:spcAft>
              <a:buSzPts val="2800"/>
              <a:buNone/>
              <a:defRPr sz="2500" b="1">
                <a:solidFill>
                  <a:srgbClr val="006699"/>
                </a:solidFill>
                <a:latin typeface="Helvetica" charset="0"/>
              </a:defRPr>
            </a:lvl7pPr>
            <a:lvl8pPr marL="1215649" lvl="7" algn="ctr" rtl="0" eaLnBrk="0" fontAlgn="base" hangingPunct="0">
              <a:spcBef>
                <a:spcPts val="0"/>
              </a:spcBef>
              <a:spcAft>
                <a:spcPts val="0"/>
              </a:spcAft>
              <a:buSzPts val="2800"/>
              <a:buNone/>
              <a:defRPr sz="2500" b="1">
                <a:solidFill>
                  <a:srgbClr val="006699"/>
                </a:solidFill>
                <a:latin typeface="Helvetica" charset="0"/>
              </a:defRPr>
            </a:lvl8pPr>
            <a:lvl9pPr marL="1620865" lvl="8" algn="ctr" rtl="0" eaLnBrk="0" fontAlgn="base" hangingPunct="0">
              <a:spcBef>
                <a:spcPts val="0"/>
              </a:spcBef>
              <a:spcAft>
                <a:spcPts val="0"/>
              </a:spcAft>
              <a:buSzPts val="2800"/>
              <a:buNone/>
              <a:defRPr sz="2500" b="1">
                <a:solidFill>
                  <a:srgbClr val="006699"/>
                </a:solidFill>
                <a:latin typeface="Helvetica" charset="0"/>
              </a:defRPr>
            </a:lvl9pPr>
          </a:lstStyle>
          <a:p>
            <a:r>
              <a:rPr lang="en-US" kern="0"/>
              <a:t>Earth Observation Progress</a:t>
            </a:r>
          </a:p>
        </p:txBody>
      </p:sp>
    </p:spTree>
    <p:extLst>
      <p:ext uri="{BB962C8B-B14F-4D97-AF65-F5344CB8AC3E}">
        <p14:creationId xmlns:p14="http://schemas.microsoft.com/office/powerpoint/2010/main" val="511724604"/>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CA4BE-147F-4D46-A3C8-1FD5133F7E52}"/>
              </a:ext>
            </a:extLst>
          </p:cNvPr>
          <p:cNvSpPr>
            <a:spLocks noGrp="1"/>
          </p:cNvSpPr>
          <p:nvPr>
            <p:ph type="title"/>
          </p:nvPr>
        </p:nvSpPr>
        <p:spPr>
          <a:xfrm>
            <a:off x="1524000" y="178594"/>
            <a:ext cx="9144000" cy="1354065"/>
          </a:xfrm>
        </p:spPr>
        <p:txBody>
          <a:bodyPr>
            <a:normAutofit/>
          </a:bodyPr>
          <a:lstStyle/>
          <a:p>
            <a:br>
              <a:rPr lang="en-CH" sz="4219">
                <a:solidFill>
                  <a:srgbClr val="FF0000"/>
                </a:solidFill>
                <a:latin typeface="Calibri" panose="020F0502020204030204" pitchFamily="34" charset="0"/>
                <a:cs typeface="Calibri" panose="020F0502020204030204" pitchFamily="34" charset="0"/>
              </a:rPr>
            </a:br>
            <a:r>
              <a:rPr lang="en-CH" sz="2531">
                <a:solidFill>
                  <a:schemeClr val="tx1"/>
                </a:solidFill>
                <a:latin typeface="Calibri" panose="020F0502020204030204" pitchFamily="34" charset="0"/>
                <a:cs typeface="Calibri" panose="020F0502020204030204" pitchFamily="34" charset="0"/>
              </a:rPr>
              <a:t>Tests of Weak Equivalence Principle (Universality of Free Fall)</a:t>
            </a:r>
          </a:p>
        </p:txBody>
      </p:sp>
      <p:pic>
        <p:nvPicPr>
          <p:cNvPr id="4" name="Picture 3" descr="Graphical user interface, table&#10;&#10;Description automatically generated">
            <a:extLst>
              <a:ext uri="{FF2B5EF4-FFF2-40B4-BE49-F238E27FC236}">
                <a16:creationId xmlns:a16="http://schemas.microsoft.com/office/drawing/2014/main" id="{647301F1-EFB9-6245-AE47-205E4A32A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775" y="1696640"/>
            <a:ext cx="9144225" cy="4323201"/>
          </a:xfrm>
          <a:prstGeom prst="rect">
            <a:avLst/>
          </a:prstGeom>
        </p:spPr>
      </p:pic>
      <p:sp>
        <p:nvSpPr>
          <p:cNvPr id="5" name="Title 1">
            <a:extLst>
              <a:ext uri="{FF2B5EF4-FFF2-40B4-BE49-F238E27FC236}">
                <a16:creationId xmlns:a16="http://schemas.microsoft.com/office/drawing/2014/main" id="{DBC6831A-ABD3-3A41-838F-4A79E7A6D030}"/>
              </a:ext>
            </a:extLst>
          </p:cNvPr>
          <p:cNvSpPr txBox="1">
            <a:spLocks/>
          </p:cNvSpPr>
          <p:nvPr/>
        </p:nvSpPr>
        <p:spPr bwMode="auto">
          <a:xfrm>
            <a:off x="749300" y="379512"/>
            <a:ext cx="10693400" cy="457200"/>
          </a:xfrm>
          <a:prstGeom prst="rect">
            <a:avLst/>
          </a:prstGeom>
          <a:noFill/>
          <a:ln w="9525">
            <a:noFill/>
            <a:miter lim="800000"/>
            <a:headEnd/>
            <a:tailEnd/>
          </a:ln>
        </p:spPr>
        <p:txBody>
          <a:bodyPr spcFirstLastPara="1" vert="horz" wrap="square" lIns="91425" tIns="91425" rIns="91425" bIns="91425" numCol="1" anchor="t" anchorCtr="0" compatLnSpc="1">
            <a:prstTxWarp prst="textNoShape">
              <a:avLst/>
            </a:prstTxWarp>
            <a:noAutofit/>
          </a:bodyPr>
          <a:lstStyle>
            <a:lvl1pPr lvl="0" algn="ctr" rtl="0" eaLnBrk="0" fontAlgn="base" hangingPunct="0">
              <a:spcBef>
                <a:spcPts val="0"/>
              </a:spcBef>
              <a:spcAft>
                <a:spcPts val="0"/>
              </a:spcAft>
              <a:buSzPts val="2800"/>
              <a:buNone/>
              <a:defRPr sz="2500" b="1">
                <a:solidFill>
                  <a:srgbClr val="006699"/>
                </a:solidFill>
                <a:latin typeface="+mj-lt"/>
                <a:ea typeface="ＭＳ Ｐゴシック" charset="-128"/>
                <a:cs typeface="ＭＳ Ｐゴシック" charset="-128"/>
              </a:defRPr>
            </a:lvl1pPr>
            <a:lvl2pPr lvl="1"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2pPr>
            <a:lvl3pPr lvl="2"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3pPr>
            <a:lvl4pPr lvl="3"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4pPr>
            <a:lvl5pPr lvl="4"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5pPr>
            <a:lvl6pPr marL="405216" lvl="5" algn="ctr" rtl="0" eaLnBrk="0" fontAlgn="base" hangingPunct="0">
              <a:spcBef>
                <a:spcPts val="0"/>
              </a:spcBef>
              <a:spcAft>
                <a:spcPts val="0"/>
              </a:spcAft>
              <a:buSzPts val="2800"/>
              <a:buNone/>
              <a:defRPr sz="2500" b="1">
                <a:solidFill>
                  <a:srgbClr val="006699"/>
                </a:solidFill>
                <a:latin typeface="Helvetica" charset="0"/>
              </a:defRPr>
            </a:lvl6pPr>
            <a:lvl7pPr marL="810433" lvl="6" algn="ctr" rtl="0" eaLnBrk="0" fontAlgn="base" hangingPunct="0">
              <a:spcBef>
                <a:spcPts val="0"/>
              </a:spcBef>
              <a:spcAft>
                <a:spcPts val="0"/>
              </a:spcAft>
              <a:buSzPts val="2800"/>
              <a:buNone/>
              <a:defRPr sz="2500" b="1">
                <a:solidFill>
                  <a:srgbClr val="006699"/>
                </a:solidFill>
                <a:latin typeface="Helvetica" charset="0"/>
              </a:defRPr>
            </a:lvl7pPr>
            <a:lvl8pPr marL="1215649" lvl="7" algn="ctr" rtl="0" eaLnBrk="0" fontAlgn="base" hangingPunct="0">
              <a:spcBef>
                <a:spcPts val="0"/>
              </a:spcBef>
              <a:spcAft>
                <a:spcPts val="0"/>
              </a:spcAft>
              <a:buSzPts val="2800"/>
              <a:buNone/>
              <a:defRPr sz="2500" b="1">
                <a:solidFill>
                  <a:srgbClr val="006699"/>
                </a:solidFill>
                <a:latin typeface="Helvetica" charset="0"/>
              </a:defRPr>
            </a:lvl8pPr>
            <a:lvl9pPr marL="1620865" lvl="8" algn="ctr" rtl="0" eaLnBrk="0" fontAlgn="base" hangingPunct="0">
              <a:spcBef>
                <a:spcPts val="0"/>
              </a:spcBef>
              <a:spcAft>
                <a:spcPts val="0"/>
              </a:spcAft>
              <a:buSzPts val="2800"/>
              <a:buNone/>
              <a:defRPr sz="2500" b="1">
                <a:solidFill>
                  <a:srgbClr val="006699"/>
                </a:solidFill>
                <a:latin typeface="Helvetica" charset="0"/>
              </a:defRPr>
            </a:lvl9pPr>
          </a:lstStyle>
          <a:p>
            <a:r>
              <a:rPr lang="en-US" kern="0"/>
              <a:t>Fundamental Physics Part</a:t>
            </a:r>
          </a:p>
        </p:txBody>
      </p:sp>
    </p:spTree>
    <p:extLst>
      <p:ext uri="{BB962C8B-B14F-4D97-AF65-F5344CB8AC3E}">
        <p14:creationId xmlns:p14="http://schemas.microsoft.com/office/powerpoint/2010/main" val="4080731671"/>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shot 2019-01-28 at 16.35.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168" y="1313304"/>
            <a:ext cx="5832000" cy="4779993"/>
          </a:xfrm>
          <a:prstGeom prst="rect">
            <a:avLst/>
          </a:prstGeom>
        </p:spPr>
      </p:pic>
      <p:sp>
        <p:nvSpPr>
          <p:cNvPr id="2" name="Title 1"/>
          <p:cNvSpPr>
            <a:spLocks noGrp="1"/>
          </p:cNvSpPr>
          <p:nvPr>
            <p:ph type="title"/>
          </p:nvPr>
        </p:nvSpPr>
        <p:spPr/>
        <p:txBody>
          <a:bodyPr/>
          <a:lstStyle/>
          <a:p>
            <a:r>
              <a:rPr lang="en-GB"/>
              <a:t>Basic Differential Measurement </a:t>
            </a:r>
          </a:p>
        </p:txBody>
      </p:sp>
      <p:sp>
        <p:nvSpPr>
          <p:cNvPr id="5" name="TextBox 4"/>
          <p:cNvSpPr txBox="1"/>
          <p:nvPr/>
        </p:nvSpPr>
        <p:spPr>
          <a:xfrm>
            <a:off x="2135560" y="5867980"/>
            <a:ext cx="954596" cy="369332"/>
          </a:xfrm>
          <a:prstGeom prst="rect">
            <a:avLst/>
          </a:prstGeom>
          <a:noFill/>
        </p:spPr>
        <p:txBody>
          <a:bodyPr wrap="none" rtlCol="0">
            <a:spAutoFit/>
          </a:bodyPr>
          <a:lstStyle/>
          <a:p>
            <a:r>
              <a:rPr lang="en-GB"/>
              <a:t>Laser 1</a:t>
            </a:r>
          </a:p>
        </p:txBody>
      </p:sp>
      <p:sp>
        <p:nvSpPr>
          <p:cNvPr id="6" name="TextBox 5"/>
          <p:cNvSpPr txBox="1"/>
          <p:nvPr/>
        </p:nvSpPr>
        <p:spPr>
          <a:xfrm>
            <a:off x="6437548" y="5805264"/>
            <a:ext cx="954596" cy="369332"/>
          </a:xfrm>
          <a:prstGeom prst="rect">
            <a:avLst/>
          </a:prstGeom>
          <a:noFill/>
        </p:spPr>
        <p:txBody>
          <a:bodyPr wrap="none" rtlCol="0">
            <a:spAutoFit/>
          </a:bodyPr>
          <a:lstStyle/>
          <a:p>
            <a:r>
              <a:rPr lang="en-GB"/>
              <a:t>Laser 2</a:t>
            </a:r>
          </a:p>
        </p:txBody>
      </p:sp>
      <p:sp>
        <p:nvSpPr>
          <p:cNvPr id="8" name="TextBox 7"/>
          <p:cNvSpPr txBox="1"/>
          <p:nvPr/>
        </p:nvSpPr>
        <p:spPr>
          <a:xfrm>
            <a:off x="2999657" y="6021289"/>
            <a:ext cx="979755" cy="646331"/>
          </a:xfrm>
          <a:prstGeom prst="rect">
            <a:avLst/>
          </a:prstGeom>
          <a:noFill/>
        </p:spPr>
        <p:txBody>
          <a:bodyPr wrap="none" rtlCol="0">
            <a:spAutoFit/>
          </a:bodyPr>
          <a:lstStyle/>
          <a:p>
            <a:r>
              <a:rPr lang="en-GB"/>
              <a:t>Atom </a:t>
            </a:r>
          </a:p>
          <a:p>
            <a:r>
              <a:rPr lang="en-GB"/>
              <a:t>Source </a:t>
            </a:r>
          </a:p>
        </p:txBody>
      </p:sp>
      <p:sp>
        <p:nvSpPr>
          <p:cNvPr id="9" name="TextBox 8"/>
          <p:cNvSpPr txBox="1"/>
          <p:nvPr/>
        </p:nvSpPr>
        <p:spPr>
          <a:xfrm>
            <a:off x="5159897" y="6023030"/>
            <a:ext cx="979755" cy="646331"/>
          </a:xfrm>
          <a:prstGeom prst="rect">
            <a:avLst/>
          </a:prstGeom>
          <a:noFill/>
        </p:spPr>
        <p:txBody>
          <a:bodyPr wrap="none" rtlCol="0">
            <a:spAutoFit/>
          </a:bodyPr>
          <a:lstStyle/>
          <a:p>
            <a:r>
              <a:rPr lang="en-GB"/>
              <a:t>Atom </a:t>
            </a:r>
          </a:p>
          <a:p>
            <a:r>
              <a:rPr lang="en-GB"/>
              <a:t>Source </a:t>
            </a:r>
          </a:p>
        </p:txBody>
      </p:sp>
    </p:spTree>
    <p:extLst>
      <p:ext uri="{BB962C8B-B14F-4D97-AF65-F5344CB8AC3E}">
        <p14:creationId xmlns:p14="http://schemas.microsoft.com/office/powerpoint/2010/main" val="12089520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shot 2019-01-28 at 16.35.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168" y="1313304"/>
            <a:ext cx="5832000" cy="4779993"/>
          </a:xfrm>
          <a:prstGeom prst="rect">
            <a:avLst/>
          </a:prstGeom>
        </p:spPr>
      </p:pic>
      <p:sp>
        <p:nvSpPr>
          <p:cNvPr id="2" name="Title 1"/>
          <p:cNvSpPr>
            <a:spLocks noGrp="1"/>
          </p:cNvSpPr>
          <p:nvPr>
            <p:ph type="title"/>
          </p:nvPr>
        </p:nvSpPr>
        <p:spPr/>
        <p:txBody>
          <a:bodyPr/>
          <a:lstStyle/>
          <a:p>
            <a:r>
              <a:rPr lang="en-GB"/>
              <a:t>Basic Differential Measurement </a:t>
            </a:r>
          </a:p>
        </p:txBody>
      </p:sp>
      <p:sp>
        <p:nvSpPr>
          <p:cNvPr id="5" name="TextBox 4"/>
          <p:cNvSpPr txBox="1"/>
          <p:nvPr/>
        </p:nvSpPr>
        <p:spPr>
          <a:xfrm>
            <a:off x="2135560" y="5867980"/>
            <a:ext cx="954596" cy="369332"/>
          </a:xfrm>
          <a:prstGeom prst="rect">
            <a:avLst/>
          </a:prstGeom>
          <a:noFill/>
        </p:spPr>
        <p:txBody>
          <a:bodyPr wrap="none" rtlCol="0">
            <a:spAutoFit/>
          </a:bodyPr>
          <a:lstStyle/>
          <a:p>
            <a:r>
              <a:rPr lang="en-GB"/>
              <a:t>Laser 1</a:t>
            </a:r>
          </a:p>
        </p:txBody>
      </p:sp>
      <p:sp>
        <p:nvSpPr>
          <p:cNvPr id="6" name="TextBox 5"/>
          <p:cNvSpPr txBox="1"/>
          <p:nvPr/>
        </p:nvSpPr>
        <p:spPr>
          <a:xfrm>
            <a:off x="6437548" y="5805264"/>
            <a:ext cx="954596" cy="369332"/>
          </a:xfrm>
          <a:prstGeom prst="rect">
            <a:avLst/>
          </a:prstGeom>
          <a:noFill/>
        </p:spPr>
        <p:txBody>
          <a:bodyPr wrap="none" rtlCol="0">
            <a:spAutoFit/>
          </a:bodyPr>
          <a:lstStyle/>
          <a:p>
            <a:r>
              <a:rPr lang="en-GB"/>
              <a:t>Laser 2</a:t>
            </a:r>
          </a:p>
        </p:txBody>
      </p:sp>
      <p:sp>
        <p:nvSpPr>
          <p:cNvPr id="8" name="TextBox 7"/>
          <p:cNvSpPr txBox="1"/>
          <p:nvPr/>
        </p:nvSpPr>
        <p:spPr>
          <a:xfrm>
            <a:off x="2999657" y="6021289"/>
            <a:ext cx="979755" cy="646331"/>
          </a:xfrm>
          <a:prstGeom prst="rect">
            <a:avLst/>
          </a:prstGeom>
          <a:noFill/>
        </p:spPr>
        <p:txBody>
          <a:bodyPr wrap="none" rtlCol="0">
            <a:spAutoFit/>
          </a:bodyPr>
          <a:lstStyle/>
          <a:p>
            <a:r>
              <a:rPr lang="en-GB"/>
              <a:t>Atom </a:t>
            </a:r>
          </a:p>
          <a:p>
            <a:r>
              <a:rPr lang="en-GB"/>
              <a:t>Source </a:t>
            </a:r>
          </a:p>
        </p:txBody>
      </p:sp>
      <p:sp>
        <p:nvSpPr>
          <p:cNvPr id="9" name="TextBox 8"/>
          <p:cNvSpPr txBox="1"/>
          <p:nvPr/>
        </p:nvSpPr>
        <p:spPr>
          <a:xfrm>
            <a:off x="5159897" y="6023030"/>
            <a:ext cx="979755" cy="646331"/>
          </a:xfrm>
          <a:prstGeom prst="rect">
            <a:avLst/>
          </a:prstGeom>
          <a:noFill/>
        </p:spPr>
        <p:txBody>
          <a:bodyPr wrap="none" rtlCol="0">
            <a:spAutoFit/>
          </a:bodyPr>
          <a:lstStyle/>
          <a:p>
            <a:r>
              <a:rPr lang="en-GB"/>
              <a:t>Atom </a:t>
            </a:r>
          </a:p>
          <a:p>
            <a:r>
              <a:rPr lang="en-GB"/>
              <a:t>Source </a:t>
            </a:r>
          </a:p>
        </p:txBody>
      </p:sp>
      <p:sp>
        <p:nvSpPr>
          <p:cNvPr id="10" name="TextBox 9"/>
          <p:cNvSpPr txBox="1"/>
          <p:nvPr/>
        </p:nvSpPr>
        <p:spPr>
          <a:xfrm>
            <a:off x="2351584" y="4581128"/>
            <a:ext cx="4896544" cy="369332"/>
          </a:xfrm>
          <a:prstGeom prst="rect">
            <a:avLst/>
          </a:prstGeom>
          <a:noFill/>
          <a:ln>
            <a:solidFill>
              <a:srgbClr val="D315FF"/>
            </a:solidFill>
          </a:ln>
        </p:spPr>
        <p:txBody>
          <a:bodyPr wrap="square" rtlCol="0">
            <a:spAutoFit/>
          </a:bodyPr>
          <a:lstStyle/>
          <a:p>
            <a:endParaRPr lang="en-GB"/>
          </a:p>
        </p:txBody>
      </p:sp>
      <p:sp>
        <p:nvSpPr>
          <p:cNvPr id="11" name="Rectangle 10"/>
          <p:cNvSpPr/>
          <p:nvPr/>
        </p:nvSpPr>
        <p:spPr>
          <a:xfrm>
            <a:off x="7680177" y="5229200"/>
            <a:ext cx="2620917" cy="369332"/>
          </a:xfrm>
          <a:prstGeom prst="rect">
            <a:avLst/>
          </a:prstGeom>
        </p:spPr>
        <p:txBody>
          <a:bodyPr wrap="none">
            <a:spAutoFit/>
          </a:bodyPr>
          <a:lstStyle/>
          <a:p>
            <a:r>
              <a:rPr lang="en-GB"/>
              <a:t>Laser 1: π/2 pulse [split]</a:t>
            </a:r>
          </a:p>
        </p:txBody>
      </p:sp>
      <p:sp>
        <p:nvSpPr>
          <p:cNvPr id="12" name="Rectangle 11"/>
          <p:cNvSpPr/>
          <p:nvPr/>
        </p:nvSpPr>
        <p:spPr>
          <a:xfrm>
            <a:off x="7680177" y="4787860"/>
            <a:ext cx="2646841" cy="369332"/>
          </a:xfrm>
          <a:prstGeom prst="rect">
            <a:avLst/>
          </a:prstGeom>
        </p:spPr>
        <p:txBody>
          <a:bodyPr wrap="none">
            <a:spAutoFit/>
          </a:bodyPr>
          <a:lstStyle/>
          <a:p>
            <a:r>
              <a:rPr lang="en-GB"/>
              <a:t>Laser 2: π pulse [high p]</a:t>
            </a:r>
          </a:p>
        </p:txBody>
      </p:sp>
    </p:spTree>
    <p:extLst>
      <p:ext uri="{BB962C8B-B14F-4D97-AF65-F5344CB8AC3E}">
        <p14:creationId xmlns:p14="http://schemas.microsoft.com/office/powerpoint/2010/main" val="38925910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shot 2019-01-28 at 16.35.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168" y="1313304"/>
            <a:ext cx="5832000" cy="4779993"/>
          </a:xfrm>
          <a:prstGeom prst="rect">
            <a:avLst/>
          </a:prstGeom>
        </p:spPr>
      </p:pic>
      <p:sp>
        <p:nvSpPr>
          <p:cNvPr id="2" name="Title 1"/>
          <p:cNvSpPr>
            <a:spLocks noGrp="1"/>
          </p:cNvSpPr>
          <p:nvPr>
            <p:ph type="title"/>
          </p:nvPr>
        </p:nvSpPr>
        <p:spPr/>
        <p:txBody>
          <a:bodyPr/>
          <a:lstStyle/>
          <a:p>
            <a:r>
              <a:rPr lang="en-GB"/>
              <a:t>Basic Differential Measurement </a:t>
            </a:r>
          </a:p>
        </p:txBody>
      </p:sp>
      <p:sp>
        <p:nvSpPr>
          <p:cNvPr id="5" name="TextBox 4"/>
          <p:cNvSpPr txBox="1"/>
          <p:nvPr/>
        </p:nvSpPr>
        <p:spPr>
          <a:xfrm>
            <a:off x="2135560" y="5867980"/>
            <a:ext cx="954596" cy="369332"/>
          </a:xfrm>
          <a:prstGeom prst="rect">
            <a:avLst/>
          </a:prstGeom>
          <a:noFill/>
        </p:spPr>
        <p:txBody>
          <a:bodyPr wrap="none" rtlCol="0">
            <a:spAutoFit/>
          </a:bodyPr>
          <a:lstStyle/>
          <a:p>
            <a:r>
              <a:rPr lang="en-GB"/>
              <a:t>Laser 1</a:t>
            </a:r>
          </a:p>
        </p:txBody>
      </p:sp>
      <p:sp>
        <p:nvSpPr>
          <p:cNvPr id="6" name="TextBox 5"/>
          <p:cNvSpPr txBox="1"/>
          <p:nvPr/>
        </p:nvSpPr>
        <p:spPr>
          <a:xfrm>
            <a:off x="6437548" y="5805264"/>
            <a:ext cx="954596" cy="369332"/>
          </a:xfrm>
          <a:prstGeom prst="rect">
            <a:avLst/>
          </a:prstGeom>
          <a:noFill/>
        </p:spPr>
        <p:txBody>
          <a:bodyPr wrap="none" rtlCol="0">
            <a:spAutoFit/>
          </a:bodyPr>
          <a:lstStyle/>
          <a:p>
            <a:r>
              <a:rPr lang="en-GB"/>
              <a:t>Laser 2</a:t>
            </a:r>
          </a:p>
        </p:txBody>
      </p:sp>
      <p:sp>
        <p:nvSpPr>
          <p:cNvPr id="8" name="TextBox 7"/>
          <p:cNvSpPr txBox="1"/>
          <p:nvPr/>
        </p:nvSpPr>
        <p:spPr>
          <a:xfrm>
            <a:off x="2999657" y="6021289"/>
            <a:ext cx="979755" cy="646331"/>
          </a:xfrm>
          <a:prstGeom prst="rect">
            <a:avLst/>
          </a:prstGeom>
          <a:noFill/>
        </p:spPr>
        <p:txBody>
          <a:bodyPr wrap="none" rtlCol="0">
            <a:spAutoFit/>
          </a:bodyPr>
          <a:lstStyle/>
          <a:p>
            <a:r>
              <a:rPr lang="en-GB"/>
              <a:t>Atom </a:t>
            </a:r>
          </a:p>
          <a:p>
            <a:r>
              <a:rPr lang="en-GB"/>
              <a:t>Source </a:t>
            </a:r>
          </a:p>
        </p:txBody>
      </p:sp>
      <p:sp>
        <p:nvSpPr>
          <p:cNvPr id="9" name="TextBox 8"/>
          <p:cNvSpPr txBox="1"/>
          <p:nvPr/>
        </p:nvSpPr>
        <p:spPr>
          <a:xfrm>
            <a:off x="5159897" y="6023030"/>
            <a:ext cx="979755" cy="646331"/>
          </a:xfrm>
          <a:prstGeom prst="rect">
            <a:avLst/>
          </a:prstGeom>
          <a:noFill/>
        </p:spPr>
        <p:txBody>
          <a:bodyPr wrap="none" rtlCol="0">
            <a:spAutoFit/>
          </a:bodyPr>
          <a:lstStyle/>
          <a:p>
            <a:r>
              <a:rPr lang="en-GB"/>
              <a:t>Atom </a:t>
            </a:r>
          </a:p>
          <a:p>
            <a:r>
              <a:rPr lang="en-GB"/>
              <a:t>Source </a:t>
            </a:r>
          </a:p>
        </p:txBody>
      </p:sp>
      <p:sp>
        <p:nvSpPr>
          <p:cNvPr id="10" name="TextBox 9"/>
          <p:cNvSpPr txBox="1"/>
          <p:nvPr/>
        </p:nvSpPr>
        <p:spPr>
          <a:xfrm>
            <a:off x="2351584" y="4581128"/>
            <a:ext cx="4896544" cy="369332"/>
          </a:xfrm>
          <a:prstGeom prst="rect">
            <a:avLst/>
          </a:prstGeom>
          <a:noFill/>
          <a:ln>
            <a:solidFill>
              <a:srgbClr val="D315FF"/>
            </a:solidFill>
          </a:ln>
        </p:spPr>
        <p:txBody>
          <a:bodyPr wrap="square" rtlCol="0">
            <a:spAutoFit/>
          </a:bodyPr>
          <a:lstStyle/>
          <a:p>
            <a:endParaRPr lang="en-GB"/>
          </a:p>
        </p:txBody>
      </p:sp>
      <p:sp>
        <p:nvSpPr>
          <p:cNvPr id="11" name="Rectangle 10"/>
          <p:cNvSpPr/>
          <p:nvPr/>
        </p:nvSpPr>
        <p:spPr>
          <a:xfrm>
            <a:off x="7680177" y="5229200"/>
            <a:ext cx="2620917" cy="369332"/>
          </a:xfrm>
          <a:prstGeom prst="rect">
            <a:avLst/>
          </a:prstGeom>
        </p:spPr>
        <p:txBody>
          <a:bodyPr wrap="none">
            <a:spAutoFit/>
          </a:bodyPr>
          <a:lstStyle/>
          <a:p>
            <a:r>
              <a:rPr lang="en-GB"/>
              <a:t>Laser 1: π/2 pulse [split]</a:t>
            </a:r>
          </a:p>
        </p:txBody>
      </p:sp>
      <p:sp>
        <p:nvSpPr>
          <p:cNvPr id="12" name="Rectangle 11"/>
          <p:cNvSpPr/>
          <p:nvPr/>
        </p:nvSpPr>
        <p:spPr>
          <a:xfrm>
            <a:off x="7680177" y="4787860"/>
            <a:ext cx="2646841" cy="369332"/>
          </a:xfrm>
          <a:prstGeom prst="rect">
            <a:avLst/>
          </a:prstGeom>
        </p:spPr>
        <p:txBody>
          <a:bodyPr wrap="none">
            <a:spAutoFit/>
          </a:bodyPr>
          <a:lstStyle/>
          <a:p>
            <a:r>
              <a:rPr lang="en-GB"/>
              <a:t>Laser 2: π pulse [high p]</a:t>
            </a:r>
          </a:p>
        </p:txBody>
      </p:sp>
      <p:sp>
        <p:nvSpPr>
          <p:cNvPr id="13" name="TextBox 12"/>
          <p:cNvSpPr txBox="1"/>
          <p:nvPr/>
        </p:nvSpPr>
        <p:spPr>
          <a:xfrm>
            <a:off x="2351584" y="2780928"/>
            <a:ext cx="4896544" cy="369332"/>
          </a:xfrm>
          <a:prstGeom prst="rect">
            <a:avLst/>
          </a:prstGeom>
          <a:noFill/>
          <a:ln>
            <a:solidFill>
              <a:srgbClr val="D315FF"/>
            </a:solidFill>
          </a:ln>
        </p:spPr>
        <p:txBody>
          <a:bodyPr wrap="square" rtlCol="0">
            <a:spAutoFit/>
          </a:bodyPr>
          <a:lstStyle/>
          <a:p>
            <a:endParaRPr lang="en-GB"/>
          </a:p>
        </p:txBody>
      </p:sp>
      <p:sp>
        <p:nvSpPr>
          <p:cNvPr id="14" name="Rectangle 13"/>
          <p:cNvSpPr/>
          <p:nvPr/>
        </p:nvSpPr>
        <p:spPr>
          <a:xfrm>
            <a:off x="7611229" y="3009727"/>
            <a:ext cx="2596685" cy="1200329"/>
          </a:xfrm>
          <a:prstGeom prst="rect">
            <a:avLst/>
          </a:prstGeom>
        </p:spPr>
        <p:txBody>
          <a:bodyPr wrap="none">
            <a:spAutoFit/>
          </a:bodyPr>
          <a:lstStyle/>
          <a:p>
            <a:r>
              <a:rPr lang="en-GB"/>
              <a:t>“Mirror” </a:t>
            </a:r>
          </a:p>
          <a:p>
            <a:r>
              <a:rPr lang="en-GB"/>
              <a:t> 3π pulse</a:t>
            </a:r>
          </a:p>
          <a:p>
            <a:r>
              <a:rPr lang="en-GB"/>
              <a:t> [low-high/low-high]</a:t>
            </a:r>
          </a:p>
          <a:p>
            <a:r>
              <a:rPr lang="en-GB"/>
              <a:t> [Doppler shift to select]</a:t>
            </a:r>
          </a:p>
        </p:txBody>
      </p:sp>
    </p:spTree>
    <p:extLst>
      <p:ext uri="{BB962C8B-B14F-4D97-AF65-F5344CB8AC3E}">
        <p14:creationId xmlns:p14="http://schemas.microsoft.com/office/powerpoint/2010/main" val="5108519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shot 2019-01-28 at 16.35.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168" y="1313304"/>
            <a:ext cx="5832000" cy="4779993"/>
          </a:xfrm>
          <a:prstGeom prst="rect">
            <a:avLst/>
          </a:prstGeom>
        </p:spPr>
      </p:pic>
      <p:sp>
        <p:nvSpPr>
          <p:cNvPr id="2" name="Title 1"/>
          <p:cNvSpPr>
            <a:spLocks noGrp="1"/>
          </p:cNvSpPr>
          <p:nvPr>
            <p:ph type="title"/>
          </p:nvPr>
        </p:nvSpPr>
        <p:spPr/>
        <p:txBody>
          <a:bodyPr/>
          <a:lstStyle/>
          <a:p>
            <a:r>
              <a:rPr lang="en-GB"/>
              <a:t>Basic Differential Measurement </a:t>
            </a:r>
          </a:p>
        </p:txBody>
      </p:sp>
      <p:sp>
        <p:nvSpPr>
          <p:cNvPr id="5" name="TextBox 4"/>
          <p:cNvSpPr txBox="1"/>
          <p:nvPr/>
        </p:nvSpPr>
        <p:spPr>
          <a:xfrm>
            <a:off x="2135560" y="5867980"/>
            <a:ext cx="954596" cy="369332"/>
          </a:xfrm>
          <a:prstGeom prst="rect">
            <a:avLst/>
          </a:prstGeom>
          <a:noFill/>
        </p:spPr>
        <p:txBody>
          <a:bodyPr wrap="none" rtlCol="0">
            <a:spAutoFit/>
          </a:bodyPr>
          <a:lstStyle/>
          <a:p>
            <a:r>
              <a:rPr lang="en-GB"/>
              <a:t>Laser 1</a:t>
            </a:r>
          </a:p>
        </p:txBody>
      </p:sp>
      <p:sp>
        <p:nvSpPr>
          <p:cNvPr id="6" name="TextBox 5"/>
          <p:cNvSpPr txBox="1"/>
          <p:nvPr/>
        </p:nvSpPr>
        <p:spPr>
          <a:xfrm>
            <a:off x="6437548" y="5805264"/>
            <a:ext cx="954596" cy="369332"/>
          </a:xfrm>
          <a:prstGeom prst="rect">
            <a:avLst/>
          </a:prstGeom>
          <a:noFill/>
        </p:spPr>
        <p:txBody>
          <a:bodyPr wrap="none" rtlCol="0">
            <a:spAutoFit/>
          </a:bodyPr>
          <a:lstStyle/>
          <a:p>
            <a:r>
              <a:rPr lang="en-GB"/>
              <a:t>Laser 2</a:t>
            </a:r>
          </a:p>
        </p:txBody>
      </p:sp>
      <p:sp>
        <p:nvSpPr>
          <p:cNvPr id="8" name="TextBox 7"/>
          <p:cNvSpPr txBox="1"/>
          <p:nvPr/>
        </p:nvSpPr>
        <p:spPr>
          <a:xfrm>
            <a:off x="2999657" y="6021289"/>
            <a:ext cx="979755" cy="646331"/>
          </a:xfrm>
          <a:prstGeom prst="rect">
            <a:avLst/>
          </a:prstGeom>
          <a:noFill/>
        </p:spPr>
        <p:txBody>
          <a:bodyPr wrap="none" rtlCol="0">
            <a:spAutoFit/>
          </a:bodyPr>
          <a:lstStyle/>
          <a:p>
            <a:r>
              <a:rPr lang="en-GB"/>
              <a:t>Atom </a:t>
            </a:r>
          </a:p>
          <a:p>
            <a:r>
              <a:rPr lang="en-GB"/>
              <a:t>Source </a:t>
            </a:r>
          </a:p>
        </p:txBody>
      </p:sp>
      <p:sp>
        <p:nvSpPr>
          <p:cNvPr id="9" name="TextBox 8"/>
          <p:cNvSpPr txBox="1"/>
          <p:nvPr/>
        </p:nvSpPr>
        <p:spPr>
          <a:xfrm>
            <a:off x="5159897" y="6023030"/>
            <a:ext cx="979755" cy="646331"/>
          </a:xfrm>
          <a:prstGeom prst="rect">
            <a:avLst/>
          </a:prstGeom>
          <a:noFill/>
        </p:spPr>
        <p:txBody>
          <a:bodyPr wrap="none" rtlCol="0">
            <a:spAutoFit/>
          </a:bodyPr>
          <a:lstStyle/>
          <a:p>
            <a:r>
              <a:rPr lang="en-GB"/>
              <a:t>Atom </a:t>
            </a:r>
          </a:p>
          <a:p>
            <a:r>
              <a:rPr lang="en-GB"/>
              <a:t>Source </a:t>
            </a:r>
          </a:p>
        </p:txBody>
      </p:sp>
      <p:sp>
        <p:nvSpPr>
          <p:cNvPr id="10" name="TextBox 9"/>
          <p:cNvSpPr txBox="1"/>
          <p:nvPr/>
        </p:nvSpPr>
        <p:spPr>
          <a:xfrm>
            <a:off x="2351584" y="4581128"/>
            <a:ext cx="4896544" cy="369332"/>
          </a:xfrm>
          <a:prstGeom prst="rect">
            <a:avLst/>
          </a:prstGeom>
          <a:noFill/>
          <a:ln>
            <a:solidFill>
              <a:srgbClr val="D315FF"/>
            </a:solidFill>
          </a:ln>
        </p:spPr>
        <p:txBody>
          <a:bodyPr wrap="square" rtlCol="0">
            <a:spAutoFit/>
          </a:bodyPr>
          <a:lstStyle/>
          <a:p>
            <a:endParaRPr lang="en-GB"/>
          </a:p>
        </p:txBody>
      </p:sp>
      <p:sp>
        <p:nvSpPr>
          <p:cNvPr id="11" name="Rectangle 10"/>
          <p:cNvSpPr/>
          <p:nvPr/>
        </p:nvSpPr>
        <p:spPr>
          <a:xfrm>
            <a:off x="7680177" y="5229200"/>
            <a:ext cx="2620917" cy="369332"/>
          </a:xfrm>
          <a:prstGeom prst="rect">
            <a:avLst/>
          </a:prstGeom>
        </p:spPr>
        <p:txBody>
          <a:bodyPr wrap="none">
            <a:spAutoFit/>
          </a:bodyPr>
          <a:lstStyle/>
          <a:p>
            <a:r>
              <a:rPr lang="en-GB"/>
              <a:t>Laser 1: π/2 pulse [split]</a:t>
            </a:r>
          </a:p>
        </p:txBody>
      </p:sp>
      <p:sp>
        <p:nvSpPr>
          <p:cNvPr id="12" name="Rectangle 11"/>
          <p:cNvSpPr/>
          <p:nvPr/>
        </p:nvSpPr>
        <p:spPr>
          <a:xfrm>
            <a:off x="7680177" y="4787860"/>
            <a:ext cx="2646841" cy="369332"/>
          </a:xfrm>
          <a:prstGeom prst="rect">
            <a:avLst/>
          </a:prstGeom>
        </p:spPr>
        <p:txBody>
          <a:bodyPr wrap="none">
            <a:spAutoFit/>
          </a:bodyPr>
          <a:lstStyle/>
          <a:p>
            <a:r>
              <a:rPr lang="en-GB"/>
              <a:t>Laser 2: π pulse [high p]</a:t>
            </a:r>
          </a:p>
        </p:txBody>
      </p:sp>
      <p:sp>
        <p:nvSpPr>
          <p:cNvPr id="13" name="TextBox 12"/>
          <p:cNvSpPr txBox="1"/>
          <p:nvPr/>
        </p:nvSpPr>
        <p:spPr>
          <a:xfrm>
            <a:off x="2351584" y="2780928"/>
            <a:ext cx="4896544" cy="369332"/>
          </a:xfrm>
          <a:prstGeom prst="rect">
            <a:avLst/>
          </a:prstGeom>
          <a:noFill/>
          <a:ln>
            <a:solidFill>
              <a:srgbClr val="D315FF"/>
            </a:solidFill>
          </a:ln>
        </p:spPr>
        <p:txBody>
          <a:bodyPr wrap="square" rtlCol="0">
            <a:spAutoFit/>
          </a:bodyPr>
          <a:lstStyle/>
          <a:p>
            <a:endParaRPr lang="en-GB"/>
          </a:p>
        </p:txBody>
      </p:sp>
      <p:sp>
        <p:nvSpPr>
          <p:cNvPr id="14" name="Rectangle 13"/>
          <p:cNvSpPr/>
          <p:nvPr/>
        </p:nvSpPr>
        <p:spPr>
          <a:xfrm>
            <a:off x="7611229" y="3009727"/>
            <a:ext cx="2596685" cy="1200329"/>
          </a:xfrm>
          <a:prstGeom prst="rect">
            <a:avLst/>
          </a:prstGeom>
        </p:spPr>
        <p:txBody>
          <a:bodyPr wrap="none">
            <a:spAutoFit/>
          </a:bodyPr>
          <a:lstStyle/>
          <a:p>
            <a:r>
              <a:rPr lang="en-GB"/>
              <a:t>“Mirror” </a:t>
            </a:r>
          </a:p>
          <a:p>
            <a:r>
              <a:rPr lang="en-GB"/>
              <a:t> 3π pulse</a:t>
            </a:r>
          </a:p>
          <a:p>
            <a:r>
              <a:rPr lang="en-GB"/>
              <a:t> [low-high/low-high]</a:t>
            </a:r>
          </a:p>
          <a:p>
            <a:r>
              <a:rPr lang="en-GB"/>
              <a:t> [Doppler shift to select]</a:t>
            </a:r>
          </a:p>
        </p:txBody>
      </p:sp>
      <p:sp>
        <p:nvSpPr>
          <p:cNvPr id="15" name="Rectangle 14"/>
          <p:cNvSpPr/>
          <p:nvPr/>
        </p:nvSpPr>
        <p:spPr>
          <a:xfrm>
            <a:off x="7608169" y="1907540"/>
            <a:ext cx="2556785" cy="369332"/>
          </a:xfrm>
          <a:prstGeom prst="rect">
            <a:avLst/>
          </a:prstGeom>
        </p:spPr>
        <p:txBody>
          <a:bodyPr wrap="none">
            <a:spAutoFit/>
          </a:bodyPr>
          <a:lstStyle/>
          <a:p>
            <a:r>
              <a:rPr lang="en-GB"/>
              <a:t>Laser 2: π pulse [low p]</a:t>
            </a:r>
          </a:p>
        </p:txBody>
      </p:sp>
      <p:sp>
        <p:nvSpPr>
          <p:cNvPr id="16" name="Rectangle 15"/>
          <p:cNvSpPr/>
          <p:nvPr/>
        </p:nvSpPr>
        <p:spPr>
          <a:xfrm>
            <a:off x="7608169" y="1412776"/>
            <a:ext cx="2620917" cy="369332"/>
          </a:xfrm>
          <a:prstGeom prst="rect">
            <a:avLst/>
          </a:prstGeom>
        </p:spPr>
        <p:txBody>
          <a:bodyPr wrap="none">
            <a:spAutoFit/>
          </a:bodyPr>
          <a:lstStyle/>
          <a:p>
            <a:r>
              <a:rPr lang="en-GB"/>
              <a:t>Laser 1: π/2 pulse [split]</a:t>
            </a:r>
          </a:p>
        </p:txBody>
      </p:sp>
      <p:sp>
        <p:nvSpPr>
          <p:cNvPr id="17" name="TextBox 16"/>
          <p:cNvSpPr txBox="1"/>
          <p:nvPr/>
        </p:nvSpPr>
        <p:spPr>
          <a:xfrm>
            <a:off x="2351584" y="1268760"/>
            <a:ext cx="4896544" cy="369332"/>
          </a:xfrm>
          <a:prstGeom prst="rect">
            <a:avLst/>
          </a:prstGeom>
          <a:noFill/>
          <a:ln>
            <a:solidFill>
              <a:srgbClr val="D315FF"/>
            </a:solidFill>
          </a:ln>
        </p:spPr>
        <p:txBody>
          <a:bodyPr wrap="square" rtlCol="0">
            <a:spAutoFit/>
          </a:bodyPr>
          <a:lstStyle/>
          <a:p>
            <a:endParaRPr lang="en-GB"/>
          </a:p>
        </p:txBody>
      </p:sp>
    </p:spTree>
    <p:extLst>
      <p:ext uri="{BB962C8B-B14F-4D97-AF65-F5344CB8AC3E}">
        <p14:creationId xmlns:p14="http://schemas.microsoft.com/office/powerpoint/2010/main" val="27754395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shot 2019-01-28 at 16.35.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168" y="1313304"/>
            <a:ext cx="5832000" cy="4779993"/>
          </a:xfrm>
          <a:prstGeom prst="rect">
            <a:avLst/>
          </a:prstGeom>
        </p:spPr>
      </p:pic>
      <p:sp>
        <p:nvSpPr>
          <p:cNvPr id="2" name="Title 1"/>
          <p:cNvSpPr>
            <a:spLocks noGrp="1"/>
          </p:cNvSpPr>
          <p:nvPr>
            <p:ph type="title"/>
          </p:nvPr>
        </p:nvSpPr>
        <p:spPr/>
        <p:txBody>
          <a:bodyPr/>
          <a:lstStyle/>
          <a:p>
            <a:r>
              <a:rPr lang="en-GB"/>
              <a:t>Basic Differential Measurement </a:t>
            </a:r>
          </a:p>
        </p:txBody>
      </p:sp>
      <p:sp>
        <p:nvSpPr>
          <p:cNvPr id="5" name="TextBox 4"/>
          <p:cNvSpPr txBox="1"/>
          <p:nvPr/>
        </p:nvSpPr>
        <p:spPr>
          <a:xfrm>
            <a:off x="2135560" y="5867980"/>
            <a:ext cx="954596" cy="369332"/>
          </a:xfrm>
          <a:prstGeom prst="rect">
            <a:avLst/>
          </a:prstGeom>
          <a:noFill/>
        </p:spPr>
        <p:txBody>
          <a:bodyPr wrap="none" rtlCol="0">
            <a:spAutoFit/>
          </a:bodyPr>
          <a:lstStyle/>
          <a:p>
            <a:r>
              <a:rPr lang="en-GB"/>
              <a:t>Laser 1</a:t>
            </a:r>
          </a:p>
        </p:txBody>
      </p:sp>
      <p:sp>
        <p:nvSpPr>
          <p:cNvPr id="6" name="TextBox 5"/>
          <p:cNvSpPr txBox="1"/>
          <p:nvPr/>
        </p:nvSpPr>
        <p:spPr>
          <a:xfrm>
            <a:off x="6437548" y="5805264"/>
            <a:ext cx="954596" cy="369332"/>
          </a:xfrm>
          <a:prstGeom prst="rect">
            <a:avLst/>
          </a:prstGeom>
          <a:noFill/>
        </p:spPr>
        <p:txBody>
          <a:bodyPr wrap="none" rtlCol="0">
            <a:spAutoFit/>
          </a:bodyPr>
          <a:lstStyle/>
          <a:p>
            <a:r>
              <a:rPr lang="en-GB"/>
              <a:t>Laser 2</a:t>
            </a:r>
          </a:p>
        </p:txBody>
      </p:sp>
      <p:sp>
        <p:nvSpPr>
          <p:cNvPr id="8" name="TextBox 7"/>
          <p:cNvSpPr txBox="1"/>
          <p:nvPr/>
        </p:nvSpPr>
        <p:spPr>
          <a:xfrm>
            <a:off x="2999657" y="6021289"/>
            <a:ext cx="979755" cy="646331"/>
          </a:xfrm>
          <a:prstGeom prst="rect">
            <a:avLst/>
          </a:prstGeom>
          <a:noFill/>
        </p:spPr>
        <p:txBody>
          <a:bodyPr wrap="none" rtlCol="0">
            <a:spAutoFit/>
          </a:bodyPr>
          <a:lstStyle/>
          <a:p>
            <a:r>
              <a:rPr lang="en-GB"/>
              <a:t>Atom </a:t>
            </a:r>
          </a:p>
          <a:p>
            <a:r>
              <a:rPr lang="en-GB"/>
              <a:t>Source </a:t>
            </a:r>
          </a:p>
        </p:txBody>
      </p:sp>
      <p:sp>
        <p:nvSpPr>
          <p:cNvPr id="9" name="TextBox 8"/>
          <p:cNvSpPr txBox="1"/>
          <p:nvPr/>
        </p:nvSpPr>
        <p:spPr>
          <a:xfrm>
            <a:off x="5159897" y="6023030"/>
            <a:ext cx="979755" cy="646331"/>
          </a:xfrm>
          <a:prstGeom prst="rect">
            <a:avLst/>
          </a:prstGeom>
          <a:noFill/>
        </p:spPr>
        <p:txBody>
          <a:bodyPr wrap="none" rtlCol="0">
            <a:spAutoFit/>
          </a:bodyPr>
          <a:lstStyle/>
          <a:p>
            <a:r>
              <a:rPr lang="en-GB"/>
              <a:t>Atom </a:t>
            </a:r>
          </a:p>
          <a:p>
            <a:r>
              <a:rPr lang="en-GB"/>
              <a:t>Source </a:t>
            </a:r>
          </a:p>
        </p:txBody>
      </p:sp>
      <p:sp>
        <p:nvSpPr>
          <p:cNvPr id="10" name="TextBox 9"/>
          <p:cNvSpPr txBox="1"/>
          <p:nvPr/>
        </p:nvSpPr>
        <p:spPr>
          <a:xfrm>
            <a:off x="2351584" y="4581128"/>
            <a:ext cx="4896544" cy="369332"/>
          </a:xfrm>
          <a:prstGeom prst="rect">
            <a:avLst/>
          </a:prstGeom>
          <a:noFill/>
          <a:ln>
            <a:solidFill>
              <a:srgbClr val="D315FF"/>
            </a:solidFill>
          </a:ln>
        </p:spPr>
        <p:txBody>
          <a:bodyPr wrap="square" rtlCol="0">
            <a:spAutoFit/>
          </a:bodyPr>
          <a:lstStyle/>
          <a:p>
            <a:endParaRPr lang="en-GB"/>
          </a:p>
        </p:txBody>
      </p:sp>
      <p:sp>
        <p:nvSpPr>
          <p:cNvPr id="11" name="Rectangle 10"/>
          <p:cNvSpPr/>
          <p:nvPr/>
        </p:nvSpPr>
        <p:spPr>
          <a:xfrm>
            <a:off x="7680177" y="5229200"/>
            <a:ext cx="2620917" cy="369332"/>
          </a:xfrm>
          <a:prstGeom prst="rect">
            <a:avLst/>
          </a:prstGeom>
        </p:spPr>
        <p:txBody>
          <a:bodyPr wrap="none">
            <a:spAutoFit/>
          </a:bodyPr>
          <a:lstStyle/>
          <a:p>
            <a:r>
              <a:rPr lang="en-GB"/>
              <a:t>Laser 1: π/2 pulse [split]</a:t>
            </a:r>
          </a:p>
        </p:txBody>
      </p:sp>
      <p:sp>
        <p:nvSpPr>
          <p:cNvPr id="12" name="Rectangle 11"/>
          <p:cNvSpPr/>
          <p:nvPr/>
        </p:nvSpPr>
        <p:spPr>
          <a:xfrm>
            <a:off x="7680177" y="4787860"/>
            <a:ext cx="2646841" cy="369332"/>
          </a:xfrm>
          <a:prstGeom prst="rect">
            <a:avLst/>
          </a:prstGeom>
        </p:spPr>
        <p:txBody>
          <a:bodyPr wrap="none">
            <a:spAutoFit/>
          </a:bodyPr>
          <a:lstStyle/>
          <a:p>
            <a:r>
              <a:rPr lang="en-GB"/>
              <a:t>Laser 2: π pulse [high p]</a:t>
            </a:r>
          </a:p>
        </p:txBody>
      </p:sp>
      <p:sp>
        <p:nvSpPr>
          <p:cNvPr id="13" name="TextBox 12"/>
          <p:cNvSpPr txBox="1"/>
          <p:nvPr/>
        </p:nvSpPr>
        <p:spPr>
          <a:xfrm>
            <a:off x="2351584" y="2780928"/>
            <a:ext cx="4896544" cy="369332"/>
          </a:xfrm>
          <a:prstGeom prst="rect">
            <a:avLst/>
          </a:prstGeom>
          <a:noFill/>
          <a:ln>
            <a:solidFill>
              <a:srgbClr val="D315FF"/>
            </a:solidFill>
          </a:ln>
        </p:spPr>
        <p:txBody>
          <a:bodyPr wrap="square" rtlCol="0">
            <a:spAutoFit/>
          </a:bodyPr>
          <a:lstStyle/>
          <a:p>
            <a:endParaRPr lang="en-GB"/>
          </a:p>
        </p:txBody>
      </p:sp>
      <p:sp>
        <p:nvSpPr>
          <p:cNvPr id="14" name="Rectangle 13"/>
          <p:cNvSpPr/>
          <p:nvPr/>
        </p:nvSpPr>
        <p:spPr>
          <a:xfrm>
            <a:off x="7611229" y="3009727"/>
            <a:ext cx="2596685" cy="1200329"/>
          </a:xfrm>
          <a:prstGeom prst="rect">
            <a:avLst/>
          </a:prstGeom>
        </p:spPr>
        <p:txBody>
          <a:bodyPr wrap="none">
            <a:spAutoFit/>
          </a:bodyPr>
          <a:lstStyle/>
          <a:p>
            <a:r>
              <a:rPr lang="en-GB"/>
              <a:t>“Mirror” </a:t>
            </a:r>
          </a:p>
          <a:p>
            <a:r>
              <a:rPr lang="en-GB"/>
              <a:t> 3π pulse</a:t>
            </a:r>
          </a:p>
          <a:p>
            <a:r>
              <a:rPr lang="en-GB"/>
              <a:t> [low-high/low-high]</a:t>
            </a:r>
          </a:p>
          <a:p>
            <a:r>
              <a:rPr lang="en-GB"/>
              <a:t> [Doppler shift to select]</a:t>
            </a:r>
          </a:p>
        </p:txBody>
      </p:sp>
      <p:sp>
        <p:nvSpPr>
          <p:cNvPr id="15" name="Rectangle 14"/>
          <p:cNvSpPr/>
          <p:nvPr/>
        </p:nvSpPr>
        <p:spPr>
          <a:xfrm>
            <a:off x="7608169" y="1907540"/>
            <a:ext cx="2556785" cy="369332"/>
          </a:xfrm>
          <a:prstGeom prst="rect">
            <a:avLst/>
          </a:prstGeom>
        </p:spPr>
        <p:txBody>
          <a:bodyPr wrap="none">
            <a:spAutoFit/>
          </a:bodyPr>
          <a:lstStyle/>
          <a:p>
            <a:r>
              <a:rPr lang="en-GB"/>
              <a:t>Laser 2: π pulse [low p]</a:t>
            </a:r>
          </a:p>
        </p:txBody>
      </p:sp>
      <p:sp>
        <p:nvSpPr>
          <p:cNvPr id="16" name="Rectangle 15"/>
          <p:cNvSpPr/>
          <p:nvPr/>
        </p:nvSpPr>
        <p:spPr>
          <a:xfrm>
            <a:off x="7608169" y="1412776"/>
            <a:ext cx="2620917" cy="369332"/>
          </a:xfrm>
          <a:prstGeom prst="rect">
            <a:avLst/>
          </a:prstGeom>
        </p:spPr>
        <p:txBody>
          <a:bodyPr wrap="none">
            <a:spAutoFit/>
          </a:bodyPr>
          <a:lstStyle/>
          <a:p>
            <a:r>
              <a:rPr lang="en-GB"/>
              <a:t>Laser 1: π/2 pulse [split]</a:t>
            </a:r>
          </a:p>
        </p:txBody>
      </p:sp>
      <p:sp>
        <p:nvSpPr>
          <p:cNvPr id="17" name="TextBox 16"/>
          <p:cNvSpPr txBox="1"/>
          <p:nvPr/>
        </p:nvSpPr>
        <p:spPr>
          <a:xfrm>
            <a:off x="2351584" y="1268760"/>
            <a:ext cx="4896544" cy="369332"/>
          </a:xfrm>
          <a:prstGeom prst="rect">
            <a:avLst/>
          </a:prstGeom>
          <a:noFill/>
          <a:ln>
            <a:solidFill>
              <a:srgbClr val="D315FF"/>
            </a:solidFill>
          </a:ln>
        </p:spPr>
        <p:txBody>
          <a:bodyPr wrap="square" rtlCol="0">
            <a:spAutoFit/>
          </a:bodyPr>
          <a:lstStyle/>
          <a:p>
            <a:endParaRPr lang="en-GB"/>
          </a:p>
        </p:txBody>
      </p:sp>
      <p:sp>
        <p:nvSpPr>
          <p:cNvPr id="3" name="TextBox 2"/>
          <p:cNvSpPr txBox="1"/>
          <p:nvPr/>
        </p:nvSpPr>
        <p:spPr>
          <a:xfrm>
            <a:off x="7341141" y="5818038"/>
            <a:ext cx="3322513" cy="923330"/>
          </a:xfrm>
          <a:prstGeom prst="rect">
            <a:avLst/>
          </a:prstGeom>
          <a:solidFill>
            <a:srgbClr val="FFFF00"/>
          </a:solidFill>
        </p:spPr>
        <p:txBody>
          <a:bodyPr wrap="none" rtlCol="0">
            <a:spAutoFit/>
          </a:bodyPr>
          <a:lstStyle/>
          <a:p>
            <a:pPr algn="ctr"/>
            <a:r>
              <a:rPr lang="en-GB"/>
              <a:t>Each AI spends time L/c</a:t>
            </a:r>
          </a:p>
          <a:p>
            <a:pPr algn="ctr"/>
            <a:r>
              <a:rPr lang="en-GB"/>
              <a:t>in excited state but at different </a:t>
            </a:r>
          </a:p>
          <a:p>
            <a:pPr algn="ctr"/>
            <a:r>
              <a:rPr lang="en-GB"/>
              <a:t>periods in the sequence  </a:t>
            </a:r>
          </a:p>
        </p:txBody>
      </p:sp>
    </p:spTree>
    <p:extLst>
      <p:ext uri="{BB962C8B-B14F-4D97-AF65-F5344CB8AC3E}">
        <p14:creationId xmlns:p14="http://schemas.microsoft.com/office/powerpoint/2010/main" val="1159871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Arrow Connector 42"/>
          <p:cNvCxnSpPr>
            <a:stCxn id="42" idx="3"/>
          </p:cNvCxnSpPr>
          <p:nvPr/>
        </p:nvCxnSpPr>
        <p:spPr bwMode="auto">
          <a:xfrm>
            <a:off x="5969179" y="4204734"/>
            <a:ext cx="822356" cy="0"/>
          </a:xfrm>
          <a:prstGeom prst="straightConnector1">
            <a:avLst/>
          </a:prstGeom>
          <a:noFill/>
          <a:ln w="38100" cap="flat" cmpd="sng" algn="ctr">
            <a:solidFill>
              <a:srgbClr val="FFC000"/>
            </a:solidFill>
            <a:prstDash val="solid"/>
            <a:round/>
            <a:headEnd type="none" w="med" len="med"/>
            <a:tailEnd type="triangle"/>
          </a:ln>
          <a:effectLst/>
        </p:spPr>
      </p:cxnSp>
      <p:sp>
        <p:nvSpPr>
          <p:cNvPr id="2" name="Title 1"/>
          <p:cNvSpPr>
            <a:spLocks noGrp="1"/>
          </p:cNvSpPr>
          <p:nvPr>
            <p:ph type="title"/>
          </p:nvPr>
        </p:nvSpPr>
        <p:spPr>
          <a:xfrm>
            <a:off x="1066301" y="338570"/>
            <a:ext cx="9494719" cy="457200"/>
          </a:xfrm>
        </p:spPr>
        <p:txBody>
          <a:bodyPr/>
          <a:lstStyle/>
          <a:p>
            <a:r>
              <a:rPr lang="en-GB" baseline="0"/>
              <a:t>Team roles and linkages in AION and MAGIS </a:t>
            </a:r>
            <a:endParaRPr lang="en-GB"/>
          </a:p>
        </p:txBody>
      </p:sp>
      <p:pic>
        <p:nvPicPr>
          <p:cNvPr id="37" name="Picture 36">
            <a:extLst>
              <a:ext uri="{FF2B5EF4-FFF2-40B4-BE49-F238E27FC236}">
                <a16:creationId xmlns:a16="http://schemas.microsoft.com/office/drawing/2014/main" id="{382D0A40-952C-4A40-9547-FC9B32CA16C4}"/>
              </a:ext>
            </a:extLst>
          </p:cNvPr>
          <p:cNvPicPr>
            <a:picLocks noChangeAspect="1"/>
          </p:cNvPicPr>
          <p:nvPr/>
        </p:nvPicPr>
        <p:blipFill>
          <a:blip r:embed="rId3"/>
          <a:stretch>
            <a:fillRect/>
          </a:stretch>
        </p:blipFill>
        <p:spPr>
          <a:xfrm>
            <a:off x="6365662" y="1075075"/>
            <a:ext cx="903337" cy="4586174"/>
          </a:xfrm>
          <a:prstGeom prst="rect">
            <a:avLst/>
          </a:prstGeom>
        </p:spPr>
      </p:pic>
      <p:pic>
        <p:nvPicPr>
          <p:cNvPr id="39" name="Picture 38">
            <a:extLst>
              <a:ext uri="{FF2B5EF4-FFF2-40B4-BE49-F238E27FC236}">
                <a16:creationId xmlns:a16="http://schemas.microsoft.com/office/drawing/2014/main" id="{D9431262-4478-416F-B8F5-FF9754B7E8C6}"/>
              </a:ext>
            </a:extLst>
          </p:cNvPr>
          <p:cNvPicPr>
            <a:picLocks noChangeAspect="1"/>
          </p:cNvPicPr>
          <p:nvPr/>
        </p:nvPicPr>
        <p:blipFill rotWithShape="1">
          <a:blip r:embed="rId4"/>
          <a:srcRect l="9169" r="14409" b="5566"/>
          <a:stretch/>
        </p:blipFill>
        <p:spPr>
          <a:xfrm>
            <a:off x="7844510" y="2302333"/>
            <a:ext cx="3155174" cy="2310778"/>
          </a:xfrm>
          <a:prstGeom prst="rect">
            <a:avLst/>
          </a:prstGeom>
        </p:spPr>
      </p:pic>
      <p:sp>
        <p:nvSpPr>
          <p:cNvPr id="40" name="Rectangle 39">
            <a:extLst>
              <a:ext uri="{FF2B5EF4-FFF2-40B4-BE49-F238E27FC236}">
                <a16:creationId xmlns:a16="http://schemas.microsoft.com/office/drawing/2014/main" id="{0C6177F6-8858-43C7-BED7-2C982DAA2E07}"/>
              </a:ext>
            </a:extLst>
          </p:cNvPr>
          <p:cNvSpPr/>
          <p:nvPr/>
        </p:nvSpPr>
        <p:spPr bwMode="auto">
          <a:xfrm>
            <a:off x="5159896" y="3550603"/>
            <a:ext cx="4320480" cy="317836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GB" sz="2000">
              <a:latin typeface="Helvetica" charset="0"/>
            </a:endParaRPr>
          </a:p>
        </p:txBody>
      </p:sp>
      <p:cxnSp>
        <p:nvCxnSpPr>
          <p:cNvPr id="50" name="Straight Arrow Connector 49">
            <a:extLst>
              <a:ext uri="{FF2B5EF4-FFF2-40B4-BE49-F238E27FC236}">
                <a16:creationId xmlns:a16="http://schemas.microsoft.com/office/drawing/2014/main" id="{BE2B567D-A553-4954-A6E4-B19110603FEF}"/>
              </a:ext>
            </a:extLst>
          </p:cNvPr>
          <p:cNvCxnSpPr>
            <a:cxnSpLocks/>
          </p:cNvCxnSpPr>
          <p:nvPr/>
        </p:nvCxnSpPr>
        <p:spPr bwMode="auto">
          <a:xfrm flipV="1">
            <a:off x="6365661" y="1340769"/>
            <a:ext cx="0" cy="3997485"/>
          </a:xfrm>
          <a:prstGeom prst="straightConnector1">
            <a:avLst/>
          </a:prstGeom>
          <a:noFill/>
          <a:ln w="38100" cap="flat" cmpd="sng" algn="ctr">
            <a:solidFill>
              <a:schemeClr val="tx1"/>
            </a:solidFill>
            <a:prstDash val="solid"/>
            <a:round/>
            <a:headEnd type="triangle" w="med" len="med"/>
            <a:tailEnd type="triangle"/>
          </a:ln>
          <a:effectLst/>
        </p:spPr>
      </p:cxnSp>
      <p:sp>
        <p:nvSpPr>
          <p:cNvPr id="62" name="TextBox 61">
            <a:extLst>
              <a:ext uri="{FF2B5EF4-FFF2-40B4-BE49-F238E27FC236}">
                <a16:creationId xmlns:a16="http://schemas.microsoft.com/office/drawing/2014/main" id="{31DD9DA2-4892-46FB-899F-D880CE222D67}"/>
              </a:ext>
            </a:extLst>
          </p:cNvPr>
          <p:cNvSpPr txBox="1"/>
          <p:nvPr/>
        </p:nvSpPr>
        <p:spPr>
          <a:xfrm rot="16200000">
            <a:off x="5876024" y="3273056"/>
            <a:ext cx="633507" cy="369332"/>
          </a:xfrm>
          <a:prstGeom prst="rect">
            <a:avLst/>
          </a:prstGeom>
          <a:noFill/>
        </p:spPr>
        <p:txBody>
          <a:bodyPr wrap="none" rtlCol="0">
            <a:spAutoFit/>
          </a:bodyPr>
          <a:lstStyle/>
          <a:p>
            <a:r>
              <a:rPr lang="en-GB"/>
              <a:t>10m</a:t>
            </a:r>
          </a:p>
        </p:txBody>
      </p:sp>
      <p:sp>
        <p:nvSpPr>
          <p:cNvPr id="13" name="Oval Callout 12"/>
          <p:cNvSpPr/>
          <p:nvPr/>
        </p:nvSpPr>
        <p:spPr bwMode="auto">
          <a:xfrm>
            <a:off x="7680175" y="2021789"/>
            <a:ext cx="3456384" cy="2847372"/>
          </a:xfrm>
          <a:prstGeom prst="wedgeEllipseCallout">
            <a:avLst>
              <a:gd name="adj1" fmla="val -65704"/>
              <a:gd name="adj2" fmla="val -563"/>
            </a:avLst>
          </a:prstGeom>
          <a:noFill/>
          <a:ln w="28575" cap="flat" cmpd="sng" algn="ctr">
            <a:solidFill>
              <a:srgbClr val="CC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GB" sz="2000">
              <a:latin typeface="Helvetica" charset="0"/>
            </a:endParaRPr>
          </a:p>
        </p:txBody>
      </p:sp>
      <p:cxnSp>
        <p:nvCxnSpPr>
          <p:cNvPr id="8" name="Straight Arrow Connector 7"/>
          <p:cNvCxnSpPr>
            <a:stCxn id="41" idx="2"/>
          </p:cNvCxnSpPr>
          <p:nvPr/>
        </p:nvCxnSpPr>
        <p:spPr bwMode="auto">
          <a:xfrm>
            <a:off x="8423025" y="1718507"/>
            <a:ext cx="841326" cy="1576046"/>
          </a:xfrm>
          <a:prstGeom prst="straightConnector1">
            <a:avLst/>
          </a:prstGeom>
          <a:noFill/>
          <a:ln w="38100" cap="flat" cmpd="sng" algn="ctr">
            <a:solidFill>
              <a:schemeClr val="accent6">
                <a:lumMod val="40000"/>
                <a:lumOff val="60000"/>
              </a:schemeClr>
            </a:solidFill>
            <a:prstDash val="solid"/>
            <a:round/>
            <a:headEnd type="none" w="med" len="med"/>
            <a:tailEnd type="triangle"/>
          </a:ln>
          <a:effectLst/>
        </p:spPr>
      </p:cxnSp>
      <p:cxnSp>
        <p:nvCxnSpPr>
          <p:cNvPr id="35" name="Straight Arrow Connector 34"/>
          <p:cNvCxnSpPr>
            <a:stCxn id="20" idx="0"/>
          </p:cNvCxnSpPr>
          <p:nvPr/>
        </p:nvCxnSpPr>
        <p:spPr bwMode="auto">
          <a:xfrm flipH="1" flipV="1">
            <a:off x="9840416" y="4390190"/>
            <a:ext cx="720605" cy="578595"/>
          </a:xfrm>
          <a:prstGeom prst="straightConnector1">
            <a:avLst/>
          </a:prstGeom>
          <a:noFill/>
          <a:ln w="38100" cap="flat" cmpd="sng" algn="ctr">
            <a:solidFill>
              <a:srgbClr val="00B050"/>
            </a:solidFill>
            <a:prstDash val="solid"/>
            <a:round/>
            <a:headEnd type="none" w="med" len="med"/>
            <a:tailEnd type="triangle"/>
          </a:ln>
          <a:effectLst/>
        </p:spPr>
      </p:cxnSp>
      <p:sp>
        <p:nvSpPr>
          <p:cNvPr id="20" name="Rounded Rectangle 19"/>
          <p:cNvSpPr/>
          <p:nvPr/>
        </p:nvSpPr>
        <p:spPr bwMode="auto">
          <a:xfrm>
            <a:off x="9336359" y="4968784"/>
            <a:ext cx="2449322" cy="606566"/>
          </a:xfrm>
          <a:prstGeom prst="roundRect">
            <a:avLst/>
          </a:prstGeom>
          <a:solidFill>
            <a:schemeClr val="accent5">
              <a:lumMod val="20000"/>
              <a:lumOff val="80000"/>
            </a:schemeClr>
          </a:solidFill>
          <a:ln w="9525" cap="flat" cmpd="sng" algn="ctr">
            <a:solidFill>
              <a:srgbClr val="1C951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500"/>
              </a:spcBef>
            </a:pPr>
            <a:r>
              <a:rPr lang="en-GB" sz="1600">
                <a:cs typeface="Calibri" panose="020F0502020204030204" pitchFamily="34" charset="0"/>
              </a:rPr>
              <a:t>Liverpool: internal optics for MAGIS + AION</a:t>
            </a:r>
          </a:p>
        </p:txBody>
      </p:sp>
      <p:sp>
        <p:nvSpPr>
          <p:cNvPr id="41" name="Rounded Rectangle 40"/>
          <p:cNvSpPr/>
          <p:nvPr/>
        </p:nvSpPr>
        <p:spPr bwMode="auto">
          <a:xfrm>
            <a:off x="7156793" y="1110819"/>
            <a:ext cx="2532465" cy="607688"/>
          </a:xfrm>
          <a:prstGeom prst="roundRect">
            <a:avLst/>
          </a:prstGeom>
          <a:solidFill>
            <a:schemeClr val="accent5">
              <a:lumMod val="20000"/>
              <a:lumOff val="80000"/>
            </a:schemeClr>
          </a:solidFill>
          <a:ln w="9525" cap="flat" cmpd="sng" algn="ctr">
            <a:solidFill>
              <a:schemeClr val="accent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500"/>
              </a:spcBef>
            </a:pPr>
            <a:r>
              <a:rPr lang="en-GB" sz="1600">
                <a:cs typeface="Calibri" panose="020F0502020204030204" pitchFamily="34" charset="0"/>
              </a:rPr>
              <a:t>Cambridge: transport + launching atoms, MAGIS</a:t>
            </a:r>
          </a:p>
        </p:txBody>
      </p:sp>
      <p:sp>
        <p:nvSpPr>
          <p:cNvPr id="42" name="Rounded Rectangle 41"/>
          <p:cNvSpPr/>
          <p:nvPr/>
        </p:nvSpPr>
        <p:spPr bwMode="auto">
          <a:xfrm>
            <a:off x="3209813" y="3901451"/>
            <a:ext cx="2759367" cy="606566"/>
          </a:xfrm>
          <a:prstGeom prst="roundRect">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500"/>
              </a:spcBef>
            </a:pPr>
            <a:r>
              <a:rPr lang="en-GB" sz="1600">
                <a:cs typeface="Calibri" panose="020F0502020204030204" pitchFamily="34" charset="0"/>
              </a:rPr>
              <a:t>RAL: Vacuum + support structure. Design AION-100</a:t>
            </a:r>
          </a:p>
        </p:txBody>
      </p:sp>
      <p:sp>
        <p:nvSpPr>
          <p:cNvPr id="45" name="Rounded Rectangle 44"/>
          <p:cNvSpPr/>
          <p:nvPr/>
        </p:nvSpPr>
        <p:spPr bwMode="auto">
          <a:xfrm>
            <a:off x="9840417" y="1111940"/>
            <a:ext cx="2016223" cy="864544"/>
          </a:xfrm>
          <a:prstGeom prst="roundRect">
            <a:avLst/>
          </a:prstGeom>
          <a:solidFill>
            <a:srgbClr val="CCFFCC"/>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500"/>
              </a:spcBef>
            </a:pPr>
            <a:r>
              <a:rPr lang="en-GB" sz="1600" err="1">
                <a:cs typeface="Calibri" panose="020F0502020204030204" pitchFamily="34" charset="0"/>
              </a:rPr>
              <a:t>UoB</a:t>
            </a:r>
            <a:r>
              <a:rPr lang="en-GB" sz="1600">
                <a:cs typeface="Calibri" panose="020F0502020204030204" pitchFamily="34" charset="0"/>
              </a:rPr>
              <a:t>: LMT pulse sequences, </a:t>
            </a:r>
            <a:r>
              <a:rPr lang="en-GB" sz="1600" err="1">
                <a:cs typeface="Calibri" panose="020F0502020204030204" pitchFamily="34" charset="0"/>
              </a:rPr>
              <a:t>Sr</a:t>
            </a:r>
            <a:r>
              <a:rPr lang="en-GB" sz="1600">
                <a:cs typeface="Calibri" panose="020F0502020204030204" pitchFamily="34" charset="0"/>
              </a:rPr>
              <a:t> technology transfer</a:t>
            </a:r>
          </a:p>
        </p:txBody>
      </p:sp>
      <p:sp>
        <p:nvSpPr>
          <p:cNvPr id="46" name="Rounded Rectangle 45"/>
          <p:cNvSpPr/>
          <p:nvPr/>
        </p:nvSpPr>
        <p:spPr bwMode="auto">
          <a:xfrm>
            <a:off x="3232884" y="1360903"/>
            <a:ext cx="2848007" cy="615581"/>
          </a:xfrm>
          <a:prstGeom prst="roundRect">
            <a:avLst/>
          </a:prstGeom>
          <a:solidFill>
            <a:srgbClr val="FFCCFF"/>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500"/>
              </a:spcBef>
            </a:pPr>
            <a:r>
              <a:rPr lang="en-GB" sz="1600">
                <a:cs typeface="Calibri" panose="020F0502020204030204" pitchFamily="34" charset="0"/>
              </a:rPr>
              <a:t>King’s + Imperial Colleges: Theory and publication office</a:t>
            </a:r>
          </a:p>
        </p:txBody>
      </p:sp>
      <p:sp>
        <p:nvSpPr>
          <p:cNvPr id="47" name="Rounded Rectangle 46"/>
          <p:cNvSpPr/>
          <p:nvPr/>
        </p:nvSpPr>
        <p:spPr bwMode="auto">
          <a:xfrm>
            <a:off x="3223916" y="3146032"/>
            <a:ext cx="2449322" cy="606566"/>
          </a:xfrm>
          <a:prstGeom prst="roundRect">
            <a:avLst/>
          </a:prstGeom>
          <a:solidFill>
            <a:srgbClr val="FFCCCC"/>
          </a:solid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500"/>
              </a:spcBef>
            </a:pPr>
            <a:r>
              <a:rPr lang="en-GB" sz="1600">
                <a:cs typeface="Calibri" panose="020F0502020204030204" pitchFamily="34" charset="0"/>
              </a:rPr>
              <a:t>Imperial: (clock) laser stabilisation, squeezing</a:t>
            </a:r>
          </a:p>
        </p:txBody>
      </p:sp>
      <p:cxnSp>
        <p:nvCxnSpPr>
          <p:cNvPr id="54" name="Straight Arrow Connector 53"/>
          <p:cNvCxnSpPr>
            <a:stCxn id="45" idx="2"/>
          </p:cNvCxnSpPr>
          <p:nvPr/>
        </p:nvCxnSpPr>
        <p:spPr bwMode="auto">
          <a:xfrm flipH="1">
            <a:off x="9840416" y="1976484"/>
            <a:ext cx="1008112" cy="569624"/>
          </a:xfrm>
          <a:prstGeom prst="straightConnector1">
            <a:avLst/>
          </a:prstGeom>
          <a:noFill/>
          <a:ln w="38100" cap="flat" cmpd="sng" algn="ctr">
            <a:solidFill>
              <a:srgbClr val="00B050"/>
            </a:solidFill>
            <a:prstDash val="solid"/>
            <a:round/>
            <a:headEnd type="none" w="med" len="med"/>
            <a:tailEnd type="triangle"/>
          </a:ln>
          <a:effectLst/>
        </p:spPr>
      </p:cxnSp>
      <p:sp>
        <p:nvSpPr>
          <p:cNvPr id="57" name="Rounded Rectangle 56"/>
          <p:cNvSpPr/>
          <p:nvPr/>
        </p:nvSpPr>
        <p:spPr bwMode="auto">
          <a:xfrm>
            <a:off x="6807984" y="5807420"/>
            <a:ext cx="5066890" cy="489429"/>
          </a:xfrm>
          <a:prstGeom prst="roundRect">
            <a:avLst/>
          </a:prstGeom>
          <a:solidFill>
            <a:schemeClr val="accent2">
              <a:lumMod val="5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500"/>
              </a:spcBef>
            </a:pPr>
            <a:r>
              <a:rPr lang="en-GB" sz="1600">
                <a:solidFill>
                  <a:srgbClr val="FFFFCC"/>
                </a:solidFill>
                <a:cs typeface="Calibri" panose="020F0502020204030204" pitchFamily="34" charset="0"/>
              </a:rPr>
              <a:t>Oxford: site, cold-atom source, laser lab, construction</a:t>
            </a:r>
          </a:p>
        </p:txBody>
      </p:sp>
      <p:cxnSp>
        <p:nvCxnSpPr>
          <p:cNvPr id="60" name="Straight Arrow Connector 59"/>
          <p:cNvCxnSpPr/>
          <p:nvPr/>
        </p:nvCxnSpPr>
        <p:spPr bwMode="auto">
          <a:xfrm flipV="1">
            <a:off x="7869186" y="3771421"/>
            <a:ext cx="605579" cy="2039135"/>
          </a:xfrm>
          <a:prstGeom prst="straightConnector1">
            <a:avLst/>
          </a:prstGeom>
          <a:noFill/>
          <a:ln w="38100" cap="flat" cmpd="sng" algn="ctr">
            <a:solidFill>
              <a:schemeClr val="accent2">
                <a:lumMod val="50000"/>
              </a:schemeClr>
            </a:solidFill>
            <a:prstDash val="solid"/>
            <a:round/>
            <a:headEnd type="none" w="med" len="med"/>
            <a:tailEnd type="triangle"/>
          </a:ln>
          <a:effectLst/>
        </p:spPr>
      </p:cxnSp>
      <p:cxnSp>
        <p:nvCxnSpPr>
          <p:cNvPr id="61" name="Straight Arrow Connector 60"/>
          <p:cNvCxnSpPr>
            <a:stCxn id="57" idx="1"/>
          </p:cNvCxnSpPr>
          <p:nvPr/>
        </p:nvCxnSpPr>
        <p:spPr bwMode="auto">
          <a:xfrm flipH="1" flipV="1">
            <a:off x="6550820" y="5661250"/>
            <a:ext cx="257164" cy="390885"/>
          </a:xfrm>
          <a:prstGeom prst="straightConnector1">
            <a:avLst/>
          </a:prstGeom>
          <a:noFill/>
          <a:ln w="38100" cap="flat" cmpd="sng" algn="ctr">
            <a:solidFill>
              <a:schemeClr val="accent2">
                <a:lumMod val="50000"/>
              </a:schemeClr>
            </a:solidFill>
            <a:prstDash val="solid"/>
            <a:round/>
            <a:headEnd type="none" w="med" len="med"/>
            <a:tailEnd type="triangle"/>
          </a:ln>
          <a:effectLst/>
        </p:spPr>
      </p:cxnSp>
      <p:cxnSp>
        <p:nvCxnSpPr>
          <p:cNvPr id="80" name="Straight Arrow Connector 79"/>
          <p:cNvCxnSpPr>
            <a:stCxn id="47" idx="3"/>
          </p:cNvCxnSpPr>
          <p:nvPr/>
        </p:nvCxnSpPr>
        <p:spPr bwMode="auto">
          <a:xfrm>
            <a:off x="5673238" y="3449315"/>
            <a:ext cx="330957" cy="1036"/>
          </a:xfrm>
          <a:prstGeom prst="straightConnector1">
            <a:avLst/>
          </a:prstGeom>
          <a:noFill/>
          <a:ln w="38100" cap="flat" cmpd="sng" algn="ctr">
            <a:solidFill>
              <a:schemeClr val="accent2">
                <a:lumMod val="50000"/>
              </a:schemeClr>
            </a:solidFill>
            <a:prstDash val="solid"/>
            <a:round/>
            <a:headEnd type="none" w="med" len="med"/>
            <a:tailEnd type="triangle"/>
          </a:ln>
          <a:effectLst/>
        </p:spPr>
      </p:cxnSp>
      <p:sp>
        <p:nvSpPr>
          <p:cNvPr id="23" name="Rounded Rectangle 22"/>
          <p:cNvSpPr/>
          <p:nvPr/>
        </p:nvSpPr>
        <p:spPr bwMode="auto">
          <a:xfrm>
            <a:off x="3235433" y="2239763"/>
            <a:ext cx="2914060" cy="710667"/>
          </a:xfrm>
          <a:prstGeom prst="roundRect">
            <a:avLst/>
          </a:prstGeom>
          <a:solidFill>
            <a:srgbClr val="CCCCFF"/>
          </a:solid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500"/>
              </a:spcBef>
            </a:pPr>
            <a:r>
              <a:rPr lang="en-GB" sz="1600" err="1">
                <a:cs typeface="Calibri" panose="020F0502020204030204" pitchFamily="34" charset="0"/>
              </a:rPr>
              <a:t>UoB</a:t>
            </a:r>
            <a:r>
              <a:rPr lang="en-GB" sz="1600">
                <a:cs typeface="Calibri" panose="020F0502020204030204" pitchFamily="34" charset="0"/>
              </a:rPr>
              <a:t>, Cambridge, Imperial: modelling system parameters</a:t>
            </a:r>
          </a:p>
        </p:txBody>
      </p:sp>
      <p:sp>
        <p:nvSpPr>
          <p:cNvPr id="4" name="Rounded Rectangle 3"/>
          <p:cNvSpPr/>
          <p:nvPr/>
        </p:nvSpPr>
        <p:spPr bwMode="auto">
          <a:xfrm>
            <a:off x="282075" y="1075075"/>
            <a:ext cx="2849681" cy="4363099"/>
          </a:xfrm>
          <a:prstGeom prst="roundRect">
            <a:avLst/>
          </a:prstGeom>
          <a:solidFill>
            <a:srgbClr val="99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Helvetica" charset="0"/>
            </a:endParaRPr>
          </a:p>
        </p:txBody>
      </p:sp>
      <p:sp>
        <p:nvSpPr>
          <p:cNvPr id="25" name="Rectangle 24"/>
          <p:cNvSpPr/>
          <p:nvPr/>
        </p:nvSpPr>
        <p:spPr>
          <a:xfrm>
            <a:off x="223804" y="968105"/>
            <a:ext cx="2961608" cy="4339650"/>
          </a:xfrm>
          <a:prstGeom prst="rect">
            <a:avLst/>
          </a:prstGeom>
        </p:spPr>
        <p:txBody>
          <a:bodyPr wrap="square">
            <a:spAutoFit/>
          </a:bodyPr>
          <a:lstStyle/>
          <a:p>
            <a:pPr algn="ctr"/>
            <a:r>
              <a:rPr lang="en-GB" sz="2800">
                <a:solidFill>
                  <a:schemeClr val="bg1"/>
                </a:solidFill>
              </a:rPr>
              <a:t>MAGIS-100</a:t>
            </a:r>
            <a:r>
              <a:rPr lang="en-GB" sz="3600">
                <a:solidFill>
                  <a:schemeClr val="bg1"/>
                </a:solidFill>
              </a:rPr>
              <a:t> </a:t>
            </a:r>
          </a:p>
          <a:p>
            <a:r>
              <a:rPr lang="en-GB" sz="1600">
                <a:solidFill>
                  <a:schemeClr val="bg1"/>
                </a:solidFill>
              </a:rPr>
              <a:t>Joint work includes:- </a:t>
            </a:r>
          </a:p>
          <a:p>
            <a:pPr marL="285750" indent="-285750">
              <a:buFont typeface="Arial" panose="020B0604020202020204" pitchFamily="34" charset="0"/>
              <a:buChar char="•"/>
            </a:pPr>
            <a:r>
              <a:rPr lang="en-GB" sz="1600">
                <a:solidFill>
                  <a:schemeClr val="bg1"/>
                </a:solidFill>
              </a:rPr>
              <a:t>Jon Coleman (Liverpool) is a founding member of the  MAGIS project: Design and fabrication of key parts by Liverpool Physics.</a:t>
            </a:r>
          </a:p>
          <a:p>
            <a:pPr marL="285750" indent="-285750">
              <a:buFont typeface="Arial" panose="020B0604020202020204" pitchFamily="34" charset="0"/>
              <a:buChar char="•"/>
            </a:pPr>
            <a:r>
              <a:rPr lang="en-GB" sz="1600">
                <a:solidFill>
                  <a:schemeClr val="bg1"/>
                </a:solidFill>
              </a:rPr>
              <a:t>Hardware deliverables to MAGIS: Cameras (</a:t>
            </a:r>
            <a:r>
              <a:rPr lang="en-GB" sz="1600" err="1">
                <a:solidFill>
                  <a:schemeClr val="bg1"/>
                </a:solidFill>
              </a:rPr>
              <a:t>Oxf</a:t>
            </a:r>
            <a:r>
              <a:rPr lang="en-GB" sz="1600">
                <a:solidFill>
                  <a:schemeClr val="bg1"/>
                </a:solidFill>
              </a:rPr>
              <a:t>.), Electronics (Cam.)</a:t>
            </a:r>
          </a:p>
          <a:p>
            <a:pPr marL="285750" indent="-285750">
              <a:buFont typeface="Arial" panose="020B0604020202020204" pitchFamily="34" charset="0"/>
              <a:buChar char="•"/>
            </a:pPr>
            <a:r>
              <a:rPr lang="en-GB" sz="1600">
                <a:solidFill>
                  <a:schemeClr val="bg1"/>
                </a:solidFill>
              </a:rPr>
              <a:t>Assisting in construction, commissioning and data-taking at </a:t>
            </a:r>
            <a:r>
              <a:rPr lang="en-GB" sz="1600" err="1">
                <a:solidFill>
                  <a:schemeClr val="bg1"/>
                </a:solidFill>
              </a:rPr>
              <a:t>Fermilab</a:t>
            </a:r>
            <a:r>
              <a:rPr lang="en-GB" sz="1600">
                <a:solidFill>
                  <a:schemeClr val="bg1"/>
                </a:solidFill>
              </a:rPr>
              <a:t> site.</a:t>
            </a:r>
          </a:p>
          <a:p>
            <a:pPr marL="285750" indent="-285750">
              <a:buFont typeface="Arial" panose="020B0604020202020204" pitchFamily="34" charset="0"/>
              <a:buChar char="•"/>
            </a:pPr>
            <a:r>
              <a:rPr lang="en-GB" sz="1600">
                <a:solidFill>
                  <a:schemeClr val="bg1"/>
                </a:solidFill>
              </a:rPr>
              <a:t>Participation in date analysis and first results.</a:t>
            </a:r>
          </a:p>
          <a:p>
            <a:pPr marL="285750" indent="-285750">
              <a:buFont typeface="Arial" panose="020B0604020202020204" pitchFamily="34" charset="0"/>
              <a:buChar char="•"/>
            </a:pPr>
            <a:r>
              <a:rPr lang="en-GB" sz="1600" err="1">
                <a:solidFill>
                  <a:schemeClr val="bg1"/>
                </a:solidFill>
              </a:rPr>
              <a:t>Kavli</a:t>
            </a:r>
            <a:r>
              <a:rPr lang="en-GB" sz="1600">
                <a:solidFill>
                  <a:schemeClr val="bg1"/>
                </a:solidFill>
              </a:rPr>
              <a:t>-funded PDRA (Cam.) </a:t>
            </a:r>
          </a:p>
        </p:txBody>
      </p:sp>
      <p:sp>
        <p:nvSpPr>
          <p:cNvPr id="27" name="Rounded Rectangle 26"/>
          <p:cNvSpPr/>
          <p:nvPr/>
        </p:nvSpPr>
        <p:spPr bwMode="auto">
          <a:xfrm>
            <a:off x="3230713" y="5162148"/>
            <a:ext cx="2928392" cy="1336532"/>
          </a:xfrm>
          <a:prstGeom prst="roundRect">
            <a:avLst/>
          </a:prstGeom>
          <a:solidFill>
            <a:schemeClr val="bg1"/>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indent="-285750">
              <a:spcBef>
                <a:spcPts val="500"/>
              </a:spcBef>
              <a:buFont typeface="Arial" panose="020B0604020202020204" pitchFamily="34" charset="0"/>
              <a:buChar char="•"/>
            </a:pPr>
            <a:endParaRPr lang="en-GB" sz="1600">
              <a:cs typeface="Calibri" panose="020F0502020204030204" pitchFamily="34" charset="0"/>
            </a:endParaRPr>
          </a:p>
          <a:p>
            <a:pPr marL="285750" indent="-285750">
              <a:spcBef>
                <a:spcPts val="500"/>
              </a:spcBef>
              <a:buFont typeface="Arial" panose="020B0604020202020204" pitchFamily="34" charset="0"/>
              <a:buChar char="•"/>
            </a:pPr>
            <a:endParaRPr lang="en-GB" sz="1600">
              <a:cs typeface="Calibri" panose="020F0502020204030204" pitchFamily="34" charset="0"/>
            </a:endParaRPr>
          </a:p>
          <a:p>
            <a:pPr marL="285750" indent="-285750">
              <a:spcBef>
                <a:spcPts val="500"/>
              </a:spcBef>
              <a:buFont typeface="Arial" panose="020B0604020202020204" pitchFamily="34" charset="0"/>
              <a:buChar char="•"/>
            </a:pPr>
            <a:r>
              <a:rPr lang="en-GB" sz="1600">
                <a:cs typeface="Calibri" panose="020F0502020204030204" pitchFamily="34" charset="0"/>
              </a:rPr>
              <a:t>Impact</a:t>
            </a:r>
          </a:p>
          <a:p>
            <a:pPr marL="285750" indent="-285750">
              <a:spcBef>
                <a:spcPts val="500"/>
              </a:spcBef>
              <a:buFont typeface="Arial" panose="020B0604020202020204" pitchFamily="34" charset="0"/>
              <a:buChar char="•"/>
            </a:pPr>
            <a:r>
              <a:rPr lang="en-GB" sz="1600">
                <a:cs typeface="Calibri" panose="020F0502020204030204" pitchFamily="34" charset="0"/>
              </a:rPr>
              <a:t>Technology transfer</a:t>
            </a:r>
          </a:p>
        </p:txBody>
      </p:sp>
      <p:pic>
        <p:nvPicPr>
          <p:cNvPr id="44" name="Picture 2" descr="Image result for m square las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122" y="5666669"/>
            <a:ext cx="630180" cy="6301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KNQT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4345" y="5162148"/>
            <a:ext cx="2209800" cy="1000125"/>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bwMode="auto">
          <a:xfrm>
            <a:off x="337165" y="5552098"/>
            <a:ext cx="2751119" cy="973246"/>
          </a:xfrm>
          <a:prstGeom prst="round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Helvetica" charset="0"/>
            </a:endParaRPr>
          </a:p>
        </p:txBody>
      </p:sp>
      <p:sp>
        <p:nvSpPr>
          <p:cNvPr id="21" name="TextBox 20"/>
          <p:cNvSpPr txBox="1"/>
          <p:nvPr/>
        </p:nvSpPr>
        <p:spPr>
          <a:xfrm>
            <a:off x="1007814" y="5575350"/>
            <a:ext cx="2113884" cy="923330"/>
          </a:xfrm>
          <a:prstGeom prst="rect">
            <a:avLst/>
          </a:prstGeom>
          <a:noFill/>
        </p:spPr>
        <p:txBody>
          <a:bodyPr wrap="square" rtlCol="0">
            <a:spAutoFit/>
          </a:bodyPr>
          <a:lstStyle/>
          <a:p>
            <a:r>
              <a:rPr lang="en-GB"/>
              <a:t>UK laser company: Unique systems for Q Tech. with </a:t>
            </a:r>
            <a:r>
              <a:rPr lang="en-GB" err="1"/>
              <a:t>Sr</a:t>
            </a:r>
            <a:r>
              <a:rPr lang="en-GB"/>
              <a:t>  </a:t>
            </a:r>
          </a:p>
        </p:txBody>
      </p:sp>
    </p:spTree>
    <p:extLst>
      <p:ext uri="{BB962C8B-B14F-4D97-AF65-F5344CB8AC3E}">
        <p14:creationId xmlns:p14="http://schemas.microsoft.com/office/powerpoint/2010/main" val="481654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0"/>
          <p:cNvGrpSpPr/>
          <p:nvPr/>
        </p:nvGrpSpPr>
        <p:grpSpPr>
          <a:xfrm>
            <a:off x="3063820" y="1604415"/>
            <a:ext cx="6292775" cy="497744"/>
            <a:chOff x="1539819" y="2009233"/>
            <a:chExt cx="6292775" cy="497744"/>
          </a:xfrm>
        </p:grpSpPr>
        <p:pic>
          <p:nvPicPr>
            <p:cNvPr id="106" name="Picture 7"/>
            <p:cNvPicPr>
              <a:picLocks noChangeAspect="1" noChangeArrowheads="1"/>
            </p:cNvPicPr>
            <p:nvPr/>
          </p:nvPicPr>
          <p:blipFill>
            <a:blip r:embed="rId3" cstate="print"/>
            <a:srcRect/>
            <a:stretch>
              <a:fillRect/>
            </a:stretch>
          </p:blipFill>
          <p:spPr bwMode="auto">
            <a:xfrm>
              <a:off x="5879958" y="2009233"/>
              <a:ext cx="1952636" cy="497487"/>
            </a:xfrm>
            <a:prstGeom prst="rect">
              <a:avLst/>
            </a:prstGeom>
            <a:noFill/>
            <a:ln w="9525">
              <a:noFill/>
              <a:miter lim="800000"/>
              <a:headEnd/>
              <a:tailEnd/>
            </a:ln>
          </p:spPr>
        </p:pic>
        <p:pic>
          <p:nvPicPr>
            <p:cNvPr id="107" name="Picture 7"/>
            <p:cNvPicPr>
              <a:picLocks noChangeAspect="1" noChangeArrowheads="1"/>
            </p:cNvPicPr>
            <p:nvPr/>
          </p:nvPicPr>
          <p:blipFill>
            <a:blip r:embed="rId3" cstate="print"/>
            <a:srcRect/>
            <a:stretch>
              <a:fillRect/>
            </a:stretch>
          </p:blipFill>
          <p:spPr bwMode="auto">
            <a:xfrm>
              <a:off x="1539819" y="2009490"/>
              <a:ext cx="1952636" cy="497487"/>
            </a:xfrm>
            <a:prstGeom prst="rect">
              <a:avLst/>
            </a:prstGeom>
            <a:noFill/>
            <a:ln w="9525">
              <a:noFill/>
              <a:miter lim="800000"/>
              <a:headEnd/>
              <a:tailEnd/>
            </a:ln>
          </p:spPr>
        </p:pic>
      </p:grpSp>
      <p:pic>
        <p:nvPicPr>
          <p:cNvPr id="108"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379446" y="4925041"/>
            <a:ext cx="2695576" cy="550586"/>
          </a:xfrm>
          <a:prstGeom prst="rect">
            <a:avLst/>
          </a:prstGeom>
          <a:noFill/>
          <a:ln w="9525">
            <a:noFill/>
            <a:miter lim="800000"/>
            <a:headEnd/>
            <a:tailEnd/>
          </a:ln>
        </p:spPr>
      </p:pic>
      <p:pic>
        <p:nvPicPr>
          <p:cNvPr id="109"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128994" y="4886942"/>
            <a:ext cx="2695576" cy="550586"/>
          </a:xfrm>
          <a:prstGeom prst="rect">
            <a:avLst/>
          </a:prstGeom>
          <a:noFill/>
          <a:ln w="9525">
            <a:noFill/>
            <a:miter lim="800000"/>
            <a:headEnd/>
            <a:tailEnd/>
          </a:ln>
        </p:spPr>
      </p:pic>
      <p:grpSp>
        <p:nvGrpSpPr>
          <p:cNvPr id="5" name="Group 135"/>
          <p:cNvGrpSpPr/>
          <p:nvPr/>
        </p:nvGrpSpPr>
        <p:grpSpPr>
          <a:xfrm>
            <a:off x="2328066" y="5826133"/>
            <a:ext cx="7429500" cy="415637"/>
            <a:chOff x="0" y="5463984"/>
            <a:chExt cx="7429500" cy="415637"/>
          </a:xfrm>
        </p:grpSpPr>
        <p:sp>
          <p:nvSpPr>
            <p:cNvPr id="130" name="Rectangle 129"/>
            <p:cNvSpPr/>
            <p:nvPr/>
          </p:nvSpPr>
          <p:spPr bwMode="auto">
            <a:xfrm>
              <a:off x="0" y="5463984"/>
              <a:ext cx="7429500" cy="415637"/>
            </a:xfrm>
            <a:prstGeom prst="rect">
              <a:avLst/>
            </a:prstGeom>
            <a:solidFill>
              <a:schemeClr val="accent1">
                <a:lumMod val="90000"/>
              </a:schemeClr>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pic>
          <p:nvPicPr>
            <p:cNvPr id="59"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6837" y="5601350"/>
              <a:ext cx="772036" cy="156542"/>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a:t>Simple Example: Two Atomic Clocks</a:t>
            </a:r>
          </a:p>
        </p:txBody>
      </p:sp>
      <p:grpSp>
        <p:nvGrpSpPr>
          <p:cNvPr id="6" name="Group 133"/>
          <p:cNvGrpSpPr/>
          <p:nvPr/>
        </p:nvGrpSpPr>
        <p:grpSpPr>
          <a:xfrm>
            <a:off x="2328066" y="2359033"/>
            <a:ext cx="7429500" cy="415637"/>
            <a:chOff x="0" y="1239646"/>
            <a:chExt cx="7429500" cy="415637"/>
          </a:xfrm>
        </p:grpSpPr>
        <p:sp>
          <p:nvSpPr>
            <p:cNvPr id="57" name="Rectangle 56"/>
            <p:cNvSpPr/>
            <p:nvPr/>
          </p:nvSpPr>
          <p:spPr bwMode="auto">
            <a:xfrm>
              <a:off x="0" y="1239646"/>
              <a:ext cx="7429500" cy="415637"/>
            </a:xfrm>
            <a:prstGeom prst="rect">
              <a:avLst/>
            </a:prstGeom>
            <a:solidFill>
              <a:schemeClr val="accent1">
                <a:lumMod val="90000"/>
              </a:schemeClr>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pic>
          <p:nvPicPr>
            <p:cNvPr id="7"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76112" y="1369170"/>
              <a:ext cx="772036" cy="156542"/>
            </a:xfrm>
            <a:prstGeom prst="rect">
              <a:avLst/>
            </a:prstGeom>
            <a:noFill/>
            <a:ln w="9525">
              <a:noFill/>
              <a:miter lim="800000"/>
              <a:headEnd/>
              <a:tailEnd/>
            </a:ln>
          </p:spPr>
        </p:pic>
      </p:grpSp>
      <p:cxnSp>
        <p:nvCxnSpPr>
          <p:cNvPr id="113" name="Straight Arrow Connector 112"/>
          <p:cNvCxnSpPr/>
          <p:nvPr/>
        </p:nvCxnSpPr>
        <p:spPr>
          <a:xfrm>
            <a:off x="2119157" y="3091062"/>
            <a:ext cx="0" cy="2543175"/>
          </a:xfrm>
          <a:prstGeom prst="straightConnector1">
            <a:avLst/>
          </a:prstGeom>
          <a:ln w="571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19" name="TextBox 118"/>
          <p:cNvSpPr txBox="1"/>
          <p:nvPr/>
        </p:nvSpPr>
        <p:spPr>
          <a:xfrm>
            <a:off x="2162015" y="4219771"/>
            <a:ext cx="854721" cy="461665"/>
          </a:xfrm>
          <a:prstGeom prst="rect">
            <a:avLst/>
          </a:prstGeom>
          <a:noFill/>
        </p:spPr>
        <p:txBody>
          <a:bodyPr wrap="none" rtlCol="0">
            <a:spAutoFit/>
          </a:bodyPr>
          <a:lstStyle/>
          <a:p>
            <a:pPr>
              <a:buNone/>
            </a:pPr>
            <a:r>
              <a:rPr lang="en-US" sz="2400"/>
              <a:t>Time</a:t>
            </a:r>
          </a:p>
        </p:txBody>
      </p:sp>
      <p:pic>
        <p:nvPicPr>
          <p:cNvPr id="1277958" name="Picture 6" descr="http://www.clipartbest.com/cliparts/LTK/rLA/LTKrLAjTa.png"/>
          <p:cNvPicPr>
            <a:picLocks noChangeAspect="1" noChangeArrowheads="1"/>
          </p:cNvPicPr>
          <p:nvPr/>
        </p:nvPicPr>
        <p:blipFill>
          <a:blip r:embed="rId6" cstate="print"/>
          <a:srcRect/>
          <a:stretch>
            <a:fillRect/>
          </a:stretch>
        </p:blipFill>
        <p:spPr bwMode="auto">
          <a:xfrm>
            <a:off x="7898279" y="2088474"/>
            <a:ext cx="990600" cy="990600"/>
          </a:xfrm>
          <a:prstGeom prst="rect">
            <a:avLst/>
          </a:prstGeom>
          <a:noFill/>
        </p:spPr>
      </p:pic>
      <p:grpSp>
        <p:nvGrpSpPr>
          <p:cNvPr id="8" name="Group 85"/>
          <p:cNvGrpSpPr/>
          <p:nvPr/>
        </p:nvGrpSpPr>
        <p:grpSpPr>
          <a:xfrm rot="16200000">
            <a:off x="8032927" y="2586731"/>
            <a:ext cx="755595" cy="1888"/>
            <a:chOff x="3412152" y="3004071"/>
            <a:chExt cx="755595" cy="1888"/>
          </a:xfrm>
        </p:grpSpPr>
        <p:cxnSp>
          <p:nvCxnSpPr>
            <p:cNvPr id="87" name="Straight Arrow Connector 86"/>
            <p:cNvCxnSpPr/>
            <p:nvPr/>
          </p:nvCxnSpPr>
          <p:spPr>
            <a:xfrm>
              <a:off x="3790116" y="3004071"/>
              <a:ext cx="377631"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3" name="Straight Arrow Connector 92"/>
            <p:cNvCxnSpPr/>
            <p:nvPr/>
          </p:nvCxnSpPr>
          <p:spPr>
            <a:xfrm flipH="1">
              <a:off x="3412152" y="3005959"/>
              <a:ext cx="377631" cy="0"/>
            </a:xfrm>
            <a:prstGeom prst="straightConnector1">
              <a:avLst/>
            </a:prstGeom>
            <a:ln w="3175">
              <a:solidFill>
                <a:srgbClr val="FFFFFF">
                  <a:alpha val="0"/>
                </a:srgbClr>
              </a:solidFill>
              <a:headEnd type="none" w="med" len="med"/>
              <a:tailEnd type="arrow" w="med" len="med"/>
            </a:ln>
          </p:spPr>
          <p:style>
            <a:lnRef idx="1">
              <a:schemeClr val="dk1"/>
            </a:lnRef>
            <a:fillRef idx="0">
              <a:schemeClr val="dk1"/>
            </a:fillRef>
            <a:effectRef idx="0">
              <a:schemeClr val="dk1"/>
            </a:effectRef>
            <a:fontRef idx="minor">
              <a:schemeClr val="tx1"/>
            </a:fontRef>
          </p:style>
        </p:cxnSp>
      </p:grpSp>
      <p:pic>
        <p:nvPicPr>
          <p:cNvPr id="102" name="Picture 6" descr="http://www.clipartbest.com/cliparts/LTK/rLA/LTKrLAjTa.png"/>
          <p:cNvPicPr>
            <a:picLocks noChangeAspect="1" noChangeArrowheads="1"/>
          </p:cNvPicPr>
          <p:nvPr/>
        </p:nvPicPr>
        <p:blipFill>
          <a:blip r:embed="rId6" cstate="print"/>
          <a:srcRect/>
          <a:stretch>
            <a:fillRect/>
          </a:stretch>
        </p:blipFill>
        <p:spPr bwMode="auto">
          <a:xfrm>
            <a:off x="3557530" y="2098985"/>
            <a:ext cx="990600" cy="990600"/>
          </a:xfrm>
          <a:prstGeom prst="rect">
            <a:avLst/>
          </a:prstGeom>
          <a:noFill/>
        </p:spPr>
      </p:pic>
      <p:grpSp>
        <p:nvGrpSpPr>
          <p:cNvPr id="9" name="Group 102"/>
          <p:cNvGrpSpPr/>
          <p:nvPr/>
        </p:nvGrpSpPr>
        <p:grpSpPr>
          <a:xfrm rot="16200000">
            <a:off x="3692178" y="2597242"/>
            <a:ext cx="755595" cy="1888"/>
            <a:chOff x="3412152" y="3004071"/>
            <a:chExt cx="755595" cy="1888"/>
          </a:xfrm>
        </p:grpSpPr>
        <p:cxnSp>
          <p:nvCxnSpPr>
            <p:cNvPr id="104" name="Straight Arrow Connector 103"/>
            <p:cNvCxnSpPr/>
            <p:nvPr/>
          </p:nvCxnSpPr>
          <p:spPr>
            <a:xfrm>
              <a:off x="3790116" y="3004071"/>
              <a:ext cx="377631"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05" name="Straight Arrow Connector 104"/>
            <p:cNvCxnSpPr/>
            <p:nvPr/>
          </p:nvCxnSpPr>
          <p:spPr>
            <a:xfrm flipH="1">
              <a:off x="3412152" y="3005959"/>
              <a:ext cx="377631" cy="0"/>
            </a:xfrm>
            <a:prstGeom prst="straightConnector1">
              <a:avLst/>
            </a:prstGeom>
            <a:ln w="3175">
              <a:solidFill>
                <a:srgbClr val="FFFFFF">
                  <a:alpha val="0"/>
                </a:srgbClr>
              </a:solidFill>
              <a:headEnd type="none" w="med" len="med"/>
              <a:tailEnd type="arrow" w="med" len="med"/>
            </a:ln>
          </p:spPr>
          <p:style>
            <a:lnRef idx="1">
              <a:schemeClr val="dk1"/>
            </a:lnRef>
            <a:fillRef idx="0">
              <a:schemeClr val="dk1"/>
            </a:fillRef>
            <a:effectRef idx="0">
              <a:schemeClr val="dk1"/>
            </a:effectRef>
            <a:fontRef idx="minor">
              <a:schemeClr val="tx1"/>
            </a:fontRef>
          </p:style>
        </p:cxnSp>
      </p:grpSp>
      <p:grpSp>
        <p:nvGrpSpPr>
          <p:cNvPr id="10" name="Group 130"/>
          <p:cNvGrpSpPr/>
          <p:nvPr/>
        </p:nvGrpSpPr>
        <p:grpSpPr>
          <a:xfrm>
            <a:off x="5717538" y="1011490"/>
            <a:ext cx="1185789" cy="977351"/>
            <a:chOff x="4193537" y="913288"/>
            <a:chExt cx="1185789" cy="977351"/>
          </a:xfrm>
        </p:grpSpPr>
        <p:cxnSp>
          <p:nvCxnSpPr>
            <p:cNvPr id="117" name="Straight Connector 116"/>
            <p:cNvCxnSpPr/>
            <p:nvPr/>
          </p:nvCxnSpPr>
          <p:spPr>
            <a:xfrm>
              <a:off x="4203668" y="1642095"/>
              <a:ext cx="73152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18" name="Straight Connector 117"/>
            <p:cNvCxnSpPr/>
            <p:nvPr/>
          </p:nvCxnSpPr>
          <p:spPr>
            <a:xfrm>
              <a:off x="4193537" y="1155923"/>
              <a:ext cx="731520" cy="0"/>
            </a:xfrm>
            <a:prstGeom prst="line">
              <a:avLst/>
            </a:prstGeom>
            <a:ln w="57150"/>
          </p:spPr>
          <p:style>
            <a:lnRef idx="1">
              <a:schemeClr val="dk1"/>
            </a:lnRef>
            <a:fillRef idx="0">
              <a:schemeClr val="dk1"/>
            </a:fillRef>
            <a:effectRef idx="0">
              <a:schemeClr val="dk1"/>
            </a:effectRef>
            <a:fontRef idx="minor">
              <a:schemeClr val="tx1"/>
            </a:fontRef>
          </p:style>
        </p:cxnSp>
        <p:pic>
          <p:nvPicPr>
            <p:cNvPr id="127" name="Picture 7"/>
            <p:cNvPicPr>
              <a:picLocks noChangeAspect="1" noChangeArrowheads="1"/>
            </p:cNvPicPr>
            <p:nvPr/>
          </p:nvPicPr>
          <p:blipFill>
            <a:blip r:embed="rId3" cstate="print"/>
            <a:srcRect l="21291" r="57246"/>
            <a:stretch>
              <a:fillRect/>
            </a:stretch>
          </p:blipFill>
          <p:spPr bwMode="auto">
            <a:xfrm>
              <a:off x="4960226" y="1393152"/>
              <a:ext cx="419100" cy="497487"/>
            </a:xfrm>
            <a:prstGeom prst="rect">
              <a:avLst/>
            </a:prstGeom>
            <a:noFill/>
            <a:ln w="9525">
              <a:noFill/>
              <a:miter lim="800000"/>
              <a:headEnd/>
              <a:tailEnd/>
            </a:ln>
          </p:spPr>
        </p:pic>
        <p:pic>
          <p:nvPicPr>
            <p:cNvPr id="129" name="Picture 7"/>
            <p:cNvPicPr>
              <a:picLocks noChangeAspect="1" noChangeArrowheads="1"/>
            </p:cNvPicPr>
            <p:nvPr/>
          </p:nvPicPr>
          <p:blipFill>
            <a:blip r:embed="rId3" cstate="print"/>
            <a:srcRect l="79176" r="2288"/>
            <a:stretch>
              <a:fillRect/>
            </a:stretch>
          </p:blipFill>
          <p:spPr bwMode="auto">
            <a:xfrm>
              <a:off x="4990662" y="913288"/>
              <a:ext cx="361950" cy="497487"/>
            </a:xfrm>
            <a:prstGeom prst="rect">
              <a:avLst/>
            </a:prstGeom>
            <a:noFill/>
            <a:ln w="9525">
              <a:noFill/>
              <a:miter lim="800000"/>
              <a:headEnd/>
              <a:tailEnd/>
            </a:ln>
          </p:spPr>
        </p:pic>
      </p:grpSp>
      <p:cxnSp>
        <p:nvCxnSpPr>
          <p:cNvPr id="136" name="Straight Connector 135"/>
          <p:cNvCxnSpPr/>
          <p:nvPr/>
        </p:nvCxnSpPr>
        <p:spPr>
          <a:xfrm flipV="1">
            <a:off x="5905500" y="1076325"/>
            <a:ext cx="0" cy="431800"/>
          </a:xfrm>
          <a:prstGeom prst="line">
            <a:avLst/>
          </a:prstGeom>
          <a:ln w="38100">
            <a:solidFill>
              <a:schemeClr val="accent1">
                <a:lumMod val="9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grpSp>
        <p:nvGrpSpPr>
          <p:cNvPr id="11" name="Group 141"/>
          <p:cNvGrpSpPr/>
          <p:nvPr/>
        </p:nvGrpSpPr>
        <p:grpSpPr>
          <a:xfrm>
            <a:off x="5659485" y="3721013"/>
            <a:ext cx="3957638" cy="1220501"/>
            <a:chOff x="4135485" y="3721012"/>
            <a:chExt cx="3957638" cy="1220501"/>
          </a:xfrm>
        </p:grpSpPr>
        <p:sp>
          <p:nvSpPr>
            <p:cNvPr id="137" name="TextBox 136"/>
            <p:cNvSpPr txBox="1"/>
            <p:nvPr/>
          </p:nvSpPr>
          <p:spPr>
            <a:xfrm>
              <a:off x="4449808" y="3721012"/>
              <a:ext cx="3386138" cy="338554"/>
            </a:xfrm>
            <a:prstGeom prst="rect">
              <a:avLst/>
            </a:prstGeom>
            <a:noFill/>
          </p:spPr>
          <p:txBody>
            <a:bodyPr wrap="square" rtlCol="0">
              <a:spAutoFit/>
            </a:bodyPr>
            <a:lstStyle/>
            <a:p>
              <a:pPr>
                <a:buNone/>
              </a:pPr>
              <a:r>
                <a:rPr lang="en-US" sz="1600" i="1"/>
                <a:t>Phase evolved by atom after time T</a:t>
              </a:r>
            </a:p>
          </p:txBody>
        </p:sp>
        <p:cxnSp>
          <p:nvCxnSpPr>
            <p:cNvPr id="138" name="Straight Connector 137"/>
            <p:cNvCxnSpPr/>
            <p:nvPr/>
          </p:nvCxnSpPr>
          <p:spPr>
            <a:xfrm flipH="1">
              <a:off x="4135485" y="4112838"/>
              <a:ext cx="871538" cy="728661"/>
            </a:xfrm>
            <a:prstGeom prst="line">
              <a:avLst/>
            </a:prstGeom>
            <a:ln w="57150">
              <a:solidFill>
                <a:schemeClr val="tx1"/>
              </a:solidFill>
              <a:headEnd type="none" w="med" len="med"/>
              <a:tailEnd type="triangle" w="med" len="med"/>
            </a:ln>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41" name="Straight Connector 140"/>
            <p:cNvCxnSpPr/>
            <p:nvPr/>
          </p:nvCxnSpPr>
          <p:spPr>
            <a:xfrm>
              <a:off x="7221585" y="4084263"/>
              <a:ext cx="871538" cy="857250"/>
            </a:xfrm>
            <a:prstGeom prst="line">
              <a:avLst/>
            </a:prstGeom>
            <a:ln w="57150">
              <a:solidFill>
                <a:schemeClr val="tx1"/>
              </a:solidFill>
              <a:headEnd type="none" w="med" len="med"/>
              <a:tailEnd type="triangle" w="med" len="med"/>
            </a:ln>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grpSp>
      <p:grpSp>
        <p:nvGrpSpPr>
          <p:cNvPr id="12" name="Group 144"/>
          <p:cNvGrpSpPr/>
          <p:nvPr/>
        </p:nvGrpSpPr>
        <p:grpSpPr>
          <a:xfrm>
            <a:off x="3048000" y="2636520"/>
            <a:ext cx="5044440" cy="538460"/>
            <a:chOff x="1524000" y="2636520"/>
            <a:chExt cx="5044440" cy="538460"/>
          </a:xfrm>
        </p:grpSpPr>
        <p:sp>
          <p:nvSpPr>
            <p:cNvPr id="143" name="TextBox 142"/>
            <p:cNvSpPr txBox="1"/>
            <p:nvPr/>
          </p:nvSpPr>
          <p:spPr>
            <a:xfrm>
              <a:off x="1524000" y="2651760"/>
              <a:ext cx="701040" cy="523220"/>
            </a:xfrm>
            <a:prstGeom prst="rect">
              <a:avLst/>
            </a:prstGeom>
            <a:noFill/>
          </p:spPr>
          <p:txBody>
            <a:bodyPr wrap="square" rtlCol="0">
              <a:spAutoFit/>
            </a:bodyPr>
            <a:lstStyle/>
            <a:p>
              <a:pPr>
                <a:buNone/>
              </a:pPr>
              <a:r>
                <a:rPr lang="en-US" sz="1400"/>
                <a:t>Atom clock</a:t>
              </a:r>
            </a:p>
          </p:txBody>
        </p:sp>
        <p:sp>
          <p:nvSpPr>
            <p:cNvPr id="144" name="TextBox 143"/>
            <p:cNvSpPr txBox="1"/>
            <p:nvPr/>
          </p:nvSpPr>
          <p:spPr>
            <a:xfrm>
              <a:off x="5867400" y="2636520"/>
              <a:ext cx="701040" cy="523220"/>
            </a:xfrm>
            <a:prstGeom prst="rect">
              <a:avLst/>
            </a:prstGeom>
            <a:noFill/>
          </p:spPr>
          <p:txBody>
            <a:bodyPr wrap="square" rtlCol="0">
              <a:spAutoFit/>
            </a:bodyPr>
            <a:lstStyle/>
            <a:p>
              <a:pPr>
                <a:buNone/>
              </a:pPr>
              <a:r>
                <a:rPr lang="en-US" sz="1400"/>
                <a:t>Atom clock</a:t>
              </a:r>
            </a:p>
          </p:txBody>
        </p:sp>
      </p:grpSp>
      <p:pic>
        <p:nvPicPr>
          <p:cNvPr id="147" name="Picture 5"/>
          <p:cNvPicPr>
            <a:picLocks noChangeAspect="1" noChangeArrowheads="1"/>
          </p:cNvPicPr>
          <p:nvPr/>
        </p:nvPicPr>
        <p:blipFill>
          <a:blip r:embed="rId4" cstate="print">
            <a:clrChange>
              <a:clrFrom>
                <a:srgbClr val="FFFFFF"/>
              </a:clrFrom>
              <a:clrTo>
                <a:srgbClr val="FFFFFF">
                  <a:alpha val="0"/>
                </a:srgbClr>
              </a:clrTo>
            </a:clrChange>
          </a:blip>
          <a:srcRect l="81448" t="24107" r="9453" b="45618"/>
          <a:stretch>
            <a:fillRect/>
          </a:stretch>
        </p:blipFill>
        <p:spPr bwMode="auto">
          <a:xfrm>
            <a:off x="5988051" y="1204119"/>
            <a:ext cx="245269" cy="166688"/>
          </a:xfrm>
          <a:prstGeom prst="rect">
            <a:avLst/>
          </a:prstGeom>
          <a:noFill/>
          <a:ln w="9525">
            <a:noFill/>
            <a:miter lim="800000"/>
            <a:headEnd/>
            <a:tailEnd/>
          </a:ln>
        </p:spPr>
      </p:pic>
      <p:pic>
        <p:nvPicPr>
          <p:cNvPr id="39"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504349" y="2488832"/>
            <a:ext cx="772036" cy="156542"/>
          </a:xfrm>
          <a:prstGeom prst="rect">
            <a:avLst/>
          </a:prstGeom>
          <a:noFill/>
          <a:ln w="9525">
            <a:noFill/>
            <a:miter lim="800000"/>
            <a:headEnd/>
            <a:tailEnd/>
          </a:ln>
        </p:spPr>
      </p:pic>
      <p:sp>
        <p:nvSpPr>
          <p:cNvPr id="13" name="Rectangle 12"/>
          <p:cNvSpPr/>
          <p:nvPr/>
        </p:nvSpPr>
        <p:spPr bwMode="auto">
          <a:xfrm>
            <a:off x="7379447" y="1522209"/>
            <a:ext cx="2086055" cy="5567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sp>
        <p:nvSpPr>
          <p:cNvPr id="41" name="Rectangle 40"/>
          <p:cNvSpPr/>
          <p:nvPr/>
        </p:nvSpPr>
        <p:spPr bwMode="auto">
          <a:xfrm>
            <a:off x="3010543" y="1519191"/>
            <a:ext cx="2086055" cy="5567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pic>
        <p:nvPicPr>
          <p:cNvPr id="44"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431281" y="5960622"/>
            <a:ext cx="772036" cy="15654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72925293"/>
      </p:ext>
    </p:extLst>
  </p:cSld>
  <p:clrMapOvr>
    <a:masterClrMapping/>
  </p:clrMapOvr>
  <p:transition advTm="1513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xit" presetSubtype="0" fill="hold" grpId="0" nodeType="withEffect">
                                  <p:stCondLst>
                                    <p:cond delay="250"/>
                                  </p:stCondLst>
                                  <p:childTnLst>
                                    <p:set>
                                      <p:cBhvr>
                                        <p:cTn id="10" dur="1" fill="hold">
                                          <p:stCondLst>
                                            <p:cond delay="0"/>
                                          </p:stCondLst>
                                        </p:cTn>
                                        <p:tgtEl>
                                          <p:spTgt spid="41"/>
                                        </p:tgtEl>
                                        <p:attrNameLst>
                                          <p:attrName>style.visibility</p:attrName>
                                        </p:attrNameLst>
                                      </p:cBhvr>
                                      <p:to>
                                        <p:strVal val="hidden"/>
                                      </p:to>
                                    </p:set>
                                  </p:childTnLst>
                                </p:cTn>
                              </p:par>
                              <p:par>
                                <p:cTn id="11" presetID="1" presetClass="exit"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hidden"/>
                                      </p:to>
                                    </p:set>
                                  </p:childTnLst>
                                </p:cTn>
                              </p:par>
                              <p:par>
                                <p:cTn id="13" presetID="42" presetClass="path" presetSubtype="0" accel="50000" decel="50000" fill="hold" nodeType="withEffect">
                                  <p:stCondLst>
                                    <p:cond delay="0"/>
                                  </p:stCondLst>
                                  <p:childTnLst>
                                    <p:animMotion origin="layout" path="M 8.33333E-7 4.44444E-6 L 0.95365 4.44444E-6 " pathEditMode="relative" rAng="0" ptsTypes="AA">
                                      <p:cBhvr>
                                        <p:cTn id="14" dur="2000" fill="hold"/>
                                        <p:tgtEl>
                                          <p:spTgt spid="39"/>
                                        </p:tgtEl>
                                        <p:attrNameLst>
                                          <p:attrName>ppt_x</p:attrName>
                                          <p:attrName>ppt_y</p:attrName>
                                        </p:attrNameLst>
                                      </p:cBhvr>
                                      <p:rCtr x="47674" y="0"/>
                                    </p:animMotion>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7000000">
                                      <p:cBhvr>
                                        <p:cTn id="20" dur="2000" fill="hold"/>
                                        <p:tgtEl>
                                          <p:spTgt spid="8"/>
                                        </p:tgtEl>
                                        <p:attrNameLst>
                                          <p:attrName>r</p:attrName>
                                        </p:attrNameLst>
                                      </p:cBhvr>
                                    </p:animRot>
                                  </p:childTnLst>
                                </p:cTn>
                              </p:par>
                              <p:par>
                                <p:cTn id="21" presetID="42" presetClass="path" presetSubtype="0" accel="50000" decel="50000" fill="hold" nodeType="withEffect">
                                  <p:stCondLst>
                                    <p:cond delay="0"/>
                                  </p:stCondLst>
                                  <p:childTnLst>
                                    <p:animMotion origin="layout" path="M 1.11111E-6 4.44444E-6 L 1.11111E-6 0.50787 " pathEditMode="relative" rAng="0" ptsTypes="AA">
                                      <p:cBhvr>
                                        <p:cTn id="22" dur="2000" fill="hold"/>
                                        <p:tgtEl>
                                          <p:spTgt spid="8"/>
                                        </p:tgtEl>
                                        <p:attrNameLst>
                                          <p:attrName>ppt_x</p:attrName>
                                          <p:attrName>ppt_y</p:attrName>
                                        </p:attrNameLst>
                                      </p:cBhvr>
                                      <p:rCtr x="0" y="254"/>
                                    </p:animMotion>
                                  </p:childTnLst>
                                </p:cTn>
                              </p:par>
                              <p:par>
                                <p:cTn id="23" presetID="42" presetClass="path" presetSubtype="0" accel="50000" decel="50000" fill="hold" nodeType="withEffect">
                                  <p:stCondLst>
                                    <p:cond delay="0"/>
                                  </p:stCondLst>
                                  <p:childTnLst>
                                    <p:animMotion origin="layout" path="M 4.72222E-6 4.07407E-6 L 4.72222E-6 0.50578 " pathEditMode="relative" rAng="0" ptsTypes="AA">
                                      <p:cBhvr>
                                        <p:cTn id="24" dur="2000" fill="hold"/>
                                        <p:tgtEl>
                                          <p:spTgt spid="1277958"/>
                                        </p:tgtEl>
                                        <p:attrNameLst>
                                          <p:attrName>ppt_x</p:attrName>
                                          <p:attrName>ppt_y</p:attrName>
                                        </p:attrNameLst>
                                      </p:cBhvr>
                                      <p:rCtr x="0" y="253"/>
                                    </p:animMotion>
                                  </p:childTnLst>
                                </p:cTn>
                              </p:par>
                              <p:par>
                                <p:cTn id="25" presetID="8" presetClass="emph" presetSubtype="0" fill="hold" nodeType="withEffect">
                                  <p:stCondLst>
                                    <p:cond delay="0"/>
                                  </p:stCondLst>
                                  <p:childTnLst>
                                    <p:animRot by="27000000">
                                      <p:cBhvr>
                                        <p:cTn id="26" dur="2000" fill="hold"/>
                                        <p:tgtEl>
                                          <p:spTgt spid="9"/>
                                        </p:tgtEl>
                                        <p:attrNameLst>
                                          <p:attrName>r</p:attrName>
                                        </p:attrNameLst>
                                      </p:cBhvr>
                                    </p:animRot>
                                  </p:childTnLst>
                                </p:cTn>
                              </p:par>
                              <p:par>
                                <p:cTn id="27" presetID="42" presetClass="path" presetSubtype="0" accel="50000" decel="50000" fill="hold" nodeType="withEffect">
                                  <p:stCondLst>
                                    <p:cond delay="0"/>
                                  </p:stCondLst>
                                  <p:childTnLst>
                                    <p:animMotion origin="layout" path="M 1.11111E-6 4.44444E-6 L 1.11111E-6 0.50787 " pathEditMode="relative" rAng="0" ptsTypes="AA">
                                      <p:cBhvr>
                                        <p:cTn id="28" dur="2000" fill="hold"/>
                                        <p:tgtEl>
                                          <p:spTgt spid="9"/>
                                        </p:tgtEl>
                                        <p:attrNameLst>
                                          <p:attrName>ppt_x</p:attrName>
                                          <p:attrName>ppt_y</p:attrName>
                                        </p:attrNameLst>
                                      </p:cBhvr>
                                      <p:rCtr x="0" y="254"/>
                                    </p:animMotion>
                                  </p:childTnLst>
                                </p:cTn>
                              </p:par>
                              <p:par>
                                <p:cTn id="29" presetID="42" presetClass="path" presetSubtype="0" accel="50000" decel="50000" fill="hold" nodeType="withEffect">
                                  <p:stCondLst>
                                    <p:cond delay="0"/>
                                  </p:stCondLst>
                                  <p:childTnLst>
                                    <p:animMotion origin="layout" path="M 4.72222E-6 4.07407E-6 L 4.72222E-6 0.50578 " pathEditMode="relative" rAng="0" ptsTypes="AA">
                                      <p:cBhvr>
                                        <p:cTn id="30" dur="2000" fill="hold"/>
                                        <p:tgtEl>
                                          <p:spTgt spid="102"/>
                                        </p:tgtEl>
                                        <p:attrNameLst>
                                          <p:attrName>ppt_x</p:attrName>
                                          <p:attrName>ppt_y</p:attrName>
                                        </p:attrNameLst>
                                      </p:cBhvr>
                                      <p:rCtr x="0" y="253"/>
                                    </p:animMotion>
                                  </p:childTnLst>
                                </p:cTn>
                              </p:par>
                              <p:par>
                                <p:cTn id="31" presetID="42" presetClass="path" presetSubtype="0" accel="50000" decel="50000" fill="hold" nodeType="withEffect">
                                  <p:stCondLst>
                                    <p:cond delay="0"/>
                                  </p:stCondLst>
                                  <p:childTnLst>
                                    <p:animMotion origin="layout" path="M -4.72222E-6 -1.11111E-6 L -4.72222E-6 0.50046 " pathEditMode="relative" rAng="0" ptsTypes="AA">
                                      <p:cBhvr>
                                        <p:cTn id="32" dur="2000" fill="hold"/>
                                        <p:tgtEl>
                                          <p:spTgt spid="12"/>
                                        </p:tgtEl>
                                        <p:attrNameLst>
                                          <p:attrName>ppt_x</p:attrName>
                                          <p:attrName>ppt_y</p:attrName>
                                        </p:attrNameLst>
                                      </p:cBhvr>
                                      <p:rCtr x="0" y="250"/>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42" presetClass="path" presetSubtype="0" accel="50000" decel="50000" fill="hold" nodeType="withEffect">
                                  <p:stCondLst>
                                    <p:cond delay="0"/>
                                  </p:stCondLst>
                                  <p:childTnLst>
                                    <p:animMotion origin="layout" path="M -3.05556E-6 4.44444E-6 L 0.95365 4.44444E-6 " pathEditMode="relative" rAng="0" ptsTypes="AA">
                                      <p:cBhvr>
                                        <p:cTn id="40" dur="2000" fill="hold"/>
                                        <p:tgtEl>
                                          <p:spTgt spid="44"/>
                                        </p:tgtEl>
                                        <p:attrNameLst>
                                          <p:attrName>ppt_x</p:attrName>
                                          <p:attrName>ppt_y</p:attrName>
                                        </p:attrNameLst>
                                      </p:cBhvr>
                                      <p:rCtr x="47674" y="0"/>
                                    </p:animMotion>
                                  </p:childTnLst>
                                </p:cTn>
                              </p:par>
                              <p:par>
                                <p:cTn id="41" presetID="1" presetClass="entr" presetSubtype="0" fill="hold" nodeType="withEffect">
                                  <p:stCondLst>
                                    <p:cond delay="250"/>
                                  </p:stCondLst>
                                  <p:childTnLst>
                                    <p:set>
                                      <p:cBhvr>
                                        <p:cTn id="42" dur="1" fill="hold">
                                          <p:stCondLst>
                                            <p:cond delay="0"/>
                                          </p:stCondLst>
                                        </p:cTn>
                                        <p:tgtEl>
                                          <p:spTgt spid="109"/>
                                        </p:tgtEl>
                                        <p:attrNameLst>
                                          <p:attrName>style.visibility</p:attrName>
                                        </p:attrNameLst>
                                      </p:cBhvr>
                                      <p:to>
                                        <p:strVal val="visible"/>
                                      </p:to>
                                    </p:set>
                                  </p:childTnLst>
                                </p:cTn>
                              </p:par>
                              <p:par>
                                <p:cTn id="43" presetID="1"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childTnLst>
                                </p:cTn>
                              </p:par>
                              <p:par>
                                <p:cTn id="45" presetID="1" presetClass="entr" presetSubtype="0" fill="hold" nodeType="withEffect">
                                  <p:stCondLst>
                                    <p:cond delay="150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519A3-69A2-4A44-9F39-96674B20B407}"/>
              </a:ext>
            </a:extLst>
          </p:cNvPr>
          <p:cNvSpPr>
            <a:spLocks noGrp="1"/>
          </p:cNvSpPr>
          <p:nvPr>
            <p:ph type="title"/>
          </p:nvPr>
        </p:nvSpPr>
        <p:spPr/>
        <p:txBody>
          <a:bodyPr/>
          <a:lstStyle/>
          <a:p>
            <a:r>
              <a:rPr lang="en-US"/>
              <a:t>Experimental Landscape </a:t>
            </a:r>
          </a:p>
        </p:txBody>
      </p:sp>
      <p:sp>
        <p:nvSpPr>
          <p:cNvPr id="3" name="Text Placeholder 2">
            <a:extLst>
              <a:ext uri="{FF2B5EF4-FFF2-40B4-BE49-F238E27FC236}">
                <a16:creationId xmlns:a16="http://schemas.microsoft.com/office/drawing/2014/main" id="{EBA02B5B-53C0-D546-BA04-43D2261504A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014785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D618-F91C-7444-A016-CD719FDA1B90}"/>
              </a:ext>
            </a:extLst>
          </p:cNvPr>
          <p:cNvSpPr>
            <a:spLocks noGrp="1"/>
          </p:cNvSpPr>
          <p:nvPr>
            <p:ph type="title"/>
          </p:nvPr>
        </p:nvSpPr>
        <p:spPr/>
        <p:txBody>
          <a:bodyPr/>
          <a:lstStyle/>
          <a:p>
            <a:r>
              <a:rPr lang="en-US"/>
              <a:t>Ground Based Large Scale O(100m) Projects</a:t>
            </a:r>
          </a:p>
        </p:txBody>
      </p:sp>
      <p:pic>
        <p:nvPicPr>
          <p:cNvPr id="3" name="Picture 1">
            <a:extLst>
              <a:ext uri="{FF2B5EF4-FFF2-40B4-BE49-F238E27FC236}">
                <a16:creationId xmlns:a16="http://schemas.microsoft.com/office/drawing/2014/main" id="{D3348FB8-C4FA-834B-9B90-03E7EF497279}"/>
              </a:ext>
            </a:extLst>
          </p:cNvPr>
          <p:cNvPicPr>
            <a:picLocks noChangeAspect="1" noChangeArrowheads="1"/>
          </p:cNvPicPr>
          <p:nvPr/>
        </p:nvPicPr>
        <p:blipFill>
          <a:blip r:embed="rId3" cstate="print"/>
          <a:srcRect/>
          <a:stretch>
            <a:fillRect/>
          </a:stretch>
        </p:blipFill>
        <p:spPr bwMode="auto">
          <a:xfrm>
            <a:off x="1919536" y="1743090"/>
            <a:ext cx="4041534" cy="16139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63EDD5BC-642B-8446-9197-A997BC24C45E}"/>
              </a:ext>
            </a:extLst>
          </p:cNvPr>
          <p:cNvSpPr/>
          <p:nvPr/>
        </p:nvSpPr>
        <p:spPr>
          <a:xfrm>
            <a:off x="2063552" y="980728"/>
            <a:ext cx="4176464" cy="732508"/>
          </a:xfrm>
          <a:prstGeom prst="rect">
            <a:avLst/>
          </a:prstGeom>
        </p:spPr>
        <p:txBody>
          <a:bodyPr wrap="square">
            <a:spAutoFit/>
          </a:bodyPr>
          <a:lstStyle/>
          <a:p>
            <a:pPr algn="ctr">
              <a:spcBef>
                <a:spcPct val="20000"/>
              </a:spcBef>
              <a:defRPr/>
            </a:pPr>
            <a:r>
              <a:rPr lang="en-US" sz="1300" b="1">
                <a:solidFill>
                  <a:srgbClr val="FF0000"/>
                </a:solidFill>
                <a:latin typeface="Tahoma" pitchFamily="34" charset="0"/>
                <a:ea typeface="+mn-ea"/>
                <a:cs typeface="Arial" charset="0"/>
              </a:rPr>
              <a:t>MIGA:</a:t>
            </a:r>
            <a:r>
              <a:rPr lang="en-US" sz="1300" b="1">
                <a:solidFill>
                  <a:srgbClr val="000000"/>
                </a:solidFill>
                <a:latin typeface="Tahoma" pitchFamily="34" charset="0"/>
                <a:ea typeface="+mn-ea"/>
                <a:cs typeface="Arial" charset="0"/>
              </a:rPr>
              <a:t> Terrestrial detector using atom interferometer at O(100m)  </a:t>
            </a:r>
          </a:p>
          <a:p>
            <a:pPr algn="ctr">
              <a:spcBef>
                <a:spcPct val="20000"/>
              </a:spcBef>
              <a:defRPr/>
            </a:pPr>
            <a:r>
              <a:rPr lang="en-US" sz="1300" b="1">
                <a:solidFill>
                  <a:schemeClr val="accent2"/>
                </a:solidFill>
                <a:latin typeface="Tahoma" pitchFamily="34" charset="0"/>
                <a:ea typeface="+mn-ea"/>
                <a:cs typeface="Arial" charset="0"/>
              </a:rPr>
              <a:t>(France)</a:t>
            </a:r>
          </a:p>
        </p:txBody>
      </p:sp>
      <p:pic>
        <p:nvPicPr>
          <p:cNvPr id="6" name="Picture 5" descr="Screenshot 2019-01-17 at 11.07.55.png">
            <a:extLst>
              <a:ext uri="{FF2B5EF4-FFF2-40B4-BE49-F238E27FC236}">
                <a16:creationId xmlns:a16="http://schemas.microsoft.com/office/drawing/2014/main" id="{6621780A-1049-424B-9DE8-5A3BD2DB4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06" y="3645024"/>
            <a:ext cx="2940591" cy="2390416"/>
          </a:xfrm>
          <a:prstGeom prst="rect">
            <a:avLst/>
          </a:prstGeom>
        </p:spPr>
      </p:pic>
      <p:pic>
        <p:nvPicPr>
          <p:cNvPr id="7" name="Picture 6">
            <a:extLst>
              <a:ext uri="{FF2B5EF4-FFF2-40B4-BE49-F238E27FC236}">
                <a16:creationId xmlns:a16="http://schemas.microsoft.com/office/drawing/2014/main" id="{75048640-8F30-DC4B-8AEC-253E398AD141}"/>
              </a:ext>
            </a:extLst>
          </p:cNvPr>
          <p:cNvPicPr>
            <a:picLocks noChangeAspect="1"/>
          </p:cNvPicPr>
          <p:nvPr/>
        </p:nvPicPr>
        <p:blipFill>
          <a:blip r:embed="rId5"/>
          <a:stretch>
            <a:fillRect/>
          </a:stretch>
        </p:blipFill>
        <p:spPr>
          <a:xfrm>
            <a:off x="2135561" y="4422960"/>
            <a:ext cx="3709473" cy="2246400"/>
          </a:xfrm>
          <a:prstGeom prst="rect">
            <a:avLst/>
          </a:prstGeom>
        </p:spPr>
      </p:pic>
      <p:pic>
        <p:nvPicPr>
          <p:cNvPr id="8" name="Picture 7">
            <a:extLst>
              <a:ext uri="{FF2B5EF4-FFF2-40B4-BE49-F238E27FC236}">
                <a16:creationId xmlns:a16="http://schemas.microsoft.com/office/drawing/2014/main" id="{318C4F98-C962-6544-8C48-36517F76EFC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79962" y="1229628"/>
            <a:ext cx="1141720" cy="4805813"/>
          </a:xfrm>
          <a:prstGeom prst="rect">
            <a:avLst/>
          </a:prstGeom>
        </p:spPr>
      </p:pic>
      <p:sp>
        <p:nvSpPr>
          <p:cNvPr id="9" name="Rectangle 8">
            <a:extLst>
              <a:ext uri="{FF2B5EF4-FFF2-40B4-BE49-F238E27FC236}">
                <a16:creationId xmlns:a16="http://schemas.microsoft.com/office/drawing/2014/main" id="{97D419E6-3FEE-FE48-8252-B9BB277C2E9F}"/>
              </a:ext>
            </a:extLst>
          </p:cNvPr>
          <p:cNvSpPr/>
          <p:nvPr/>
        </p:nvSpPr>
        <p:spPr>
          <a:xfrm>
            <a:off x="1559496" y="3573016"/>
            <a:ext cx="4814128" cy="763286"/>
          </a:xfrm>
          <a:prstGeom prst="rect">
            <a:avLst/>
          </a:prstGeom>
        </p:spPr>
        <p:txBody>
          <a:bodyPr wrap="square">
            <a:spAutoFit/>
          </a:bodyPr>
          <a:lstStyle/>
          <a:p>
            <a:pPr lvl="0" algn="ctr">
              <a:spcBef>
                <a:spcPct val="20000"/>
              </a:spcBef>
              <a:defRPr/>
            </a:pPr>
            <a:r>
              <a:rPr lang="en-US" sz="1300" b="1">
                <a:solidFill>
                  <a:srgbClr val="FF0000"/>
                </a:solidFill>
                <a:latin typeface="Tahoma" pitchFamily="34" charset="0"/>
                <a:ea typeface="+mn-ea"/>
                <a:cs typeface="Arial" charset="0"/>
              </a:rPr>
              <a:t>ZIGA:</a:t>
            </a:r>
            <a:r>
              <a:rPr lang="en-US" sz="1300" b="1">
                <a:solidFill>
                  <a:srgbClr val="000000"/>
                </a:solidFill>
                <a:latin typeface="Tahoma" pitchFamily="34" charset="0"/>
                <a:ea typeface="+mn-ea"/>
                <a:cs typeface="Arial" charset="0"/>
              </a:rPr>
              <a:t> Terrestrial detector </a:t>
            </a:r>
            <a:r>
              <a:rPr lang="en-US" altLang="zh-CN" sz="1400" b="1">
                <a:latin typeface="Arial" pitchFamily="34" charset="0"/>
                <a:cs typeface="Arial" pitchFamily="34" charset="0"/>
              </a:rPr>
              <a:t>for large scale atomic interferometers, gyros and clocks at O(100M)</a:t>
            </a:r>
            <a:r>
              <a:rPr lang="en-US" sz="1300" b="1">
                <a:solidFill>
                  <a:srgbClr val="000000"/>
                </a:solidFill>
                <a:latin typeface="Tahoma" pitchFamily="34" charset="0"/>
                <a:ea typeface="+mn-ea"/>
                <a:cs typeface="Arial" charset="0"/>
              </a:rPr>
              <a:t> </a:t>
            </a:r>
          </a:p>
          <a:p>
            <a:pPr lvl="0" algn="ctr">
              <a:spcBef>
                <a:spcPct val="20000"/>
              </a:spcBef>
              <a:defRPr/>
            </a:pPr>
            <a:r>
              <a:rPr lang="en-US" sz="1300" b="1">
                <a:solidFill>
                  <a:schemeClr val="accent2"/>
                </a:solidFill>
                <a:latin typeface="Tahoma" pitchFamily="34" charset="0"/>
                <a:ea typeface="+mn-ea"/>
                <a:cs typeface="Arial" charset="0"/>
              </a:rPr>
              <a:t>(China)</a:t>
            </a:r>
          </a:p>
        </p:txBody>
      </p:sp>
      <p:sp>
        <p:nvSpPr>
          <p:cNvPr id="10" name="Rectangle 9">
            <a:extLst>
              <a:ext uri="{FF2B5EF4-FFF2-40B4-BE49-F238E27FC236}">
                <a16:creationId xmlns:a16="http://schemas.microsoft.com/office/drawing/2014/main" id="{1CE4A1B3-6B22-294F-BB7D-DDE50DD2DD55}"/>
              </a:ext>
            </a:extLst>
          </p:cNvPr>
          <p:cNvSpPr/>
          <p:nvPr/>
        </p:nvSpPr>
        <p:spPr>
          <a:xfrm>
            <a:off x="7456714" y="1272302"/>
            <a:ext cx="3321452" cy="932563"/>
          </a:xfrm>
          <a:prstGeom prst="rect">
            <a:avLst/>
          </a:prstGeom>
        </p:spPr>
        <p:txBody>
          <a:bodyPr wrap="square">
            <a:spAutoFit/>
          </a:bodyPr>
          <a:lstStyle/>
          <a:p>
            <a:pPr algn="ctr">
              <a:spcBef>
                <a:spcPct val="20000"/>
              </a:spcBef>
              <a:defRPr/>
            </a:pPr>
            <a:r>
              <a:rPr lang="en-US" sz="1300" b="1">
                <a:solidFill>
                  <a:srgbClr val="FF0000"/>
                </a:solidFill>
                <a:latin typeface="Tahoma" pitchFamily="34" charset="0"/>
                <a:ea typeface="+mn-ea"/>
                <a:cs typeface="Arial" charset="0"/>
              </a:rPr>
              <a:t>MAGIS:</a:t>
            </a:r>
            <a:r>
              <a:rPr lang="en-US" sz="1300" b="1">
                <a:solidFill>
                  <a:srgbClr val="000000"/>
                </a:solidFill>
                <a:latin typeface="Tahoma" pitchFamily="34" charset="0"/>
                <a:ea typeface="+mn-ea"/>
                <a:cs typeface="Arial" charset="0"/>
              </a:rPr>
              <a:t> Terrestrial shaft detector using atom interferometer at O(100m)  </a:t>
            </a:r>
          </a:p>
          <a:p>
            <a:pPr algn="ctr">
              <a:spcBef>
                <a:spcPct val="20000"/>
              </a:spcBef>
              <a:defRPr/>
            </a:pPr>
            <a:r>
              <a:rPr lang="en-US" sz="1300" b="1">
                <a:solidFill>
                  <a:schemeClr val="accent2"/>
                </a:solidFill>
                <a:latin typeface="Tahoma" pitchFamily="34" charset="0"/>
                <a:ea typeface="+mn-ea"/>
                <a:cs typeface="Arial" charset="0"/>
              </a:rPr>
              <a:t>(US)</a:t>
            </a:r>
          </a:p>
        </p:txBody>
      </p:sp>
      <p:sp>
        <p:nvSpPr>
          <p:cNvPr id="11" name="Rectangle 10">
            <a:extLst>
              <a:ext uri="{FF2B5EF4-FFF2-40B4-BE49-F238E27FC236}">
                <a16:creationId xmlns:a16="http://schemas.microsoft.com/office/drawing/2014/main" id="{BC364BB2-6F01-7243-ABC3-6CAB4D99A1D3}"/>
              </a:ext>
            </a:extLst>
          </p:cNvPr>
          <p:cNvSpPr/>
          <p:nvPr/>
        </p:nvSpPr>
        <p:spPr>
          <a:xfrm>
            <a:off x="7600730" y="2352422"/>
            <a:ext cx="3031774" cy="932563"/>
          </a:xfrm>
          <a:prstGeom prst="rect">
            <a:avLst/>
          </a:prstGeom>
        </p:spPr>
        <p:txBody>
          <a:bodyPr wrap="square">
            <a:spAutoFit/>
          </a:bodyPr>
          <a:lstStyle/>
          <a:p>
            <a:pPr algn="ctr">
              <a:spcBef>
                <a:spcPct val="20000"/>
              </a:spcBef>
              <a:defRPr/>
            </a:pPr>
            <a:r>
              <a:rPr lang="en-US" sz="1300" b="1">
                <a:solidFill>
                  <a:srgbClr val="FF0000"/>
                </a:solidFill>
                <a:latin typeface="Tahoma" pitchFamily="34" charset="0"/>
                <a:ea typeface="+mn-ea"/>
                <a:cs typeface="Arial" charset="0"/>
              </a:rPr>
              <a:t>AION</a:t>
            </a:r>
            <a:r>
              <a:rPr lang="en-US" sz="1300" b="1">
                <a:solidFill>
                  <a:srgbClr val="000000"/>
                </a:solidFill>
                <a:latin typeface="Tahoma" pitchFamily="34" charset="0"/>
                <a:ea typeface="+mn-ea"/>
                <a:cs typeface="Arial" charset="0"/>
              </a:rPr>
              <a:t>: Terrestrial shaft detector using atom interferometer at 10m – O(100m) planned </a:t>
            </a:r>
          </a:p>
          <a:p>
            <a:pPr algn="ctr">
              <a:spcBef>
                <a:spcPct val="20000"/>
              </a:spcBef>
              <a:defRPr/>
            </a:pPr>
            <a:r>
              <a:rPr lang="en-US" sz="1300" b="1">
                <a:solidFill>
                  <a:schemeClr val="accent2"/>
                </a:solidFill>
                <a:latin typeface="Tahoma" pitchFamily="34" charset="0"/>
                <a:ea typeface="+mn-ea"/>
                <a:cs typeface="Arial" charset="0"/>
              </a:rPr>
              <a:t>(UK)</a:t>
            </a:r>
          </a:p>
        </p:txBody>
      </p:sp>
      <p:sp>
        <p:nvSpPr>
          <p:cNvPr id="12" name="TextBox 11">
            <a:extLst>
              <a:ext uri="{FF2B5EF4-FFF2-40B4-BE49-F238E27FC236}">
                <a16:creationId xmlns:a16="http://schemas.microsoft.com/office/drawing/2014/main" id="{46E678C2-97D2-BA44-BD61-6E2A964B6658}"/>
              </a:ext>
            </a:extLst>
          </p:cNvPr>
          <p:cNvSpPr txBox="1"/>
          <p:nvPr/>
        </p:nvSpPr>
        <p:spPr>
          <a:xfrm>
            <a:off x="7678747" y="6021288"/>
            <a:ext cx="2929007" cy="369332"/>
          </a:xfrm>
          <a:prstGeom prst="rect">
            <a:avLst/>
          </a:prstGeom>
          <a:noFill/>
        </p:spPr>
        <p:txBody>
          <a:bodyPr wrap="none" rtlCol="0">
            <a:spAutoFit/>
          </a:bodyPr>
          <a:lstStyle/>
          <a:p>
            <a:r>
              <a:rPr lang="en-US"/>
              <a:t>Planned network operation</a:t>
            </a:r>
          </a:p>
        </p:txBody>
      </p:sp>
    </p:spTree>
    <p:extLst>
      <p:ext uri="{BB962C8B-B14F-4D97-AF65-F5344CB8AC3E}">
        <p14:creationId xmlns:p14="http://schemas.microsoft.com/office/powerpoint/2010/main" val="28126474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E47C2-1C29-B644-A532-C328723B6899}"/>
              </a:ext>
            </a:extLst>
          </p:cNvPr>
          <p:cNvSpPr>
            <a:spLocks noGrp="1"/>
          </p:cNvSpPr>
          <p:nvPr>
            <p:ph type="title"/>
          </p:nvPr>
        </p:nvSpPr>
        <p:spPr/>
        <p:txBody>
          <a:bodyPr/>
          <a:lstStyle/>
          <a:p>
            <a:r>
              <a:rPr lang="en-US"/>
              <a:t>State-of-the-art design </a:t>
            </a:r>
            <a:r>
              <a:rPr lang="en-US" err="1"/>
              <a:t>spEsifications</a:t>
            </a:r>
            <a:r>
              <a:rPr lang="en-US"/>
              <a:t> </a:t>
            </a:r>
          </a:p>
        </p:txBody>
      </p:sp>
      <p:sp>
        <p:nvSpPr>
          <p:cNvPr id="3" name="Text Placeholder 2">
            <a:extLst>
              <a:ext uri="{FF2B5EF4-FFF2-40B4-BE49-F238E27FC236}">
                <a16:creationId xmlns:a16="http://schemas.microsoft.com/office/drawing/2014/main" id="{18EC6A8D-8130-3B4D-83C6-DD906F5BDED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580403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The Physics case</a:t>
            </a:r>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6483067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D4D38-3CD0-EC46-B5F6-BD45EF137255}"/>
              </a:ext>
            </a:extLst>
          </p:cNvPr>
          <p:cNvSpPr>
            <a:spLocks noGrp="1"/>
          </p:cNvSpPr>
          <p:nvPr>
            <p:ph type="title"/>
          </p:nvPr>
        </p:nvSpPr>
        <p:spPr/>
        <p:txBody>
          <a:bodyPr/>
          <a:lstStyle/>
          <a:p>
            <a:r>
              <a:rPr lang="en-US"/>
              <a:t>Dark Matter Physics @AION</a:t>
            </a:r>
          </a:p>
        </p:txBody>
      </p:sp>
      <p:sp>
        <p:nvSpPr>
          <p:cNvPr id="3" name="Text Placeholder 2">
            <a:extLst>
              <a:ext uri="{FF2B5EF4-FFF2-40B4-BE49-F238E27FC236}">
                <a16:creationId xmlns:a16="http://schemas.microsoft.com/office/drawing/2014/main" id="{F092E1F4-92A0-9C4F-A47E-568A99275677}"/>
              </a:ext>
            </a:extLst>
          </p:cNvPr>
          <p:cNvSpPr>
            <a:spLocks noGrp="1"/>
          </p:cNvSpPr>
          <p:nvPr>
            <p:ph type="body" idx="1"/>
          </p:nvPr>
        </p:nvSpPr>
        <p:spPr/>
        <p:txBody>
          <a:bodyPr/>
          <a:lstStyle/>
          <a:p>
            <a:r>
              <a:rPr lang="en-US" sz="2400"/>
              <a:t>Based on DM workshop at KCL:</a:t>
            </a:r>
          </a:p>
          <a:p>
            <a:r>
              <a:rPr lang="en-US" sz="2400">
                <a:hlinkClick r:id="rId2"/>
              </a:rPr>
              <a:t>https://indico.cern.ch/event/797031/timetable/</a:t>
            </a:r>
            <a:endParaRPr lang="en-US" sz="2400"/>
          </a:p>
          <a:p>
            <a:r>
              <a:rPr lang="en-US" sz="2400"/>
              <a:t>and AION workshop at Imperial:</a:t>
            </a:r>
          </a:p>
          <a:p>
            <a:r>
              <a:rPr lang="en-US" sz="2400">
                <a:hlinkClick r:id="rId3"/>
              </a:rPr>
              <a:t>https://indico.cern.ch/event/802946/</a:t>
            </a:r>
            <a:endParaRPr lang="en-US" sz="2400"/>
          </a:p>
          <a:p>
            <a:r>
              <a:rPr lang="en-US" sz="2400" i="1"/>
              <a:t>Using Material from. M. Bauer, J. Hogan, J. March-Russel, C. McCabe, and Y. Stadnik </a:t>
            </a:r>
          </a:p>
        </p:txBody>
      </p:sp>
    </p:spTree>
    <p:extLst>
      <p:ext uri="{BB962C8B-B14F-4D97-AF65-F5344CB8AC3E}">
        <p14:creationId xmlns:p14="http://schemas.microsoft.com/office/powerpoint/2010/main" val="11027555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F17DD-75E0-49A2-A4B4-12EB88BC56C3}"/>
              </a:ext>
            </a:extLst>
          </p:cNvPr>
          <p:cNvPicPr>
            <a:picLocks noChangeAspect="1"/>
          </p:cNvPicPr>
          <p:nvPr/>
        </p:nvPicPr>
        <p:blipFill>
          <a:blip r:embed="rId2"/>
          <a:stretch>
            <a:fillRect/>
          </a:stretch>
        </p:blipFill>
        <p:spPr>
          <a:xfrm>
            <a:off x="5280797" y="5083395"/>
            <a:ext cx="3834574" cy="777567"/>
          </a:xfrm>
          <a:prstGeom prst="rect">
            <a:avLst/>
          </a:prstGeom>
        </p:spPr>
      </p:pic>
      <p:sp>
        <p:nvSpPr>
          <p:cNvPr id="4" name="Title 1">
            <a:extLst>
              <a:ext uri="{FF2B5EF4-FFF2-40B4-BE49-F238E27FC236}">
                <a16:creationId xmlns:a16="http://schemas.microsoft.com/office/drawing/2014/main" id="{1FA37760-D91A-405E-91F7-CD91B28E263B}"/>
              </a:ext>
            </a:extLst>
          </p:cNvPr>
          <p:cNvSpPr>
            <a:spLocks noGrp="1"/>
          </p:cNvSpPr>
          <p:nvPr>
            <p:ph type="title"/>
          </p:nvPr>
        </p:nvSpPr>
        <p:spPr>
          <a:xfrm>
            <a:off x="1981200" y="332656"/>
            <a:ext cx="8229600" cy="533400"/>
          </a:xfrm>
        </p:spPr>
        <p:txBody>
          <a:bodyPr/>
          <a:lstStyle/>
          <a:p>
            <a:r>
              <a:rPr lang="en-US"/>
              <a:t>Ultralight scalar dark matter</a:t>
            </a:r>
          </a:p>
        </p:txBody>
      </p:sp>
      <p:grpSp>
        <p:nvGrpSpPr>
          <p:cNvPr id="5" name="Group 4">
            <a:extLst>
              <a:ext uri="{FF2B5EF4-FFF2-40B4-BE49-F238E27FC236}">
                <a16:creationId xmlns:a16="http://schemas.microsoft.com/office/drawing/2014/main" id="{704C1CEF-DD48-4982-9889-666FA58E72B3}"/>
              </a:ext>
            </a:extLst>
          </p:cNvPr>
          <p:cNvGrpSpPr/>
          <p:nvPr/>
        </p:nvGrpSpPr>
        <p:grpSpPr>
          <a:xfrm>
            <a:off x="1840669" y="1468876"/>
            <a:ext cx="7616676" cy="778877"/>
            <a:chOff x="1182763" y="736512"/>
            <a:chExt cx="8611815" cy="880639"/>
          </a:xfrm>
        </p:grpSpPr>
        <p:pic>
          <p:nvPicPr>
            <p:cNvPr id="6" name="Picture 5">
              <a:extLst>
                <a:ext uri="{FF2B5EF4-FFF2-40B4-BE49-F238E27FC236}">
                  <a16:creationId xmlns:a16="http://schemas.microsoft.com/office/drawing/2014/main" id="{F5A8F6F9-8AFF-46A0-91EA-76AAB1D3270D}"/>
                </a:ext>
              </a:extLst>
            </p:cNvPr>
            <p:cNvPicPr>
              <a:picLocks noChangeAspect="1"/>
            </p:cNvPicPr>
            <p:nvPr/>
          </p:nvPicPr>
          <p:blipFill rotWithShape="1">
            <a:blip r:embed="rId3"/>
            <a:srcRect l="-1" r="2810"/>
            <a:stretch/>
          </p:blipFill>
          <p:spPr>
            <a:xfrm>
              <a:off x="1182763" y="736512"/>
              <a:ext cx="3690574" cy="785400"/>
            </a:xfrm>
            <a:prstGeom prst="rect">
              <a:avLst/>
            </a:prstGeom>
          </p:spPr>
        </p:pic>
        <p:pic>
          <p:nvPicPr>
            <p:cNvPr id="7" name="Picture 6">
              <a:extLst>
                <a:ext uri="{FF2B5EF4-FFF2-40B4-BE49-F238E27FC236}">
                  <a16:creationId xmlns:a16="http://schemas.microsoft.com/office/drawing/2014/main" id="{C8103605-D953-4436-8497-14D476E470C2}"/>
                </a:ext>
              </a:extLst>
            </p:cNvPr>
            <p:cNvPicPr>
              <a:picLocks noChangeAspect="1"/>
            </p:cNvPicPr>
            <p:nvPr/>
          </p:nvPicPr>
          <p:blipFill rotWithShape="1">
            <a:blip r:embed="rId4"/>
            <a:srcRect l="2642"/>
            <a:stretch/>
          </p:blipFill>
          <p:spPr>
            <a:xfrm>
              <a:off x="4903837" y="749251"/>
              <a:ext cx="4890741" cy="867900"/>
            </a:xfrm>
            <a:prstGeom prst="rect">
              <a:avLst/>
            </a:prstGeom>
          </p:spPr>
        </p:pic>
      </p:grpSp>
      <p:sp>
        <p:nvSpPr>
          <p:cNvPr id="8" name="Rectangle 7">
            <a:extLst>
              <a:ext uri="{FF2B5EF4-FFF2-40B4-BE49-F238E27FC236}">
                <a16:creationId xmlns:a16="http://schemas.microsoft.com/office/drawing/2014/main" id="{C702FAF4-FBD6-4404-8319-41E777CD26B1}"/>
              </a:ext>
            </a:extLst>
          </p:cNvPr>
          <p:cNvSpPr/>
          <p:nvPr/>
        </p:nvSpPr>
        <p:spPr>
          <a:xfrm>
            <a:off x="2080054" y="904945"/>
            <a:ext cx="8229600" cy="467692"/>
          </a:xfrm>
          <a:prstGeom prst="rect">
            <a:avLst/>
          </a:prstGeom>
        </p:spPr>
        <p:txBody>
          <a:bodyPr wrap="square">
            <a:spAutoFit/>
          </a:bodyPr>
          <a:lstStyle/>
          <a:p>
            <a:pPr>
              <a:lnSpc>
                <a:spcPct val="150000"/>
              </a:lnSpc>
              <a:buNone/>
            </a:pPr>
            <a:r>
              <a:rPr lang="en-US" i="1"/>
              <a:t>Ultralight </a:t>
            </a:r>
            <a:r>
              <a:rPr lang="en-US" i="1" err="1"/>
              <a:t>dilaton</a:t>
            </a:r>
            <a:r>
              <a:rPr lang="en-US" i="1"/>
              <a:t> DM </a:t>
            </a:r>
            <a:r>
              <a:rPr lang="en-US"/>
              <a:t>acts as a background field (e.g., mass ~10</a:t>
            </a:r>
            <a:r>
              <a:rPr lang="en-US" baseline="30000"/>
              <a:t>-15</a:t>
            </a:r>
            <a:r>
              <a:rPr lang="en-US"/>
              <a:t> eV)</a:t>
            </a:r>
          </a:p>
        </p:txBody>
      </p:sp>
      <p:pic>
        <p:nvPicPr>
          <p:cNvPr id="9" name="Picture 8">
            <a:extLst>
              <a:ext uri="{FF2B5EF4-FFF2-40B4-BE49-F238E27FC236}">
                <a16:creationId xmlns:a16="http://schemas.microsoft.com/office/drawing/2014/main" id="{12D3B682-90C9-4444-A31C-8327F715F184}"/>
              </a:ext>
            </a:extLst>
          </p:cNvPr>
          <p:cNvPicPr>
            <a:picLocks noChangeAspect="1"/>
          </p:cNvPicPr>
          <p:nvPr/>
        </p:nvPicPr>
        <p:blipFill>
          <a:blip r:embed="rId5"/>
          <a:stretch>
            <a:fillRect/>
          </a:stretch>
        </p:blipFill>
        <p:spPr>
          <a:xfrm>
            <a:off x="2186499" y="3391443"/>
            <a:ext cx="4977038" cy="387767"/>
          </a:xfrm>
          <a:prstGeom prst="rect">
            <a:avLst/>
          </a:prstGeom>
        </p:spPr>
      </p:pic>
      <p:cxnSp>
        <p:nvCxnSpPr>
          <p:cNvPr id="10" name="Straight Connector 9">
            <a:extLst>
              <a:ext uri="{FF2B5EF4-FFF2-40B4-BE49-F238E27FC236}">
                <a16:creationId xmlns:a16="http://schemas.microsoft.com/office/drawing/2014/main" id="{BF833E66-A3DD-49B7-8B79-DD8E702FAB62}"/>
              </a:ext>
            </a:extLst>
          </p:cNvPr>
          <p:cNvCxnSpPr/>
          <p:nvPr/>
        </p:nvCxnSpPr>
        <p:spPr>
          <a:xfrm>
            <a:off x="2470717" y="2247752"/>
            <a:ext cx="2718487" cy="0"/>
          </a:xfrm>
          <a:prstGeom prst="line">
            <a:avLst/>
          </a:prstGeom>
          <a:ln w="57150">
            <a:solidFill>
              <a:srgbClr val="5076E2"/>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68D20C9E-2A0C-4AA0-BAE2-49D50374B9CB}"/>
              </a:ext>
            </a:extLst>
          </p:cNvPr>
          <p:cNvCxnSpPr/>
          <p:nvPr/>
        </p:nvCxnSpPr>
        <p:spPr>
          <a:xfrm>
            <a:off x="3700067" y="2439360"/>
            <a:ext cx="0" cy="834081"/>
          </a:xfrm>
          <a:prstGeom prst="line">
            <a:avLst/>
          </a:prstGeom>
          <a:ln w="57150">
            <a:solidFill>
              <a:srgbClr val="5076E2"/>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9E713779-C490-4ACF-A204-777168B53B76}"/>
              </a:ext>
            </a:extLst>
          </p:cNvPr>
          <p:cNvSpPr txBox="1"/>
          <p:nvPr/>
        </p:nvSpPr>
        <p:spPr>
          <a:xfrm>
            <a:off x="6836645" y="2155735"/>
            <a:ext cx="1136575" cy="646331"/>
          </a:xfrm>
          <a:prstGeom prst="rect">
            <a:avLst/>
          </a:prstGeom>
          <a:noFill/>
        </p:spPr>
        <p:txBody>
          <a:bodyPr wrap="square" rtlCol="0">
            <a:spAutoFit/>
          </a:bodyPr>
          <a:lstStyle/>
          <a:p>
            <a:pPr>
              <a:buNone/>
            </a:pPr>
            <a:r>
              <a:rPr lang="en-US">
                <a:solidFill>
                  <a:srgbClr val="92D050"/>
                </a:solidFill>
              </a:rPr>
              <a:t>Electron</a:t>
            </a:r>
          </a:p>
          <a:p>
            <a:pPr>
              <a:buNone/>
            </a:pPr>
            <a:r>
              <a:rPr lang="en-US">
                <a:solidFill>
                  <a:srgbClr val="92D050"/>
                </a:solidFill>
              </a:rPr>
              <a:t>coupling</a:t>
            </a:r>
          </a:p>
        </p:txBody>
      </p:sp>
      <p:sp>
        <p:nvSpPr>
          <p:cNvPr id="13" name="TextBox 12">
            <a:extLst>
              <a:ext uri="{FF2B5EF4-FFF2-40B4-BE49-F238E27FC236}">
                <a16:creationId xmlns:a16="http://schemas.microsoft.com/office/drawing/2014/main" id="{7863AB90-AAD2-4974-BF4C-16C226C4EBF3}"/>
              </a:ext>
            </a:extLst>
          </p:cNvPr>
          <p:cNvSpPr txBox="1"/>
          <p:nvPr/>
        </p:nvSpPr>
        <p:spPr>
          <a:xfrm>
            <a:off x="8220961" y="2200564"/>
            <a:ext cx="1136575" cy="646331"/>
          </a:xfrm>
          <a:prstGeom prst="rect">
            <a:avLst/>
          </a:prstGeom>
          <a:noFill/>
        </p:spPr>
        <p:txBody>
          <a:bodyPr wrap="square" rtlCol="0">
            <a:spAutoFit/>
          </a:bodyPr>
          <a:lstStyle/>
          <a:p>
            <a:pPr>
              <a:buNone/>
            </a:pPr>
            <a:r>
              <a:rPr lang="en-US">
                <a:solidFill>
                  <a:srgbClr val="FFC000"/>
                </a:solidFill>
              </a:rPr>
              <a:t>Photon</a:t>
            </a:r>
          </a:p>
          <a:p>
            <a:pPr>
              <a:buNone/>
            </a:pPr>
            <a:r>
              <a:rPr lang="en-US">
                <a:solidFill>
                  <a:srgbClr val="FFC000"/>
                </a:solidFill>
              </a:rPr>
              <a:t>coupling</a:t>
            </a:r>
          </a:p>
        </p:txBody>
      </p:sp>
      <p:cxnSp>
        <p:nvCxnSpPr>
          <p:cNvPr id="14" name="Straight Connector 13">
            <a:extLst>
              <a:ext uri="{FF2B5EF4-FFF2-40B4-BE49-F238E27FC236}">
                <a16:creationId xmlns:a16="http://schemas.microsoft.com/office/drawing/2014/main" id="{4B17FBEE-CD01-4A26-8BEB-08F820757860}"/>
              </a:ext>
            </a:extLst>
          </p:cNvPr>
          <p:cNvCxnSpPr/>
          <p:nvPr/>
        </p:nvCxnSpPr>
        <p:spPr>
          <a:xfrm>
            <a:off x="6799818" y="2141449"/>
            <a:ext cx="989658" cy="0"/>
          </a:xfrm>
          <a:prstGeom prst="line">
            <a:avLst/>
          </a:prstGeom>
          <a:ln w="57150">
            <a:solidFill>
              <a:srgbClr val="92D05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9996EFE0-31EC-487A-8BFC-3E9FBEB305F9}"/>
              </a:ext>
            </a:extLst>
          </p:cNvPr>
          <p:cNvCxnSpPr/>
          <p:nvPr/>
        </p:nvCxnSpPr>
        <p:spPr>
          <a:xfrm>
            <a:off x="8147035" y="2163518"/>
            <a:ext cx="1097903" cy="0"/>
          </a:xfrm>
          <a:prstGeom prst="line">
            <a:avLst/>
          </a:prstGeom>
          <a:ln w="57150">
            <a:solidFill>
              <a:srgbClr val="FFC000"/>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52D078C9-4B5C-4283-AC88-359A2DA237A2}"/>
              </a:ext>
            </a:extLst>
          </p:cNvPr>
          <p:cNvSpPr txBox="1"/>
          <p:nvPr/>
        </p:nvSpPr>
        <p:spPr>
          <a:xfrm>
            <a:off x="3775917" y="2331987"/>
            <a:ext cx="1570422" cy="646331"/>
          </a:xfrm>
          <a:prstGeom prst="rect">
            <a:avLst/>
          </a:prstGeom>
          <a:noFill/>
        </p:spPr>
        <p:txBody>
          <a:bodyPr wrap="square" rtlCol="0">
            <a:spAutoFit/>
          </a:bodyPr>
          <a:lstStyle/>
          <a:p>
            <a:pPr>
              <a:buNone/>
            </a:pPr>
            <a:r>
              <a:rPr lang="en-US">
                <a:solidFill>
                  <a:srgbClr val="5076E2"/>
                </a:solidFill>
              </a:rPr>
              <a:t>DM scalar field</a:t>
            </a:r>
          </a:p>
        </p:txBody>
      </p:sp>
      <p:sp>
        <p:nvSpPr>
          <p:cNvPr id="17" name="TextBox 16">
            <a:extLst>
              <a:ext uri="{FF2B5EF4-FFF2-40B4-BE49-F238E27FC236}">
                <a16:creationId xmlns:a16="http://schemas.microsoft.com/office/drawing/2014/main" id="{E03F61F2-83ED-4086-A0DA-777D95334FBD}"/>
              </a:ext>
            </a:extLst>
          </p:cNvPr>
          <p:cNvSpPr txBox="1"/>
          <p:nvPr/>
        </p:nvSpPr>
        <p:spPr>
          <a:xfrm>
            <a:off x="9456859" y="1574793"/>
            <a:ext cx="756938" cy="461665"/>
          </a:xfrm>
          <a:prstGeom prst="rect">
            <a:avLst/>
          </a:prstGeom>
          <a:noFill/>
        </p:spPr>
        <p:txBody>
          <a:bodyPr wrap="none" rtlCol="0">
            <a:spAutoFit/>
          </a:bodyPr>
          <a:lstStyle/>
          <a:p>
            <a:pPr>
              <a:buNone/>
            </a:pPr>
            <a:r>
              <a:rPr lang="en-US" sz="2400"/>
              <a:t>+ …</a:t>
            </a:r>
          </a:p>
        </p:txBody>
      </p:sp>
      <p:sp>
        <p:nvSpPr>
          <p:cNvPr id="18" name="TextBox 17">
            <a:extLst>
              <a:ext uri="{FF2B5EF4-FFF2-40B4-BE49-F238E27FC236}">
                <a16:creationId xmlns:a16="http://schemas.microsoft.com/office/drawing/2014/main" id="{B5922ED9-E0E9-4698-965A-88AB9A68BC5D}"/>
              </a:ext>
            </a:extLst>
          </p:cNvPr>
          <p:cNvSpPr txBox="1"/>
          <p:nvPr/>
        </p:nvSpPr>
        <p:spPr>
          <a:xfrm>
            <a:off x="9705086" y="2202935"/>
            <a:ext cx="715534" cy="646331"/>
          </a:xfrm>
          <a:prstGeom prst="rect">
            <a:avLst/>
          </a:prstGeom>
          <a:noFill/>
        </p:spPr>
        <p:txBody>
          <a:bodyPr wrap="square" rtlCol="0">
            <a:spAutoFit/>
          </a:bodyPr>
          <a:lstStyle/>
          <a:p>
            <a:pPr>
              <a:buNone/>
            </a:pPr>
            <a:r>
              <a:rPr lang="en-US"/>
              <a:t>e.g., QCD</a:t>
            </a:r>
          </a:p>
        </p:txBody>
      </p:sp>
      <p:cxnSp>
        <p:nvCxnSpPr>
          <p:cNvPr id="19" name="Straight Connector 18">
            <a:extLst>
              <a:ext uri="{FF2B5EF4-FFF2-40B4-BE49-F238E27FC236}">
                <a16:creationId xmlns:a16="http://schemas.microsoft.com/office/drawing/2014/main" id="{008177C5-3BB6-4A6C-B82F-C92AF25AE3AE}"/>
              </a:ext>
            </a:extLst>
          </p:cNvPr>
          <p:cNvCxnSpPr/>
          <p:nvPr/>
        </p:nvCxnSpPr>
        <p:spPr>
          <a:xfrm>
            <a:off x="9773547" y="2176215"/>
            <a:ext cx="500058"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BC3611EA-8896-42D0-A6CA-4034BC52768A}"/>
              </a:ext>
            </a:extLst>
          </p:cNvPr>
          <p:cNvPicPr>
            <a:picLocks noChangeAspect="1"/>
          </p:cNvPicPr>
          <p:nvPr/>
        </p:nvPicPr>
        <p:blipFill>
          <a:blip r:embed="rId6"/>
          <a:stretch>
            <a:fillRect/>
          </a:stretch>
        </p:blipFill>
        <p:spPr>
          <a:xfrm>
            <a:off x="7809867" y="3392530"/>
            <a:ext cx="1547668" cy="370713"/>
          </a:xfrm>
          <a:prstGeom prst="rect">
            <a:avLst/>
          </a:prstGeom>
        </p:spPr>
      </p:pic>
      <p:sp>
        <p:nvSpPr>
          <p:cNvPr id="21" name="TextBox 20">
            <a:extLst>
              <a:ext uri="{FF2B5EF4-FFF2-40B4-BE49-F238E27FC236}">
                <a16:creationId xmlns:a16="http://schemas.microsoft.com/office/drawing/2014/main" id="{1C74B550-9E10-4D2B-BF54-23475BEC71F5}"/>
              </a:ext>
            </a:extLst>
          </p:cNvPr>
          <p:cNvSpPr txBox="1"/>
          <p:nvPr/>
        </p:nvSpPr>
        <p:spPr>
          <a:xfrm>
            <a:off x="2149796" y="4298306"/>
            <a:ext cx="6391558" cy="400110"/>
          </a:xfrm>
          <a:prstGeom prst="rect">
            <a:avLst/>
          </a:prstGeom>
          <a:noFill/>
        </p:spPr>
        <p:txBody>
          <a:bodyPr wrap="none" rtlCol="0">
            <a:spAutoFit/>
          </a:bodyPr>
          <a:lstStyle/>
          <a:p>
            <a:pPr>
              <a:buNone/>
            </a:pPr>
            <a:r>
              <a:rPr lang="en-US" sz="2000"/>
              <a:t>DM coupling causes time-varying atomic energy levels:</a:t>
            </a:r>
          </a:p>
        </p:txBody>
      </p:sp>
      <p:grpSp>
        <p:nvGrpSpPr>
          <p:cNvPr id="22" name="Group 35">
            <a:extLst>
              <a:ext uri="{FF2B5EF4-FFF2-40B4-BE49-F238E27FC236}">
                <a16:creationId xmlns:a16="http://schemas.microsoft.com/office/drawing/2014/main" id="{9197EDA7-02B8-4E17-B210-0C7D4CD44D04}"/>
              </a:ext>
            </a:extLst>
          </p:cNvPr>
          <p:cNvGrpSpPr/>
          <p:nvPr/>
        </p:nvGrpSpPr>
        <p:grpSpPr>
          <a:xfrm>
            <a:off x="2146094" y="4992315"/>
            <a:ext cx="1185789" cy="977351"/>
            <a:chOff x="4193537" y="913288"/>
            <a:chExt cx="1185789" cy="977351"/>
          </a:xfrm>
        </p:grpSpPr>
        <p:cxnSp>
          <p:nvCxnSpPr>
            <p:cNvPr id="23" name="Straight Connector 22">
              <a:extLst>
                <a:ext uri="{FF2B5EF4-FFF2-40B4-BE49-F238E27FC236}">
                  <a16:creationId xmlns:a16="http://schemas.microsoft.com/office/drawing/2014/main" id="{1050F96A-CD05-4845-8EDC-8DCDED71DAC7}"/>
                </a:ext>
              </a:extLst>
            </p:cNvPr>
            <p:cNvCxnSpPr/>
            <p:nvPr/>
          </p:nvCxnSpPr>
          <p:spPr>
            <a:xfrm>
              <a:off x="4203668" y="1642095"/>
              <a:ext cx="731520" cy="0"/>
            </a:xfrm>
            <a:prstGeom prst="line">
              <a:avLst/>
            </a:prstGeom>
            <a:ln w="57150">
              <a:solidFill>
                <a:srgbClr val="000099"/>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8103C9E-9A52-449E-9EA0-84F69181CE69}"/>
                </a:ext>
              </a:extLst>
            </p:cNvPr>
            <p:cNvCxnSpPr/>
            <p:nvPr/>
          </p:nvCxnSpPr>
          <p:spPr>
            <a:xfrm>
              <a:off x="4193537" y="1155923"/>
              <a:ext cx="73152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25" name="Picture 7">
              <a:extLst>
                <a:ext uri="{FF2B5EF4-FFF2-40B4-BE49-F238E27FC236}">
                  <a16:creationId xmlns:a16="http://schemas.microsoft.com/office/drawing/2014/main" id="{3219F7AF-EA9B-4B54-B0BC-8E5FA187C1BC}"/>
                </a:ext>
              </a:extLst>
            </p:cNvPr>
            <p:cNvPicPr>
              <a:picLocks noChangeAspect="1" noChangeArrowheads="1"/>
            </p:cNvPicPr>
            <p:nvPr/>
          </p:nvPicPr>
          <p:blipFill>
            <a:blip r:embed="rId7" cstate="print"/>
            <a:srcRect l="21291" r="57246"/>
            <a:stretch>
              <a:fillRect/>
            </a:stretch>
          </p:blipFill>
          <p:spPr bwMode="auto">
            <a:xfrm>
              <a:off x="4960226" y="1393152"/>
              <a:ext cx="419100" cy="497487"/>
            </a:xfrm>
            <a:prstGeom prst="rect">
              <a:avLst/>
            </a:prstGeom>
            <a:noFill/>
            <a:ln w="9525">
              <a:noFill/>
              <a:miter lim="800000"/>
              <a:headEnd/>
              <a:tailEnd/>
            </a:ln>
          </p:spPr>
        </p:pic>
        <p:pic>
          <p:nvPicPr>
            <p:cNvPr id="26" name="Picture 7">
              <a:extLst>
                <a:ext uri="{FF2B5EF4-FFF2-40B4-BE49-F238E27FC236}">
                  <a16:creationId xmlns:a16="http://schemas.microsoft.com/office/drawing/2014/main" id="{1A3D25C7-C24E-4207-B914-A89A816AA8A3}"/>
                </a:ext>
              </a:extLst>
            </p:cNvPr>
            <p:cNvPicPr>
              <a:picLocks noChangeAspect="1" noChangeArrowheads="1"/>
            </p:cNvPicPr>
            <p:nvPr/>
          </p:nvPicPr>
          <p:blipFill>
            <a:blip r:embed="rId7" cstate="print"/>
            <a:srcRect l="79176" r="2288"/>
            <a:stretch>
              <a:fillRect/>
            </a:stretch>
          </p:blipFill>
          <p:spPr bwMode="auto">
            <a:xfrm>
              <a:off x="4990662" y="913288"/>
              <a:ext cx="361950" cy="497487"/>
            </a:xfrm>
            <a:prstGeom prst="rect">
              <a:avLst/>
            </a:prstGeom>
            <a:noFill/>
            <a:ln w="9525">
              <a:noFill/>
              <a:miter lim="800000"/>
              <a:headEnd/>
              <a:tailEnd/>
            </a:ln>
          </p:spPr>
        </p:pic>
      </p:grpSp>
      <p:cxnSp>
        <p:nvCxnSpPr>
          <p:cNvPr id="27" name="Straight Connector 26">
            <a:extLst>
              <a:ext uri="{FF2B5EF4-FFF2-40B4-BE49-F238E27FC236}">
                <a16:creationId xmlns:a16="http://schemas.microsoft.com/office/drawing/2014/main" id="{81006807-901F-493B-8DC2-F47529DE5DCF}"/>
              </a:ext>
            </a:extLst>
          </p:cNvPr>
          <p:cNvCxnSpPr/>
          <p:nvPr/>
        </p:nvCxnSpPr>
        <p:spPr>
          <a:xfrm flipV="1">
            <a:off x="2429526" y="5261040"/>
            <a:ext cx="0" cy="431800"/>
          </a:xfrm>
          <a:prstGeom prst="line">
            <a:avLst/>
          </a:prstGeom>
          <a:ln w="38100">
            <a:solidFill>
              <a:schemeClr val="bg2">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28" name="Picture 5">
            <a:extLst>
              <a:ext uri="{FF2B5EF4-FFF2-40B4-BE49-F238E27FC236}">
                <a16:creationId xmlns:a16="http://schemas.microsoft.com/office/drawing/2014/main" id="{8BB7E7A7-2994-4425-BA4B-A055E747A6E2}"/>
              </a:ext>
            </a:extLst>
          </p:cNvPr>
          <p:cNvPicPr>
            <a:picLocks noChangeAspect="1" noChangeArrowheads="1"/>
          </p:cNvPicPr>
          <p:nvPr/>
        </p:nvPicPr>
        <p:blipFill>
          <a:blip r:embed="rId8" cstate="print">
            <a:clrChange>
              <a:clrFrom>
                <a:srgbClr val="FFFFFF"/>
              </a:clrFrom>
              <a:clrTo>
                <a:srgbClr val="FFFFFF">
                  <a:alpha val="0"/>
                </a:srgbClr>
              </a:clrTo>
            </a:clrChange>
          </a:blip>
          <a:srcRect l="81448" t="24107" r="9453" b="45618"/>
          <a:stretch>
            <a:fillRect/>
          </a:stretch>
        </p:blipFill>
        <p:spPr bwMode="auto">
          <a:xfrm>
            <a:off x="2512077" y="5388834"/>
            <a:ext cx="245269" cy="166688"/>
          </a:xfrm>
          <a:prstGeom prst="rect">
            <a:avLst/>
          </a:prstGeom>
          <a:noFill/>
          <a:ln w="9525">
            <a:noFill/>
            <a:miter lim="800000"/>
            <a:headEnd/>
            <a:tailEnd/>
          </a:ln>
        </p:spPr>
      </p:pic>
      <p:cxnSp>
        <p:nvCxnSpPr>
          <p:cNvPr id="29" name="Straight Connector 28">
            <a:extLst>
              <a:ext uri="{FF2B5EF4-FFF2-40B4-BE49-F238E27FC236}">
                <a16:creationId xmlns:a16="http://schemas.microsoft.com/office/drawing/2014/main" id="{AA22D6B5-CE52-4DE9-B94F-6DFBF0FBDE4A}"/>
              </a:ext>
            </a:extLst>
          </p:cNvPr>
          <p:cNvCxnSpPr/>
          <p:nvPr/>
        </p:nvCxnSpPr>
        <p:spPr>
          <a:xfrm flipV="1">
            <a:off x="5384454" y="5251069"/>
            <a:ext cx="0" cy="431800"/>
          </a:xfrm>
          <a:prstGeom prst="line">
            <a:avLst/>
          </a:prstGeom>
          <a:ln w="38100">
            <a:solidFill>
              <a:schemeClr val="bg2">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30" name="Picture 5">
            <a:extLst>
              <a:ext uri="{FF2B5EF4-FFF2-40B4-BE49-F238E27FC236}">
                <a16:creationId xmlns:a16="http://schemas.microsoft.com/office/drawing/2014/main" id="{DE1865E0-00A0-4461-8EEB-6A60E054EE4C}"/>
              </a:ext>
            </a:extLst>
          </p:cNvPr>
          <p:cNvPicPr>
            <a:picLocks noChangeAspect="1" noChangeArrowheads="1"/>
          </p:cNvPicPr>
          <p:nvPr/>
        </p:nvPicPr>
        <p:blipFill>
          <a:blip r:embed="rId8" cstate="print">
            <a:clrChange>
              <a:clrFrom>
                <a:srgbClr val="FFFFFF"/>
              </a:clrFrom>
              <a:clrTo>
                <a:srgbClr val="FFFFFF">
                  <a:alpha val="0"/>
                </a:srgbClr>
              </a:clrTo>
            </a:clrChange>
          </a:blip>
          <a:srcRect l="81448" t="24107" r="9453" b="45618"/>
          <a:stretch>
            <a:fillRect/>
          </a:stretch>
        </p:blipFill>
        <p:spPr bwMode="auto">
          <a:xfrm>
            <a:off x="5467005" y="5378863"/>
            <a:ext cx="245269" cy="166688"/>
          </a:xfrm>
          <a:prstGeom prst="rect">
            <a:avLst/>
          </a:prstGeom>
          <a:noFill/>
          <a:ln w="9525">
            <a:noFill/>
            <a:miter lim="800000"/>
            <a:headEnd/>
            <a:tailEnd/>
          </a:ln>
        </p:spPr>
      </p:pic>
      <p:cxnSp>
        <p:nvCxnSpPr>
          <p:cNvPr id="31" name="Straight Connector 30">
            <a:extLst>
              <a:ext uri="{FF2B5EF4-FFF2-40B4-BE49-F238E27FC236}">
                <a16:creationId xmlns:a16="http://schemas.microsoft.com/office/drawing/2014/main" id="{243861B6-7133-4B95-B1BE-F7EC96253329}"/>
              </a:ext>
            </a:extLst>
          </p:cNvPr>
          <p:cNvCxnSpPr>
            <a:cxnSpLocks/>
          </p:cNvCxnSpPr>
          <p:nvPr/>
        </p:nvCxnSpPr>
        <p:spPr>
          <a:xfrm flipV="1">
            <a:off x="9200263" y="5034401"/>
            <a:ext cx="0" cy="336690"/>
          </a:xfrm>
          <a:prstGeom prst="line">
            <a:avLst/>
          </a:prstGeom>
          <a:ln w="38100">
            <a:solidFill>
              <a:schemeClr val="bg2">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F6C9DC12-1148-4F41-B0B4-9FC0A372740A}"/>
              </a:ext>
            </a:extLst>
          </p:cNvPr>
          <p:cNvSpPr txBox="1"/>
          <p:nvPr/>
        </p:nvSpPr>
        <p:spPr>
          <a:xfrm>
            <a:off x="9251913" y="4883909"/>
            <a:ext cx="1247775" cy="830997"/>
          </a:xfrm>
          <a:prstGeom prst="rect">
            <a:avLst/>
          </a:prstGeom>
          <a:noFill/>
        </p:spPr>
        <p:txBody>
          <a:bodyPr wrap="square" rtlCol="0">
            <a:spAutoFit/>
          </a:bodyPr>
          <a:lstStyle/>
          <a:p>
            <a:pPr>
              <a:buNone/>
            </a:pPr>
            <a:r>
              <a:rPr lang="en-US" sz="1600"/>
              <a:t>DM induced oscillation</a:t>
            </a:r>
          </a:p>
        </p:txBody>
      </p:sp>
      <p:cxnSp>
        <p:nvCxnSpPr>
          <p:cNvPr id="33" name="Straight Connector 32">
            <a:extLst>
              <a:ext uri="{FF2B5EF4-FFF2-40B4-BE49-F238E27FC236}">
                <a16:creationId xmlns:a16="http://schemas.microsoft.com/office/drawing/2014/main" id="{BB67ECC6-9B8F-4E44-94E9-BE5CE57DFA58}"/>
              </a:ext>
            </a:extLst>
          </p:cNvPr>
          <p:cNvCxnSpPr>
            <a:cxnSpLocks/>
          </p:cNvCxnSpPr>
          <p:nvPr/>
        </p:nvCxnSpPr>
        <p:spPr>
          <a:xfrm>
            <a:off x="6361747" y="6148235"/>
            <a:ext cx="637428" cy="0"/>
          </a:xfrm>
          <a:prstGeom prst="line">
            <a:avLst/>
          </a:prstGeom>
          <a:ln w="28575">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42BD89F7-CB74-4099-9197-D476C17A8CDF}"/>
              </a:ext>
            </a:extLst>
          </p:cNvPr>
          <p:cNvSpPr txBox="1"/>
          <p:nvPr/>
        </p:nvSpPr>
        <p:spPr>
          <a:xfrm>
            <a:off x="5737860" y="5978958"/>
            <a:ext cx="637429" cy="345593"/>
          </a:xfrm>
          <a:prstGeom prst="rect">
            <a:avLst/>
          </a:prstGeom>
          <a:noFill/>
        </p:spPr>
        <p:txBody>
          <a:bodyPr wrap="square" rtlCol="0">
            <a:spAutoFit/>
          </a:bodyPr>
          <a:lstStyle/>
          <a:p>
            <a:pPr>
              <a:buNone/>
            </a:pPr>
            <a:r>
              <a:rPr lang="en-US" sz="1600"/>
              <a:t>Time</a:t>
            </a:r>
          </a:p>
        </p:txBody>
      </p:sp>
      <p:grpSp>
        <p:nvGrpSpPr>
          <p:cNvPr id="35" name="Group 35">
            <a:extLst>
              <a:ext uri="{FF2B5EF4-FFF2-40B4-BE49-F238E27FC236}">
                <a16:creationId xmlns:a16="http://schemas.microsoft.com/office/drawing/2014/main" id="{ED2E8803-CECF-4B24-AA28-F0512F392669}"/>
              </a:ext>
            </a:extLst>
          </p:cNvPr>
          <p:cNvGrpSpPr/>
          <p:nvPr/>
        </p:nvGrpSpPr>
        <p:grpSpPr>
          <a:xfrm>
            <a:off x="4863373" y="5034402"/>
            <a:ext cx="419100" cy="977351"/>
            <a:chOff x="4960226" y="913288"/>
            <a:chExt cx="419100" cy="977351"/>
          </a:xfrm>
        </p:grpSpPr>
        <p:pic>
          <p:nvPicPr>
            <p:cNvPr id="36" name="Picture 7">
              <a:extLst>
                <a:ext uri="{FF2B5EF4-FFF2-40B4-BE49-F238E27FC236}">
                  <a16:creationId xmlns:a16="http://schemas.microsoft.com/office/drawing/2014/main" id="{859A56BB-25B2-42F7-B4EB-3BE8648E00BA}"/>
                </a:ext>
              </a:extLst>
            </p:cNvPr>
            <p:cNvPicPr>
              <a:picLocks noChangeAspect="1" noChangeArrowheads="1"/>
            </p:cNvPicPr>
            <p:nvPr/>
          </p:nvPicPr>
          <p:blipFill>
            <a:blip r:embed="rId7" cstate="print"/>
            <a:srcRect l="21291" r="57246"/>
            <a:stretch>
              <a:fillRect/>
            </a:stretch>
          </p:blipFill>
          <p:spPr bwMode="auto">
            <a:xfrm>
              <a:off x="4960226" y="1393152"/>
              <a:ext cx="419100" cy="497487"/>
            </a:xfrm>
            <a:prstGeom prst="rect">
              <a:avLst/>
            </a:prstGeom>
            <a:noFill/>
            <a:ln w="9525">
              <a:noFill/>
              <a:miter lim="800000"/>
              <a:headEnd/>
              <a:tailEnd/>
            </a:ln>
          </p:spPr>
        </p:pic>
        <p:pic>
          <p:nvPicPr>
            <p:cNvPr id="37" name="Picture 7">
              <a:extLst>
                <a:ext uri="{FF2B5EF4-FFF2-40B4-BE49-F238E27FC236}">
                  <a16:creationId xmlns:a16="http://schemas.microsoft.com/office/drawing/2014/main" id="{C82041FB-176C-43C3-868B-E7BE84B112DE}"/>
                </a:ext>
              </a:extLst>
            </p:cNvPr>
            <p:cNvPicPr>
              <a:picLocks noChangeAspect="1" noChangeArrowheads="1"/>
            </p:cNvPicPr>
            <p:nvPr/>
          </p:nvPicPr>
          <p:blipFill>
            <a:blip r:embed="rId7" cstate="print"/>
            <a:srcRect l="79176" r="2288"/>
            <a:stretch>
              <a:fillRect/>
            </a:stretch>
          </p:blipFill>
          <p:spPr bwMode="auto">
            <a:xfrm>
              <a:off x="4990662" y="913288"/>
              <a:ext cx="361950" cy="497487"/>
            </a:xfrm>
            <a:prstGeom prst="rect">
              <a:avLst/>
            </a:prstGeom>
            <a:noFill/>
            <a:ln w="9525">
              <a:noFill/>
              <a:miter lim="800000"/>
              <a:headEnd/>
              <a:tailEnd/>
            </a:ln>
          </p:spPr>
        </p:pic>
      </p:grpSp>
      <p:sp>
        <p:nvSpPr>
          <p:cNvPr id="38" name="Arrow: Right 37">
            <a:extLst>
              <a:ext uri="{FF2B5EF4-FFF2-40B4-BE49-F238E27FC236}">
                <a16:creationId xmlns:a16="http://schemas.microsoft.com/office/drawing/2014/main" id="{F59823AA-2322-4D25-A82E-BC13075FD3A6}"/>
              </a:ext>
            </a:extLst>
          </p:cNvPr>
          <p:cNvSpPr/>
          <p:nvPr/>
        </p:nvSpPr>
        <p:spPr bwMode="auto">
          <a:xfrm>
            <a:off x="3870227" y="5220051"/>
            <a:ext cx="386962" cy="342805"/>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sp>
        <p:nvSpPr>
          <p:cNvPr id="39" name="TextBox 38">
            <a:extLst>
              <a:ext uri="{FF2B5EF4-FFF2-40B4-BE49-F238E27FC236}">
                <a16:creationId xmlns:a16="http://schemas.microsoft.com/office/drawing/2014/main" id="{382DAAC7-E575-4047-9AFE-B0997E5022B5}"/>
              </a:ext>
            </a:extLst>
          </p:cNvPr>
          <p:cNvSpPr txBox="1"/>
          <p:nvPr/>
        </p:nvSpPr>
        <p:spPr>
          <a:xfrm>
            <a:off x="3375510" y="5555523"/>
            <a:ext cx="1364095" cy="584775"/>
          </a:xfrm>
          <a:prstGeom prst="rect">
            <a:avLst/>
          </a:prstGeom>
          <a:noFill/>
        </p:spPr>
        <p:txBody>
          <a:bodyPr wrap="square" rtlCol="0">
            <a:spAutoFit/>
          </a:bodyPr>
          <a:lstStyle/>
          <a:p>
            <a:pPr algn="ctr">
              <a:buNone/>
            </a:pPr>
            <a:r>
              <a:rPr lang="en-US" sz="1600"/>
              <a:t>Dark matter coupling</a:t>
            </a:r>
          </a:p>
        </p:txBody>
      </p:sp>
      <p:sp>
        <p:nvSpPr>
          <p:cNvPr id="40" name="TextBox 39">
            <a:extLst>
              <a:ext uri="{FF2B5EF4-FFF2-40B4-BE49-F238E27FC236}">
                <a16:creationId xmlns:a16="http://schemas.microsoft.com/office/drawing/2014/main" id="{23025125-8FD0-4310-AC6D-F5E225738A2A}"/>
              </a:ext>
            </a:extLst>
          </p:cNvPr>
          <p:cNvSpPr txBox="1"/>
          <p:nvPr/>
        </p:nvSpPr>
        <p:spPr>
          <a:xfrm>
            <a:off x="9438715" y="3273441"/>
            <a:ext cx="1247771" cy="646331"/>
          </a:xfrm>
          <a:prstGeom prst="rect">
            <a:avLst/>
          </a:prstGeom>
          <a:noFill/>
        </p:spPr>
        <p:txBody>
          <a:bodyPr wrap="square" rtlCol="0">
            <a:spAutoFit/>
          </a:bodyPr>
          <a:lstStyle/>
          <a:p>
            <a:pPr>
              <a:buNone/>
            </a:pPr>
            <a:r>
              <a:rPr lang="en-US"/>
              <a:t>DM mass density</a:t>
            </a:r>
          </a:p>
        </p:txBody>
      </p:sp>
      <p:sp>
        <p:nvSpPr>
          <p:cNvPr id="41" name="TextBox 40"/>
          <p:cNvSpPr txBox="1"/>
          <p:nvPr/>
        </p:nvSpPr>
        <p:spPr>
          <a:xfrm>
            <a:off x="1775520" y="6536378"/>
            <a:ext cx="1963924" cy="276999"/>
          </a:xfrm>
          <a:prstGeom prst="rect">
            <a:avLst/>
          </a:prstGeom>
          <a:noFill/>
        </p:spPr>
        <p:txBody>
          <a:bodyPr wrap="none" rtlCol="0">
            <a:spAutoFit/>
          </a:bodyPr>
          <a:lstStyle/>
          <a:p>
            <a:r>
              <a:rPr lang="en-GB" sz="1200"/>
              <a:t>Courtesy of Jason Hogan!</a:t>
            </a:r>
          </a:p>
        </p:txBody>
      </p:sp>
    </p:spTree>
    <p:extLst>
      <p:ext uri="{BB962C8B-B14F-4D97-AF65-F5344CB8AC3E}">
        <p14:creationId xmlns:p14="http://schemas.microsoft.com/office/powerpoint/2010/main" val="18008901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7D91-AD9E-674C-BE2A-214A6C2C64B5}"/>
              </a:ext>
            </a:extLst>
          </p:cNvPr>
          <p:cNvSpPr>
            <a:spLocks noGrp="1"/>
          </p:cNvSpPr>
          <p:nvPr>
            <p:ph type="title"/>
          </p:nvPr>
        </p:nvSpPr>
        <p:spPr/>
        <p:txBody>
          <a:bodyPr/>
          <a:lstStyle/>
          <a:p>
            <a:r>
              <a:rPr lang="en-US"/>
              <a:t>Ultra-Light Scalar Dark Matter </a:t>
            </a:r>
          </a:p>
        </p:txBody>
      </p:sp>
      <p:pic>
        <p:nvPicPr>
          <p:cNvPr id="5" name="Picture 4">
            <a:extLst>
              <a:ext uri="{FF2B5EF4-FFF2-40B4-BE49-F238E27FC236}">
                <a16:creationId xmlns:a16="http://schemas.microsoft.com/office/drawing/2014/main" id="{E7164458-0387-A94F-AC68-8150FA394419}"/>
              </a:ext>
            </a:extLst>
          </p:cNvPr>
          <p:cNvPicPr>
            <a:picLocks noChangeAspect="1"/>
          </p:cNvPicPr>
          <p:nvPr/>
        </p:nvPicPr>
        <p:blipFill>
          <a:blip r:embed="rId2"/>
          <a:stretch>
            <a:fillRect/>
          </a:stretch>
        </p:blipFill>
        <p:spPr>
          <a:xfrm>
            <a:off x="7862552" y="1165384"/>
            <a:ext cx="1718368" cy="777567"/>
          </a:xfrm>
          <a:prstGeom prst="rect">
            <a:avLst/>
          </a:prstGeom>
        </p:spPr>
      </p:pic>
      <p:grpSp>
        <p:nvGrpSpPr>
          <p:cNvPr id="6" name="Group 35">
            <a:extLst>
              <a:ext uri="{FF2B5EF4-FFF2-40B4-BE49-F238E27FC236}">
                <a16:creationId xmlns:a16="http://schemas.microsoft.com/office/drawing/2014/main" id="{45982B71-5529-2442-B94A-DF3EE5D3B7A9}"/>
              </a:ext>
            </a:extLst>
          </p:cNvPr>
          <p:cNvGrpSpPr/>
          <p:nvPr/>
        </p:nvGrpSpPr>
        <p:grpSpPr>
          <a:xfrm>
            <a:off x="4727849" y="1074304"/>
            <a:ext cx="1185789" cy="977351"/>
            <a:chOff x="4193537" y="913288"/>
            <a:chExt cx="1185789" cy="977351"/>
          </a:xfrm>
        </p:grpSpPr>
        <p:cxnSp>
          <p:nvCxnSpPr>
            <p:cNvPr id="7" name="Straight Connector 6">
              <a:extLst>
                <a:ext uri="{FF2B5EF4-FFF2-40B4-BE49-F238E27FC236}">
                  <a16:creationId xmlns:a16="http://schemas.microsoft.com/office/drawing/2014/main" id="{9379B23E-C49C-3E4B-A889-CEE2339A147D}"/>
                </a:ext>
              </a:extLst>
            </p:cNvPr>
            <p:cNvCxnSpPr/>
            <p:nvPr/>
          </p:nvCxnSpPr>
          <p:spPr>
            <a:xfrm>
              <a:off x="4203668" y="1642095"/>
              <a:ext cx="731520" cy="0"/>
            </a:xfrm>
            <a:prstGeom prst="line">
              <a:avLst/>
            </a:prstGeom>
            <a:ln w="57150">
              <a:solidFill>
                <a:srgbClr val="000099"/>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19DB2315-BBD6-1D49-A75D-0B521F467848}"/>
                </a:ext>
              </a:extLst>
            </p:cNvPr>
            <p:cNvCxnSpPr/>
            <p:nvPr/>
          </p:nvCxnSpPr>
          <p:spPr>
            <a:xfrm>
              <a:off x="4193537" y="1155923"/>
              <a:ext cx="73152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9" name="Picture 7">
              <a:extLst>
                <a:ext uri="{FF2B5EF4-FFF2-40B4-BE49-F238E27FC236}">
                  <a16:creationId xmlns:a16="http://schemas.microsoft.com/office/drawing/2014/main" id="{15D02228-BBB7-BD47-AAAF-568EB01EE8D5}"/>
                </a:ext>
              </a:extLst>
            </p:cNvPr>
            <p:cNvPicPr>
              <a:picLocks noChangeAspect="1" noChangeArrowheads="1"/>
            </p:cNvPicPr>
            <p:nvPr/>
          </p:nvPicPr>
          <p:blipFill>
            <a:blip r:embed="rId3" cstate="print"/>
            <a:srcRect l="21291" r="57246"/>
            <a:stretch>
              <a:fillRect/>
            </a:stretch>
          </p:blipFill>
          <p:spPr bwMode="auto">
            <a:xfrm>
              <a:off x="4960226" y="1393152"/>
              <a:ext cx="419100" cy="497487"/>
            </a:xfrm>
            <a:prstGeom prst="rect">
              <a:avLst/>
            </a:prstGeom>
            <a:noFill/>
            <a:ln w="9525">
              <a:noFill/>
              <a:miter lim="800000"/>
              <a:headEnd/>
              <a:tailEnd/>
            </a:ln>
          </p:spPr>
        </p:pic>
        <p:pic>
          <p:nvPicPr>
            <p:cNvPr id="10" name="Picture 7">
              <a:extLst>
                <a:ext uri="{FF2B5EF4-FFF2-40B4-BE49-F238E27FC236}">
                  <a16:creationId xmlns:a16="http://schemas.microsoft.com/office/drawing/2014/main" id="{F40E45B7-8253-4945-950D-0F1A50986139}"/>
                </a:ext>
              </a:extLst>
            </p:cNvPr>
            <p:cNvPicPr>
              <a:picLocks noChangeAspect="1" noChangeArrowheads="1"/>
            </p:cNvPicPr>
            <p:nvPr/>
          </p:nvPicPr>
          <p:blipFill>
            <a:blip r:embed="rId3" cstate="print"/>
            <a:srcRect l="79176" r="2288"/>
            <a:stretch>
              <a:fillRect/>
            </a:stretch>
          </p:blipFill>
          <p:spPr bwMode="auto">
            <a:xfrm>
              <a:off x="4990662" y="913288"/>
              <a:ext cx="361950" cy="497487"/>
            </a:xfrm>
            <a:prstGeom prst="rect">
              <a:avLst/>
            </a:prstGeom>
            <a:noFill/>
            <a:ln w="9525">
              <a:noFill/>
              <a:miter lim="800000"/>
              <a:headEnd/>
              <a:tailEnd/>
            </a:ln>
          </p:spPr>
        </p:pic>
      </p:grpSp>
      <p:cxnSp>
        <p:nvCxnSpPr>
          <p:cNvPr id="11" name="Straight Connector 10">
            <a:extLst>
              <a:ext uri="{FF2B5EF4-FFF2-40B4-BE49-F238E27FC236}">
                <a16:creationId xmlns:a16="http://schemas.microsoft.com/office/drawing/2014/main" id="{FD049BD9-2F4A-A442-9074-27E531BD419F}"/>
              </a:ext>
            </a:extLst>
          </p:cNvPr>
          <p:cNvCxnSpPr/>
          <p:nvPr/>
        </p:nvCxnSpPr>
        <p:spPr>
          <a:xfrm flipV="1">
            <a:off x="5011281" y="1343029"/>
            <a:ext cx="0" cy="431800"/>
          </a:xfrm>
          <a:prstGeom prst="line">
            <a:avLst/>
          </a:prstGeom>
          <a:ln w="38100">
            <a:solidFill>
              <a:schemeClr val="bg2">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12" name="Picture 5">
            <a:extLst>
              <a:ext uri="{FF2B5EF4-FFF2-40B4-BE49-F238E27FC236}">
                <a16:creationId xmlns:a16="http://schemas.microsoft.com/office/drawing/2014/main" id="{A9118FDD-7258-F844-9B78-32C0B1E2E90B}"/>
              </a:ext>
            </a:extLst>
          </p:cNvPr>
          <p:cNvPicPr>
            <a:picLocks noChangeAspect="1" noChangeArrowheads="1"/>
          </p:cNvPicPr>
          <p:nvPr/>
        </p:nvPicPr>
        <p:blipFill>
          <a:blip r:embed="rId4" cstate="print">
            <a:clrChange>
              <a:clrFrom>
                <a:srgbClr val="FFFFFF"/>
              </a:clrFrom>
              <a:clrTo>
                <a:srgbClr val="FFFFFF">
                  <a:alpha val="0"/>
                </a:srgbClr>
              </a:clrTo>
            </a:clrChange>
          </a:blip>
          <a:srcRect l="81448" t="24107" r="9453" b="45618"/>
          <a:stretch>
            <a:fillRect/>
          </a:stretch>
        </p:blipFill>
        <p:spPr bwMode="auto">
          <a:xfrm>
            <a:off x="5093832" y="1470823"/>
            <a:ext cx="245269" cy="166688"/>
          </a:xfrm>
          <a:prstGeom prst="rect">
            <a:avLst/>
          </a:prstGeom>
          <a:noFill/>
          <a:ln w="9525">
            <a:noFill/>
            <a:miter lim="800000"/>
            <a:headEnd/>
            <a:tailEnd/>
          </a:ln>
        </p:spPr>
      </p:pic>
      <p:cxnSp>
        <p:nvCxnSpPr>
          <p:cNvPr id="13" name="Straight Connector 12">
            <a:extLst>
              <a:ext uri="{FF2B5EF4-FFF2-40B4-BE49-F238E27FC236}">
                <a16:creationId xmlns:a16="http://schemas.microsoft.com/office/drawing/2014/main" id="{9A1A713A-BACA-C245-A56B-1899CAF728F2}"/>
              </a:ext>
            </a:extLst>
          </p:cNvPr>
          <p:cNvCxnSpPr/>
          <p:nvPr/>
        </p:nvCxnSpPr>
        <p:spPr>
          <a:xfrm flipV="1">
            <a:off x="7966209" y="1333058"/>
            <a:ext cx="0" cy="431800"/>
          </a:xfrm>
          <a:prstGeom prst="line">
            <a:avLst/>
          </a:prstGeom>
          <a:ln w="38100">
            <a:solidFill>
              <a:schemeClr val="bg2">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14" name="Picture 5">
            <a:extLst>
              <a:ext uri="{FF2B5EF4-FFF2-40B4-BE49-F238E27FC236}">
                <a16:creationId xmlns:a16="http://schemas.microsoft.com/office/drawing/2014/main" id="{06CDE648-8C09-5E42-8B0D-BAC95E9DBF0C}"/>
              </a:ext>
            </a:extLst>
          </p:cNvPr>
          <p:cNvPicPr>
            <a:picLocks noChangeAspect="1" noChangeArrowheads="1"/>
          </p:cNvPicPr>
          <p:nvPr/>
        </p:nvPicPr>
        <p:blipFill>
          <a:blip r:embed="rId4" cstate="print">
            <a:clrChange>
              <a:clrFrom>
                <a:srgbClr val="FFFFFF"/>
              </a:clrFrom>
              <a:clrTo>
                <a:srgbClr val="FFFFFF">
                  <a:alpha val="0"/>
                </a:srgbClr>
              </a:clrTo>
            </a:clrChange>
          </a:blip>
          <a:srcRect l="81448" t="24107" r="9453" b="45618"/>
          <a:stretch>
            <a:fillRect/>
          </a:stretch>
        </p:blipFill>
        <p:spPr bwMode="auto">
          <a:xfrm>
            <a:off x="8048760" y="1460852"/>
            <a:ext cx="245269" cy="166688"/>
          </a:xfrm>
          <a:prstGeom prst="rect">
            <a:avLst/>
          </a:prstGeom>
          <a:noFill/>
          <a:ln w="9525">
            <a:noFill/>
            <a:miter lim="800000"/>
            <a:headEnd/>
            <a:tailEnd/>
          </a:ln>
        </p:spPr>
      </p:pic>
      <p:cxnSp>
        <p:nvCxnSpPr>
          <p:cNvPr id="15" name="Straight Connector 14">
            <a:extLst>
              <a:ext uri="{FF2B5EF4-FFF2-40B4-BE49-F238E27FC236}">
                <a16:creationId xmlns:a16="http://schemas.microsoft.com/office/drawing/2014/main" id="{FCCF6BFE-F8F6-B148-99C9-1984C2B94ABC}"/>
              </a:ext>
            </a:extLst>
          </p:cNvPr>
          <p:cNvCxnSpPr>
            <a:cxnSpLocks/>
          </p:cNvCxnSpPr>
          <p:nvPr/>
        </p:nvCxnSpPr>
        <p:spPr>
          <a:xfrm flipV="1">
            <a:off x="9672761" y="1074303"/>
            <a:ext cx="0" cy="336690"/>
          </a:xfrm>
          <a:prstGeom prst="line">
            <a:avLst/>
          </a:prstGeom>
          <a:ln w="38100">
            <a:solidFill>
              <a:schemeClr val="bg2">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BDBBF76C-8527-D340-B37B-F143539BAD11}"/>
              </a:ext>
            </a:extLst>
          </p:cNvPr>
          <p:cNvSpPr txBox="1"/>
          <p:nvPr/>
        </p:nvSpPr>
        <p:spPr>
          <a:xfrm>
            <a:off x="9672762" y="1124745"/>
            <a:ext cx="1247775" cy="830997"/>
          </a:xfrm>
          <a:prstGeom prst="rect">
            <a:avLst/>
          </a:prstGeom>
          <a:noFill/>
        </p:spPr>
        <p:txBody>
          <a:bodyPr wrap="square" rtlCol="0">
            <a:spAutoFit/>
          </a:bodyPr>
          <a:lstStyle/>
          <a:p>
            <a:pPr>
              <a:buNone/>
            </a:pPr>
            <a:r>
              <a:rPr lang="en-US" sz="1600"/>
              <a:t>DM induced oscillation</a:t>
            </a:r>
          </a:p>
        </p:txBody>
      </p:sp>
      <p:cxnSp>
        <p:nvCxnSpPr>
          <p:cNvPr id="17" name="Straight Connector 16">
            <a:extLst>
              <a:ext uri="{FF2B5EF4-FFF2-40B4-BE49-F238E27FC236}">
                <a16:creationId xmlns:a16="http://schemas.microsoft.com/office/drawing/2014/main" id="{DA4F7D56-A367-6B4A-BE6A-A4B050F35863}"/>
              </a:ext>
            </a:extLst>
          </p:cNvPr>
          <p:cNvCxnSpPr>
            <a:cxnSpLocks/>
          </p:cNvCxnSpPr>
          <p:nvPr/>
        </p:nvCxnSpPr>
        <p:spPr>
          <a:xfrm>
            <a:off x="8403022" y="2111149"/>
            <a:ext cx="637428" cy="0"/>
          </a:xfrm>
          <a:prstGeom prst="line">
            <a:avLst/>
          </a:prstGeom>
          <a:ln w="28575">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18" name="Group 35">
            <a:extLst>
              <a:ext uri="{FF2B5EF4-FFF2-40B4-BE49-F238E27FC236}">
                <a16:creationId xmlns:a16="http://schemas.microsoft.com/office/drawing/2014/main" id="{56DBF890-72F9-BC4B-B0C9-592211DC0A9E}"/>
              </a:ext>
            </a:extLst>
          </p:cNvPr>
          <p:cNvGrpSpPr/>
          <p:nvPr/>
        </p:nvGrpSpPr>
        <p:grpSpPr>
          <a:xfrm>
            <a:off x="7445128" y="1116391"/>
            <a:ext cx="419100" cy="977351"/>
            <a:chOff x="4960226" y="913288"/>
            <a:chExt cx="419100" cy="977351"/>
          </a:xfrm>
        </p:grpSpPr>
        <p:pic>
          <p:nvPicPr>
            <p:cNvPr id="19" name="Picture 7">
              <a:extLst>
                <a:ext uri="{FF2B5EF4-FFF2-40B4-BE49-F238E27FC236}">
                  <a16:creationId xmlns:a16="http://schemas.microsoft.com/office/drawing/2014/main" id="{8940841E-3CF4-4841-A428-3AF6912729A1}"/>
                </a:ext>
              </a:extLst>
            </p:cNvPr>
            <p:cNvPicPr>
              <a:picLocks noChangeAspect="1" noChangeArrowheads="1"/>
            </p:cNvPicPr>
            <p:nvPr/>
          </p:nvPicPr>
          <p:blipFill>
            <a:blip r:embed="rId3" cstate="print"/>
            <a:srcRect l="21291" r="57246"/>
            <a:stretch>
              <a:fillRect/>
            </a:stretch>
          </p:blipFill>
          <p:spPr bwMode="auto">
            <a:xfrm>
              <a:off x="4960226" y="1393152"/>
              <a:ext cx="419100" cy="497487"/>
            </a:xfrm>
            <a:prstGeom prst="rect">
              <a:avLst/>
            </a:prstGeom>
            <a:noFill/>
            <a:ln w="9525">
              <a:noFill/>
              <a:miter lim="800000"/>
              <a:headEnd/>
              <a:tailEnd/>
            </a:ln>
          </p:spPr>
        </p:pic>
        <p:pic>
          <p:nvPicPr>
            <p:cNvPr id="20" name="Picture 7">
              <a:extLst>
                <a:ext uri="{FF2B5EF4-FFF2-40B4-BE49-F238E27FC236}">
                  <a16:creationId xmlns:a16="http://schemas.microsoft.com/office/drawing/2014/main" id="{028BE752-A84A-1947-B5C5-E5E2E1288324}"/>
                </a:ext>
              </a:extLst>
            </p:cNvPr>
            <p:cNvPicPr>
              <a:picLocks noChangeAspect="1" noChangeArrowheads="1"/>
            </p:cNvPicPr>
            <p:nvPr/>
          </p:nvPicPr>
          <p:blipFill>
            <a:blip r:embed="rId3" cstate="print"/>
            <a:srcRect l="79176" r="2288"/>
            <a:stretch>
              <a:fillRect/>
            </a:stretch>
          </p:blipFill>
          <p:spPr bwMode="auto">
            <a:xfrm>
              <a:off x="4990662" y="913288"/>
              <a:ext cx="361950" cy="497487"/>
            </a:xfrm>
            <a:prstGeom prst="rect">
              <a:avLst/>
            </a:prstGeom>
            <a:noFill/>
            <a:ln w="9525">
              <a:noFill/>
              <a:miter lim="800000"/>
              <a:headEnd/>
              <a:tailEnd/>
            </a:ln>
          </p:spPr>
        </p:pic>
      </p:grpSp>
      <p:sp>
        <p:nvSpPr>
          <p:cNvPr id="21" name="Arrow: Right 37">
            <a:extLst>
              <a:ext uri="{FF2B5EF4-FFF2-40B4-BE49-F238E27FC236}">
                <a16:creationId xmlns:a16="http://schemas.microsoft.com/office/drawing/2014/main" id="{79A95B99-143F-A349-A769-3F3C54B3C5FA}"/>
              </a:ext>
            </a:extLst>
          </p:cNvPr>
          <p:cNvSpPr/>
          <p:nvPr/>
        </p:nvSpPr>
        <p:spPr bwMode="auto">
          <a:xfrm>
            <a:off x="6189346" y="1340769"/>
            <a:ext cx="842758" cy="342805"/>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sp>
        <p:nvSpPr>
          <p:cNvPr id="22" name="TextBox 21">
            <a:extLst>
              <a:ext uri="{FF2B5EF4-FFF2-40B4-BE49-F238E27FC236}">
                <a16:creationId xmlns:a16="http://schemas.microsoft.com/office/drawing/2014/main" id="{4C16CF91-79CA-C94C-B14C-98D427E3EE00}"/>
              </a:ext>
            </a:extLst>
          </p:cNvPr>
          <p:cNvSpPr txBox="1"/>
          <p:nvPr/>
        </p:nvSpPr>
        <p:spPr>
          <a:xfrm>
            <a:off x="5957265" y="1692098"/>
            <a:ext cx="1364095" cy="584775"/>
          </a:xfrm>
          <a:prstGeom prst="rect">
            <a:avLst/>
          </a:prstGeom>
          <a:noFill/>
        </p:spPr>
        <p:txBody>
          <a:bodyPr wrap="square" rtlCol="0">
            <a:spAutoFit/>
          </a:bodyPr>
          <a:lstStyle/>
          <a:p>
            <a:pPr algn="ctr">
              <a:buNone/>
            </a:pPr>
            <a:r>
              <a:rPr lang="en-US" sz="1600"/>
              <a:t>Dark matter coupling</a:t>
            </a:r>
          </a:p>
        </p:txBody>
      </p:sp>
      <p:sp>
        <p:nvSpPr>
          <p:cNvPr id="23" name="TextBox 22">
            <a:extLst>
              <a:ext uri="{FF2B5EF4-FFF2-40B4-BE49-F238E27FC236}">
                <a16:creationId xmlns:a16="http://schemas.microsoft.com/office/drawing/2014/main" id="{FC643008-FCBF-E143-AFA4-48F122336B21}"/>
              </a:ext>
            </a:extLst>
          </p:cNvPr>
          <p:cNvSpPr txBox="1"/>
          <p:nvPr/>
        </p:nvSpPr>
        <p:spPr>
          <a:xfrm>
            <a:off x="7824193" y="1907540"/>
            <a:ext cx="620683" cy="369332"/>
          </a:xfrm>
          <a:prstGeom prst="rect">
            <a:avLst/>
          </a:prstGeom>
          <a:noFill/>
        </p:spPr>
        <p:txBody>
          <a:bodyPr wrap="none" rtlCol="0">
            <a:spAutoFit/>
          </a:bodyPr>
          <a:lstStyle/>
          <a:p>
            <a:r>
              <a:rPr lang="en-US"/>
              <a:t>time</a:t>
            </a:r>
          </a:p>
        </p:txBody>
      </p:sp>
      <p:sp>
        <p:nvSpPr>
          <p:cNvPr id="24" name="Rectangle 23">
            <a:extLst>
              <a:ext uri="{FF2B5EF4-FFF2-40B4-BE49-F238E27FC236}">
                <a16:creationId xmlns:a16="http://schemas.microsoft.com/office/drawing/2014/main" id="{DD7C73AD-C401-5346-800E-67B9A4346B36}"/>
              </a:ext>
            </a:extLst>
          </p:cNvPr>
          <p:cNvSpPr/>
          <p:nvPr/>
        </p:nvSpPr>
        <p:spPr>
          <a:xfrm>
            <a:off x="4727849" y="2369697"/>
            <a:ext cx="3134704" cy="4339650"/>
          </a:xfrm>
          <a:prstGeom prst="rect">
            <a:avLst/>
          </a:prstGeom>
        </p:spPr>
        <p:txBody>
          <a:bodyPr wrap="square">
            <a:spAutoFit/>
          </a:bodyPr>
          <a:lstStyle/>
          <a:p>
            <a:pPr algn="ctr">
              <a:buNone/>
            </a:pPr>
            <a:r>
              <a:rPr lang="en-GB"/>
              <a:t>The AION staged programme will have unprecedented sensitivity to DM with scalar couplings to matter, which cause time variation of fundamental constants such as the electron mass.  </a:t>
            </a:r>
          </a:p>
          <a:p>
            <a:pPr algn="ctr">
              <a:buNone/>
            </a:pPr>
            <a:r>
              <a:rPr lang="en-GB" sz="1200"/>
              <a:t>Based on: </a:t>
            </a:r>
            <a:r>
              <a:rPr lang="en-GB" sz="1200" err="1"/>
              <a:t>Arvanitaki</a:t>
            </a:r>
            <a:r>
              <a:rPr lang="en-GB" sz="1200"/>
              <a:t> et al., PRD </a:t>
            </a:r>
            <a:r>
              <a:rPr lang="en-GB" sz="1200" b="1"/>
              <a:t>97</a:t>
            </a:r>
            <a:r>
              <a:rPr lang="en-GB" sz="1200"/>
              <a:t>, 075020 (2018).</a:t>
            </a:r>
            <a:endParaRPr lang="en-GB"/>
          </a:p>
          <a:p>
            <a:pPr algn="ctr"/>
            <a:endParaRPr lang="en-GB"/>
          </a:p>
          <a:p>
            <a:pPr algn="ctr"/>
            <a:r>
              <a:rPr lang="en-GB">
                <a:solidFill>
                  <a:schemeClr val="accent6"/>
                </a:solidFill>
              </a:rPr>
              <a:t>Linear scalar DM interactions </a:t>
            </a:r>
          </a:p>
          <a:p>
            <a:pPr algn="ctr"/>
            <a:r>
              <a:rPr lang="en-GB"/>
              <a:t>Quadratic scalar DM interactions </a:t>
            </a:r>
          </a:p>
          <a:p>
            <a:pPr algn="ctr">
              <a:buNone/>
            </a:pPr>
            <a:endParaRPr lang="en-GB"/>
          </a:p>
        </p:txBody>
      </p:sp>
      <p:cxnSp>
        <p:nvCxnSpPr>
          <p:cNvPr id="30" name="Straight Arrow Connector 29">
            <a:extLst>
              <a:ext uri="{FF2B5EF4-FFF2-40B4-BE49-F238E27FC236}">
                <a16:creationId xmlns:a16="http://schemas.microsoft.com/office/drawing/2014/main" id="{E08D6BA9-B722-0242-BDAD-161278D3E1E7}"/>
              </a:ext>
            </a:extLst>
          </p:cNvPr>
          <p:cNvCxnSpPr>
            <a:cxnSpLocks/>
          </p:cNvCxnSpPr>
          <p:nvPr/>
        </p:nvCxnSpPr>
        <p:spPr bwMode="auto">
          <a:xfrm flipH="1">
            <a:off x="4749678" y="5495410"/>
            <a:ext cx="499607" cy="1"/>
          </a:xfrm>
          <a:prstGeom prst="straightConnector1">
            <a:avLst/>
          </a:prstGeom>
          <a:noFill/>
          <a:ln w="63500" cap="flat" cmpd="sng" algn="ctr">
            <a:solidFill>
              <a:schemeClr val="accent6"/>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7404EB62-0491-0C43-9D18-88DF63D895B0}"/>
              </a:ext>
            </a:extLst>
          </p:cNvPr>
          <p:cNvCxnSpPr>
            <a:cxnSpLocks/>
          </p:cNvCxnSpPr>
          <p:nvPr/>
        </p:nvCxnSpPr>
        <p:spPr bwMode="auto">
          <a:xfrm>
            <a:off x="7148536" y="6165304"/>
            <a:ext cx="506143" cy="0"/>
          </a:xfrm>
          <a:prstGeom prst="straightConnector1">
            <a:avLst/>
          </a:prstGeom>
          <a:noFill/>
          <a:ln w="63500" cap="flat" cmpd="sng" algn="ctr">
            <a:solidFill>
              <a:schemeClr val="tx1"/>
            </a:solidFill>
            <a:prstDash val="solid"/>
            <a:round/>
            <a:headEnd type="none" w="med" len="med"/>
            <a:tailEnd type="triangle"/>
          </a:ln>
          <a:effectLst/>
        </p:spPr>
      </p:cxnSp>
      <p:pic>
        <p:nvPicPr>
          <p:cNvPr id="25" name="Picture 24">
            <a:extLst>
              <a:ext uri="{FF2B5EF4-FFF2-40B4-BE49-F238E27FC236}">
                <a16:creationId xmlns:a16="http://schemas.microsoft.com/office/drawing/2014/main" id="{A00F9A82-844F-5245-9DC5-112ACB09BF84}"/>
              </a:ext>
            </a:extLst>
          </p:cNvPr>
          <p:cNvPicPr>
            <a:picLocks noChangeAspect="1"/>
          </p:cNvPicPr>
          <p:nvPr/>
        </p:nvPicPr>
        <p:blipFill>
          <a:blip r:embed="rId5"/>
          <a:stretch>
            <a:fillRect/>
          </a:stretch>
        </p:blipFill>
        <p:spPr>
          <a:xfrm>
            <a:off x="1649188" y="764705"/>
            <a:ext cx="3294684" cy="6203731"/>
          </a:xfrm>
          <a:prstGeom prst="rect">
            <a:avLst/>
          </a:prstGeom>
        </p:spPr>
      </p:pic>
      <p:pic>
        <p:nvPicPr>
          <p:cNvPr id="31" name="Picture 30">
            <a:extLst>
              <a:ext uri="{FF2B5EF4-FFF2-40B4-BE49-F238E27FC236}">
                <a16:creationId xmlns:a16="http://schemas.microsoft.com/office/drawing/2014/main" id="{50F4F1FD-EE8F-7A43-894F-FF14272A0981}"/>
              </a:ext>
            </a:extLst>
          </p:cNvPr>
          <p:cNvPicPr>
            <a:picLocks noChangeAspect="1"/>
          </p:cNvPicPr>
          <p:nvPr/>
        </p:nvPicPr>
        <p:blipFill>
          <a:blip r:embed="rId6"/>
          <a:stretch>
            <a:fillRect/>
          </a:stretch>
        </p:blipFill>
        <p:spPr>
          <a:xfrm>
            <a:off x="7686296" y="2276873"/>
            <a:ext cx="3090225" cy="4287485"/>
          </a:xfrm>
          <a:prstGeom prst="rect">
            <a:avLst/>
          </a:prstGeom>
        </p:spPr>
      </p:pic>
      <p:sp>
        <p:nvSpPr>
          <p:cNvPr id="35" name="TextBox 34">
            <a:extLst>
              <a:ext uri="{FF2B5EF4-FFF2-40B4-BE49-F238E27FC236}">
                <a16:creationId xmlns:a16="http://schemas.microsoft.com/office/drawing/2014/main" id="{58263811-7D9B-0A41-AE75-4225765FB4A9}"/>
              </a:ext>
            </a:extLst>
          </p:cNvPr>
          <p:cNvSpPr txBox="1"/>
          <p:nvPr/>
        </p:nvSpPr>
        <p:spPr>
          <a:xfrm>
            <a:off x="3491994" y="2209538"/>
            <a:ext cx="1019831" cy="523220"/>
          </a:xfrm>
          <a:prstGeom prst="rect">
            <a:avLst/>
          </a:prstGeom>
          <a:noFill/>
        </p:spPr>
        <p:txBody>
          <a:bodyPr wrap="none" rtlCol="0">
            <a:spAutoFit/>
          </a:bodyPr>
          <a:lstStyle/>
          <a:p>
            <a:r>
              <a:rPr lang="en-GB" sz="1400"/>
              <a:t>Coupling </a:t>
            </a:r>
          </a:p>
          <a:p>
            <a:r>
              <a:rPr lang="en-GB" sz="1400"/>
              <a:t>to electron</a:t>
            </a:r>
          </a:p>
        </p:txBody>
      </p:sp>
      <p:sp>
        <p:nvSpPr>
          <p:cNvPr id="36" name="TextBox 35">
            <a:extLst>
              <a:ext uri="{FF2B5EF4-FFF2-40B4-BE49-F238E27FC236}">
                <a16:creationId xmlns:a16="http://schemas.microsoft.com/office/drawing/2014/main" id="{BA13A77C-225F-8D45-A762-547678BBD7A7}"/>
              </a:ext>
            </a:extLst>
          </p:cNvPr>
          <p:cNvSpPr txBox="1"/>
          <p:nvPr/>
        </p:nvSpPr>
        <p:spPr>
          <a:xfrm>
            <a:off x="3503713" y="4005064"/>
            <a:ext cx="941283" cy="523220"/>
          </a:xfrm>
          <a:prstGeom prst="rect">
            <a:avLst/>
          </a:prstGeom>
          <a:noFill/>
        </p:spPr>
        <p:txBody>
          <a:bodyPr wrap="none" rtlCol="0">
            <a:spAutoFit/>
          </a:bodyPr>
          <a:lstStyle/>
          <a:p>
            <a:r>
              <a:rPr lang="en-GB" sz="1400"/>
              <a:t>Coupling </a:t>
            </a:r>
          </a:p>
          <a:p>
            <a:r>
              <a:rPr lang="en-GB" sz="1400"/>
              <a:t>to photon</a:t>
            </a:r>
          </a:p>
        </p:txBody>
      </p:sp>
      <p:sp>
        <p:nvSpPr>
          <p:cNvPr id="37" name="TextBox 36">
            <a:extLst>
              <a:ext uri="{FF2B5EF4-FFF2-40B4-BE49-F238E27FC236}">
                <a16:creationId xmlns:a16="http://schemas.microsoft.com/office/drawing/2014/main" id="{E4540FF6-C8D7-8649-AE60-AA7CB2DD294F}"/>
              </a:ext>
            </a:extLst>
          </p:cNvPr>
          <p:cNvSpPr txBox="1"/>
          <p:nvPr/>
        </p:nvSpPr>
        <p:spPr>
          <a:xfrm>
            <a:off x="3575720" y="5858108"/>
            <a:ext cx="1149674" cy="523220"/>
          </a:xfrm>
          <a:prstGeom prst="rect">
            <a:avLst/>
          </a:prstGeom>
          <a:noFill/>
        </p:spPr>
        <p:txBody>
          <a:bodyPr wrap="none" rtlCol="0">
            <a:spAutoFit/>
          </a:bodyPr>
          <a:lstStyle/>
          <a:p>
            <a:r>
              <a:rPr lang="en-GB" sz="1400"/>
              <a:t>Coupling </a:t>
            </a:r>
          </a:p>
          <a:p>
            <a:r>
              <a:rPr lang="en-GB" sz="1400"/>
              <a:t>Higgs-portal</a:t>
            </a:r>
          </a:p>
        </p:txBody>
      </p:sp>
    </p:spTree>
    <p:extLst>
      <p:ext uri="{BB962C8B-B14F-4D97-AF65-F5344CB8AC3E}">
        <p14:creationId xmlns:p14="http://schemas.microsoft.com/office/powerpoint/2010/main" val="31100769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7D91-AD9E-674C-BE2A-214A6C2C64B5}"/>
              </a:ext>
            </a:extLst>
          </p:cNvPr>
          <p:cNvSpPr>
            <a:spLocks noGrp="1"/>
          </p:cNvSpPr>
          <p:nvPr>
            <p:ph type="title"/>
          </p:nvPr>
        </p:nvSpPr>
        <p:spPr/>
        <p:txBody>
          <a:bodyPr/>
          <a:lstStyle/>
          <a:p>
            <a:r>
              <a:rPr lang="en-US"/>
              <a:t>Ultra-Light Scalar Dark Matter </a:t>
            </a:r>
          </a:p>
        </p:txBody>
      </p:sp>
      <p:pic>
        <p:nvPicPr>
          <p:cNvPr id="5" name="Picture 4">
            <a:extLst>
              <a:ext uri="{FF2B5EF4-FFF2-40B4-BE49-F238E27FC236}">
                <a16:creationId xmlns:a16="http://schemas.microsoft.com/office/drawing/2014/main" id="{E7164458-0387-A94F-AC68-8150FA394419}"/>
              </a:ext>
            </a:extLst>
          </p:cNvPr>
          <p:cNvPicPr>
            <a:picLocks noChangeAspect="1"/>
          </p:cNvPicPr>
          <p:nvPr/>
        </p:nvPicPr>
        <p:blipFill>
          <a:blip r:embed="rId2"/>
          <a:stretch>
            <a:fillRect/>
          </a:stretch>
        </p:blipFill>
        <p:spPr>
          <a:xfrm>
            <a:off x="7862552" y="1165384"/>
            <a:ext cx="1718368" cy="777567"/>
          </a:xfrm>
          <a:prstGeom prst="rect">
            <a:avLst/>
          </a:prstGeom>
        </p:spPr>
      </p:pic>
      <p:grpSp>
        <p:nvGrpSpPr>
          <p:cNvPr id="6" name="Group 35">
            <a:extLst>
              <a:ext uri="{FF2B5EF4-FFF2-40B4-BE49-F238E27FC236}">
                <a16:creationId xmlns:a16="http://schemas.microsoft.com/office/drawing/2014/main" id="{45982B71-5529-2442-B94A-DF3EE5D3B7A9}"/>
              </a:ext>
            </a:extLst>
          </p:cNvPr>
          <p:cNvGrpSpPr/>
          <p:nvPr/>
        </p:nvGrpSpPr>
        <p:grpSpPr>
          <a:xfrm>
            <a:off x="4727849" y="1074304"/>
            <a:ext cx="1185789" cy="977351"/>
            <a:chOff x="4193537" y="913288"/>
            <a:chExt cx="1185789" cy="977351"/>
          </a:xfrm>
        </p:grpSpPr>
        <p:cxnSp>
          <p:nvCxnSpPr>
            <p:cNvPr id="7" name="Straight Connector 6">
              <a:extLst>
                <a:ext uri="{FF2B5EF4-FFF2-40B4-BE49-F238E27FC236}">
                  <a16:creationId xmlns:a16="http://schemas.microsoft.com/office/drawing/2014/main" id="{9379B23E-C49C-3E4B-A889-CEE2339A147D}"/>
                </a:ext>
              </a:extLst>
            </p:cNvPr>
            <p:cNvCxnSpPr/>
            <p:nvPr/>
          </p:nvCxnSpPr>
          <p:spPr>
            <a:xfrm>
              <a:off x="4203668" y="1642095"/>
              <a:ext cx="731520" cy="0"/>
            </a:xfrm>
            <a:prstGeom prst="line">
              <a:avLst/>
            </a:prstGeom>
            <a:ln w="57150">
              <a:solidFill>
                <a:srgbClr val="000099"/>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19DB2315-BBD6-1D49-A75D-0B521F467848}"/>
                </a:ext>
              </a:extLst>
            </p:cNvPr>
            <p:cNvCxnSpPr/>
            <p:nvPr/>
          </p:nvCxnSpPr>
          <p:spPr>
            <a:xfrm>
              <a:off x="4193537" y="1155923"/>
              <a:ext cx="73152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9" name="Picture 7">
              <a:extLst>
                <a:ext uri="{FF2B5EF4-FFF2-40B4-BE49-F238E27FC236}">
                  <a16:creationId xmlns:a16="http://schemas.microsoft.com/office/drawing/2014/main" id="{15D02228-BBB7-BD47-AAAF-568EB01EE8D5}"/>
                </a:ext>
              </a:extLst>
            </p:cNvPr>
            <p:cNvPicPr>
              <a:picLocks noChangeAspect="1" noChangeArrowheads="1"/>
            </p:cNvPicPr>
            <p:nvPr/>
          </p:nvPicPr>
          <p:blipFill>
            <a:blip r:embed="rId3" cstate="print"/>
            <a:srcRect l="21291" r="57246"/>
            <a:stretch>
              <a:fillRect/>
            </a:stretch>
          </p:blipFill>
          <p:spPr bwMode="auto">
            <a:xfrm>
              <a:off x="4960226" y="1393152"/>
              <a:ext cx="419100" cy="497487"/>
            </a:xfrm>
            <a:prstGeom prst="rect">
              <a:avLst/>
            </a:prstGeom>
            <a:noFill/>
            <a:ln w="9525">
              <a:noFill/>
              <a:miter lim="800000"/>
              <a:headEnd/>
              <a:tailEnd/>
            </a:ln>
          </p:spPr>
        </p:pic>
        <p:pic>
          <p:nvPicPr>
            <p:cNvPr id="10" name="Picture 7">
              <a:extLst>
                <a:ext uri="{FF2B5EF4-FFF2-40B4-BE49-F238E27FC236}">
                  <a16:creationId xmlns:a16="http://schemas.microsoft.com/office/drawing/2014/main" id="{F40E45B7-8253-4945-950D-0F1A50986139}"/>
                </a:ext>
              </a:extLst>
            </p:cNvPr>
            <p:cNvPicPr>
              <a:picLocks noChangeAspect="1" noChangeArrowheads="1"/>
            </p:cNvPicPr>
            <p:nvPr/>
          </p:nvPicPr>
          <p:blipFill>
            <a:blip r:embed="rId3" cstate="print"/>
            <a:srcRect l="79176" r="2288"/>
            <a:stretch>
              <a:fillRect/>
            </a:stretch>
          </p:blipFill>
          <p:spPr bwMode="auto">
            <a:xfrm>
              <a:off x="4990662" y="913288"/>
              <a:ext cx="361950" cy="497487"/>
            </a:xfrm>
            <a:prstGeom prst="rect">
              <a:avLst/>
            </a:prstGeom>
            <a:noFill/>
            <a:ln w="9525">
              <a:noFill/>
              <a:miter lim="800000"/>
              <a:headEnd/>
              <a:tailEnd/>
            </a:ln>
          </p:spPr>
        </p:pic>
      </p:grpSp>
      <p:cxnSp>
        <p:nvCxnSpPr>
          <p:cNvPr id="11" name="Straight Connector 10">
            <a:extLst>
              <a:ext uri="{FF2B5EF4-FFF2-40B4-BE49-F238E27FC236}">
                <a16:creationId xmlns:a16="http://schemas.microsoft.com/office/drawing/2014/main" id="{FD049BD9-2F4A-A442-9074-27E531BD419F}"/>
              </a:ext>
            </a:extLst>
          </p:cNvPr>
          <p:cNvCxnSpPr/>
          <p:nvPr/>
        </p:nvCxnSpPr>
        <p:spPr>
          <a:xfrm flipV="1">
            <a:off x="5011281" y="1343029"/>
            <a:ext cx="0" cy="431800"/>
          </a:xfrm>
          <a:prstGeom prst="line">
            <a:avLst/>
          </a:prstGeom>
          <a:ln w="38100">
            <a:solidFill>
              <a:schemeClr val="bg2">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12" name="Picture 5">
            <a:extLst>
              <a:ext uri="{FF2B5EF4-FFF2-40B4-BE49-F238E27FC236}">
                <a16:creationId xmlns:a16="http://schemas.microsoft.com/office/drawing/2014/main" id="{A9118FDD-7258-F844-9B78-32C0B1E2E90B}"/>
              </a:ext>
            </a:extLst>
          </p:cNvPr>
          <p:cNvPicPr>
            <a:picLocks noChangeAspect="1" noChangeArrowheads="1"/>
          </p:cNvPicPr>
          <p:nvPr/>
        </p:nvPicPr>
        <p:blipFill>
          <a:blip r:embed="rId4" cstate="print">
            <a:clrChange>
              <a:clrFrom>
                <a:srgbClr val="FFFFFF"/>
              </a:clrFrom>
              <a:clrTo>
                <a:srgbClr val="FFFFFF">
                  <a:alpha val="0"/>
                </a:srgbClr>
              </a:clrTo>
            </a:clrChange>
          </a:blip>
          <a:srcRect l="81448" t="24107" r="9453" b="45618"/>
          <a:stretch>
            <a:fillRect/>
          </a:stretch>
        </p:blipFill>
        <p:spPr bwMode="auto">
          <a:xfrm>
            <a:off x="5093832" y="1470823"/>
            <a:ext cx="245269" cy="166688"/>
          </a:xfrm>
          <a:prstGeom prst="rect">
            <a:avLst/>
          </a:prstGeom>
          <a:noFill/>
          <a:ln w="9525">
            <a:noFill/>
            <a:miter lim="800000"/>
            <a:headEnd/>
            <a:tailEnd/>
          </a:ln>
        </p:spPr>
      </p:pic>
      <p:cxnSp>
        <p:nvCxnSpPr>
          <p:cNvPr id="13" name="Straight Connector 12">
            <a:extLst>
              <a:ext uri="{FF2B5EF4-FFF2-40B4-BE49-F238E27FC236}">
                <a16:creationId xmlns:a16="http://schemas.microsoft.com/office/drawing/2014/main" id="{9A1A713A-BACA-C245-A56B-1899CAF728F2}"/>
              </a:ext>
            </a:extLst>
          </p:cNvPr>
          <p:cNvCxnSpPr/>
          <p:nvPr/>
        </p:nvCxnSpPr>
        <p:spPr>
          <a:xfrm flipV="1">
            <a:off x="7966209" y="1333058"/>
            <a:ext cx="0" cy="431800"/>
          </a:xfrm>
          <a:prstGeom prst="line">
            <a:avLst/>
          </a:prstGeom>
          <a:ln w="38100">
            <a:solidFill>
              <a:schemeClr val="bg2">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14" name="Picture 5">
            <a:extLst>
              <a:ext uri="{FF2B5EF4-FFF2-40B4-BE49-F238E27FC236}">
                <a16:creationId xmlns:a16="http://schemas.microsoft.com/office/drawing/2014/main" id="{06CDE648-8C09-5E42-8B0D-BAC95E9DBF0C}"/>
              </a:ext>
            </a:extLst>
          </p:cNvPr>
          <p:cNvPicPr>
            <a:picLocks noChangeAspect="1" noChangeArrowheads="1"/>
          </p:cNvPicPr>
          <p:nvPr/>
        </p:nvPicPr>
        <p:blipFill>
          <a:blip r:embed="rId4" cstate="print">
            <a:clrChange>
              <a:clrFrom>
                <a:srgbClr val="FFFFFF"/>
              </a:clrFrom>
              <a:clrTo>
                <a:srgbClr val="FFFFFF">
                  <a:alpha val="0"/>
                </a:srgbClr>
              </a:clrTo>
            </a:clrChange>
          </a:blip>
          <a:srcRect l="81448" t="24107" r="9453" b="45618"/>
          <a:stretch>
            <a:fillRect/>
          </a:stretch>
        </p:blipFill>
        <p:spPr bwMode="auto">
          <a:xfrm>
            <a:off x="8048760" y="1460852"/>
            <a:ext cx="245269" cy="166688"/>
          </a:xfrm>
          <a:prstGeom prst="rect">
            <a:avLst/>
          </a:prstGeom>
          <a:noFill/>
          <a:ln w="9525">
            <a:noFill/>
            <a:miter lim="800000"/>
            <a:headEnd/>
            <a:tailEnd/>
          </a:ln>
        </p:spPr>
      </p:pic>
      <p:cxnSp>
        <p:nvCxnSpPr>
          <p:cNvPr id="15" name="Straight Connector 14">
            <a:extLst>
              <a:ext uri="{FF2B5EF4-FFF2-40B4-BE49-F238E27FC236}">
                <a16:creationId xmlns:a16="http://schemas.microsoft.com/office/drawing/2014/main" id="{FCCF6BFE-F8F6-B148-99C9-1984C2B94ABC}"/>
              </a:ext>
            </a:extLst>
          </p:cNvPr>
          <p:cNvCxnSpPr>
            <a:cxnSpLocks/>
          </p:cNvCxnSpPr>
          <p:nvPr/>
        </p:nvCxnSpPr>
        <p:spPr>
          <a:xfrm flipV="1">
            <a:off x="9672761" y="1074303"/>
            <a:ext cx="0" cy="336690"/>
          </a:xfrm>
          <a:prstGeom prst="line">
            <a:avLst/>
          </a:prstGeom>
          <a:ln w="38100">
            <a:solidFill>
              <a:schemeClr val="bg2">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BDBBF76C-8527-D340-B37B-F143539BAD11}"/>
              </a:ext>
            </a:extLst>
          </p:cNvPr>
          <p:cNvSpPr txBox="1"/>
          <p:nvPr/>
        </p:nvSpPr>
        <p:spPr>
          <a:xfrm>
            <a:off x="9672762" y="1124745"/>
            <a:ext cx="1247775" cy="830997"/>
          </a:xfrm>
          <a:prstGeom prst="rect">
            <a:avLst/>
          </a:prstGeom>
          <a:noFill/>
        </p:spPr>
        <p:txBody>
          <a:bodyPr wrap="square" rtlCol="0">
            <a:spAutoFit/>
          </a:bodyPr>
          <a:lstStyle/>
          <a:p>
            <a:pPr>
              <a:buNone/>
            </a:pPr>
            <a:r>
              <a:rPr lang="en-US" sz="1600"/>
              <a:t>DM induced oscillation</a:t>
            </a:r>
          </a:p>
        </p:txBody>
      </p:sp>
      <p:cxnSp>
        <p:nvCxnSpPr>
          <p:cNvPr id="17" name="Straight Connector 16">
            <a:extLst>
              <a:ext uri="{FF2B5EF4-FFF2-40B4-BE49-F238E27FC236}">
                <a16:creationId xmlns:a16="http://schemas.microsoft.com/office/drawing/2014/main" id="{DA4F7D56-A367-6B4A-BE6A-A4B050F35863}"/>
              </a:ext>
            </a:extLst>
          </p:cNvPr>
          <p:cNvCxnSpPr>
            <a:cxnSpLocks/>
          </p:cNvCxnSpPr>
          <p:nvPr/>
        </p:nvCxnSpPr>
        <p:spPr>
          <a:xfrm>
            <a:off x="8403022" y="2111149"/>
            <a:ext cx="637428" cy="0"/>
          </a:xfrm>
          <a:prstGeom prst="line">
            <a:avLst/>
          </a:prstGeom>
          <a:ln w="28575">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18" name="Group 35">
            <a:extLst>
              <a:ext uri="{FF2B5EF4-FFF2-40B4-BE49-F238E27FC236}">
                <a16:creationId xmlns:a16="http://schemas.microsoft.com/office/drawing/2014/main" id="{56DBF890-72F9-BC4B-B0C9-592211DC0A9E}"/>
              </a:ext>
            </a:extLst>
          </p:cNvPr>
          <p:cNvGrpSpPr/>
          <p:nvPr/>
        </p:nvGrpSpPr>
        <p:grpSpPr>
          <a:xfrm>
            <a:off x="7445128" y="1116391"/>
            <a:ext cx="419100" cy="977351"/>
            <a:chOff x="4960226" y="913288"/>
            <a:chExt cx="419100" cy="977351"/>
          </a:xfrm>
        </p:grpSpPr>
        <p:pic>
          <p:nvPicPr>
            <p:cNvPr id="19" name="Picture 7">
              <a:extLst>
                <a:ext uri="{FF2B5EF4-FFF2-40B4-BE49-F238E27FC236}">
                  <a16:creationId xmlns:a16="http://schemas.microsoft.com/office/drawing/2014/main" id="{8940841E-3CF4-4841-A428-3AF6912729A1}"/>
                </a:ext>
              </a:extLst>
            </p:cNvPr>
            <p:cNvPicPr>
              <a:picLocks noChangeAspect="1" noChangeArrowheads="1"/>
            </p:cNvPicPr>
            <p:nvPr/>
          </p:nvPicPr>
          <p:blipFill>
            <a:blip r:embed="rId3" cstate="print"/>
            <a:srcRect l="21291" r="57246"/>
            <a:stretch>
              <a:fillRect/>
            </a:stretch>
          </p:blipFill>
          <p:spPr bwMode="auto">
            <a:xfrm>
              <a:off x="4960226" y="1393152"/>
              <a:ext cx="419100" cy="497487"/>
            </a:xfrm>
            <a:prstGeom prst="rect">
              <a:avLst/>
            </a:prstGeom>
            <a:noFill/>
            <a:ln w="9525">
              <a:noFill/>
              <a:miter lim="800000"/>
              <a:headEnd/>
              <a:tailEnd/>
            </a:ln>
          </p:spPr>
        </p:pic>
        <p:pic>
          <p:nvPicPr>
            <p:cNvPr id="20" name="Picture 7">
              <a:extLst>
                <a:ext uri="{FF2B5EF4-FFF2-40B4-BE49-F238E27FC236}">
                  <a16:creationId xmlns:a16="http://schemas.microsoft.com/office/drawing/2014/main" id="{028BE752-A84A-1947-B5C5-E5E2E1288324}"/>
                </a:ext>
              </a:extLst>
            </p:cNvPr>
            <p:cNvPicPr>
              <a:picLocks noChangeAspect="1" noChangeArrowheads="1"/>
            </p:cNvPicPr>
            <p:nvPr/>
          </p:nvPicPr>
          <p:blipFill>
            <a:blip r:embed="rId3" cstate="print"/>
            <a:srcRect l="79176" r="2288"/>
            <a:stretch>
              <a:fillRect/>
            </a:stretch>
          </p:blipFill>
          <p:spPr bwMode="auto">
            <a:xfrm>
              <a:off x="4990662" y="913288"/>
              <a:ext cx="361950" cy="497487"/>
            </a:xfrm>
            <a:prstGeom prst="rect">
              <a:avLst/>
            </a:prstGeom>
            <a:noFill/>
            <a:ln w="9525">
              <a:noFill/>
              <a:miter lim="800000"/>
              <a:headEnd/>
              <a:tailEnd/>
            </a:ln>
          </p:spPr>
        </p:pic>
      </p:grpSp>
      <p:sp>
        <p:nvSpPr>
          <p:cNvPr id="21" name="Arrow: Right 37">
            <a:extLst>
              <a:ext uri="{FF2B5EF4-FFF2-40B4-BE49-F238E27FC236}">
                <a16:creationId xmlns:a16="http://schemas.microsoft.com/office/drawing/2014/main" id="{79A95B99-143F-A349-A769-3F3C54B3C5FA}"/>
              </a:ext>
            </a:extLst>
          </p:cNvPr>
          <p:cNvSpPr/>
          <p:nvPr/>
        </p:nvSpPr>
        <p:spPr bwMode="auto">
          <a:xfrm>
            <a:off x="6189346" y="1340769"/>
            <a:ext cx="842758" cy="342805"/>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sp>
        <p:nvSpPr>
          <p:cNvPr id="22" name="TextBox 21">
            <a:extLst>
              <a:ext uri="{FF2B5EF4-FFF2-40B4-BE49-F238E27FC236}">
                <a16:creationId xmlns:a16="http://schemas.microsoft.com/office/drawing/2014/main" id="{4C16CF91-79CA-C94C-B14C-98D427E3EE00}"/>
              </a:ext>
            </a:extLst>
          </p:cNvPr>
          <p:cNvSpPr txBox="1"/>
          <p:nvPr/>
        </p:nvSpPr>
        <p:spPr>
          <a:xfrm>
            <a:off x="5957265" y="1692098"/>
            <a:ext cx="1364095" cy="584775"/>
          </a:xfrm>
          <a:prstGeom prst="rect">
            <a:avLst/>
          </a:prstGeom>
          <a:noFill/>
        </p:spPr>
        <p:txBody>
          <a:bodyPr wrap="square" rtlCol="0">
            <a:spAutoFit/>
          </a:bodyPr>
          <a:lstStyle/>
          <a:p>
            <a:pPr algn="ctr">
              <a:buNone/>
            </a:pPr>
            <a:r>
              <a:rPr lang="en-US" sz="1600"/>
              <a:t>Dark matter coupling</a:t>
            </a:r>
          </a:p>
        </p:txBody>
      </p:sp>
      <p:sp>
        <p:nvSpPr>
          <p:cNvPr id="23" name="TextBox 22">
            <a:extLst>
              <a:ext uri="{FF2B5EF4-FFF2-40B4-BE49-F238E27FC236}">
                <a16:creationId xmlns:a16="http://schemas.microsoft.com/office/drawing/2014/main" id="{FC643008-FCBF-E143-AFA4-48F122336B21}"/>
              </a:ext>
            </a:extLst>
          </p:cNvPr>
          <p:cNvSpPr txBox="1"/>
          <p:nvPr/>
        </p:nvSpPr>
        <p:spPr>
          <a:xfrm>
            <a:off x="7824193" y="1907540"/>
            <a:ext cx="620683" cy="369332"/>
          </a:xfrm>
          <a:prstGeom prst="rect">
            <a:avLst/>
          </a:prstGeom>
          <a:noFill/>
        </p:spPr>
        <p:txBody>
          <a:bodyPr wrap="none" rtlCol="0">
            <a:spAutoFit/>
          </a:bodyPr>
          <a:lstStyle/>
          <a:p>
            <a:r>
              <a:rPr lang="en-US"/>
              <a:t>time</a:t>
            </a:r>
          </a:p>
        </p:txBody>
      </p:sp>
      <p:sp>
        <p:nvSpPr>
          <p:cNvPr id="24" name="Rectangle 23">
            <a:extLst>
              <a:ext uri="{FF2B5EF4-FFF2-40B4-BE49-F238E27FC236}">
                <a16:creationId xmlns:a16="http://schemas.microsoft.com/office/drawing/2014/main" id="{DD7C73AD-C401-5346-800E-67B9A4346B36}"/>
              </a:ext>
            </a:extLst>
          </p:cNvPr>
          <p:cNvSpPr/>
          <p:nvPr/>
        </p:nvSpPr>
        <p:spPr>
          <a:xfrm>
            <a:off x="4727849" y="2369697"/>
            <a:ext cx="3134704" cy="4339650"/>
          </a:xfrm>
          <a:prstGeom prst="rect">
            <a:avLst/>
          </a:prstGeom>
        </p:spPr>
        <p:txBody>
          <a:bodyPr wrap="square">
            <a:spAutoFit/>
          </a:bodyPr>
          <a:lstStyle/>
          <a:p>
            <a:pPr algn="ctr">
              <a:buNone/>
            </a:pPr>
            <a:r>
              <a:rPr lang="en-GB"/>
              <a:t>The AION staged programme will have unprecedented sensitivity to DM with scalar couplings to matter, which cause time variation of fundamental constants such as the electron mass.  </a:t>
            </a:r>
          </a:p>
          <a:p>
            <a:pPr algn="ctr">
              <a:buNone/>
            </a:pPr>
            <a:r>
              <a:rPr lang="en-GB" sz="1200"/>
              <a:t>Based on: </a:t>
            </a:r>
            <a:r>
              <a:rPr lang="en-GB" sz="1200" err="1"/>
              <a:t>Arvanitaki</a:t>
            </a:r>
            <a:r>
              <a:rPr lang="en-GB" sz="1200"/>
              <a:t> et al., PRD </a:t>
            </a:r>
            <a:r>
              <a:rPr lang="en-GB" sz="1200" b="1"/>
              <a:t>97</a:t>
            </a:r>
            <a:r>
              <a:rPr lang="en-GB" sz="1200"/>
              <a:t>, 075020 (2018).</a:t>
            </a:r>
            <a:endParaRPr lang="en-GB"/>
          </a:p>
          <a:p>
            <a:pPr algn="ctr"/>
            <a:endParaRPr lang="en-GB"/>
          </a:p>
          <a:p>
            <a:pPr algn="ctr"/>
            <a:r>
              <a:rPr lang="en-GB">
                <a:solidFill>
                  <a:schemeClr val="accent6"/>
                </a:solidFill>
              </a:rPr>
              <a:t>Linear scalar DM interactions </a:t>
            </a:r>
          </a:p>
          <a:p>
            <a:pPr algn="ctr"/>
            <a:r>
              <a:rPr lang="en-GB"/>
              <a:t>Quadratic scalar DM interactions </a:t>
            </a:r>
          </a:p>
          <a:p>
            <a:pPr algn="ctr">
              <a:buNone/>
            </a:pPr>
            <a:endParaRPr lang="en-GB"/>
          </a:p>
        </p:txBody>
      </p:sp>
      <p:cxnSp>
        <p:nvCxnSpPr>
          <p:cNvPr id="30" name="Straight Arrow Connector 29">
            <a:extLst>
              <a:ext uri="{FF2B5EF4-FFF2-40B4-BE49-F238E27FC236}">
                <a16:creationId xmlns:a16="http://schemas.microsoft.com/office/drawing/2014/main" id="{E08D6BA9-B722-0242-BDAD-161278D3E1E7}"/>
              </a:ext>
            </a:extLst>
          </p:cNvPr>
          <p:cNvCxnSpPr>
            <a:cxnSpLocks/>
          </p:cNvCxnSpPr>
          <p:nvPr/>
        </p:nvCxnSpPr>
        <p:spPr bwMode="auto">
          <a:xfrm flipH="1">
            <a:off x="4749678" y="5495410"/>
            <a:ext cx="499607" cy="1"/>
          </a:xfrm>
          <a:prstGeom prst="straightConnector1">
            <a:avLst/>
          </a:prstGeom>
          <a:noFill/>
          <a:ln w="63500" cap="flat" cmpd="sng" algn="ctr">
            <a:solidFill>
              <a:schemeClr val="accent6"/>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7404EB62-0491-0C43-9D18-88DF63D895B0}"/>
              </a:ext>
            </a:extLst>
          </p:cNvPr>
          <p:cNvCxnSpPr>
            <a:cxnSpLocks/>
          </p:cNvCxnSpPr>
          <p:nvPr/>
        </p:nvCxnSpPr>
        <p:spPr bwMode="auto">
          <a:xfrm>
            <a:off x="7148536" y="6165304"/>
            <a:ext cx="506143" cy="0"/>
          </a:xfrm>
          <a:prstGeom prst="straightConnector1">
            <a:avLst/>
          </a:prstGeom>
          <a:noFill/>
          <a:ln w="63500" cap="flat" cmpd="sng" algn="ctr">
            <a:solidFill>
              <a:schemeClr val="tx1"/>
            </a:solidFill>
            <a:prstDash val="solid"/>
            <a:round/>
            <a:headEnd type="none" w="med" len="med"/>
            <a:tailEnd type="triangle"/>
          </a:ln>
          <a:effectLst/>
        </p:spPr>
      </p:cxnSp>
      <p:pic>
        <p:nvPicPr>
          <p:cNvPr id="25" name="Picture 24">
            <a:extLst>
              <a:ext uri="{FF2B5EF4-FFF2-40B4-BE49-F238E27FC236}">
                <a16:creationId xmlns:a16="http://schemas.microsoft.com/office/drawing/2014/main" id="{A00F9A82-844F-5245-9DC5-112ACB09BF84}"/>
              </a:ext>
            </a:extLst>
          </p:cNvPr>
          <p:cNvPicPr>
            <a:picLocks noChangeAspect="1"/>
          </p:cNvPicPr>
          <p:nvPr/>
        </p:nvPicPr>
        <p:blipFill>
          <a:blip r:embed="rId5"/>
          <a:stretch>
            <a:fillRect/>
          </a:stretch>
        </p:blipFill>
        <p:spPr>
          <a:xfrm>
            <a:off x="1649188" y="764705"/>
            <a:ext cx="3294684" cy="6203731"/>
          </a:xfrm>
          <a:prstGeom prst="rect">
            <a:avLst/>
          </a:prstGeom>
        </p:spPr>
      </p:pic>
      <p:pic>
        <p:nvPicPr>
          <p:cNvPr id="31" name="Picture 30">
            <a:extLst>
              <a:ext uri="{FF2B5EF4-FFF2-40B4-BE49-F238E27FC236}">
                <a16:creationId xmlns:a16="http://schemas.microsoft.com/office/drawing/2014/main" id="{50F4F1FD-EE8F-7A43-894F-FF14272A0981}"/>
              </a:ext>
            </a:extLst>
          </p:cNvPr>
          <p:cNvPicPr>
            <a:picLocks noChangeAspect="1"/>
          </p:cNvPicPr>
          <p:nvPr/>
        </p:nvPicPr>
        <p:blipFill>
          <a:blip r:embed="rId6"/>
          <a:stretch>
            <a:fillRect/>
          </a:stretch>
        </p:blipFill>
        <p:spPr>
          <a:xfrm>
            <a:off x="7686296" y="2276873"/>
            <a:ext cx="3090225" cy="4287485"/>
          </a:xfrm>
          <a:prstGeom prst="rect">
            <a:avLst/>
          </a:prstGeom>
        </p:spPr>
      </p:pic>
      <p:sp>
        <p:nvSpPr>
          <p:cNvPr id="35" name="TextBox 34">
            <a:extLst>
              <a:ext uri="{FF2B5EF4-FFF2-40B4-BE49-F238E27FC236}">
                <a16:creationId xmlns:a16="http://schemas.microsoft.com/office/drawing/2014/main" id="{58263811-7D9B-0A41-AE75-4225765FB4A9}"/>
              </a:ext>
            </a:extLst>
          </p:cNvPr>
          <p:cNvSpPr txBox="1"/>
          <p:nvPr/>
        </p:nvSpPr>
        <p:spPr>
          <a:xfrm>
            <a:off x="3491994" y="2209538"/>
            <a:ext cx="1019831" cy="523220"/>
          </a:xfrm>
          <a:prstGeom prst="rect">
            <a:avLst/>
          </a:prstGeom>
          <a:noFill/>
        </p:spPr>
        <p:txBody>
          <a:bodyPr wrap="none" rtlCol="0">
            <a:spAutoFit/>
          </a:bodyPr>
          <a:lstStyle/>
          <a:p>
            <a:r>
              <a:rPr lang="en-GB" sz="1400"/>
              <a:t>Coupling </a:t>
            </a:r>
          </a:p>
          <a:p>
            <a:r>
              <a:rPr lang="en-GB" sz="1400"/>
              <a:t>to electron</a:t>
            </a:r>
          </a:p>
        </p:txBody>
      </p:sp>
      <p:sp>
        <p:nvSpPr>
          <p:cNvPr id="36" name="TextBox 35">
            <a:extLst>
              <a:ext uri="{FF2B5EF4-FFF2-40B4-BE49-F238E27FC236}">
                <a16:creationId xmlns:a16="http://schemas.microsoft.com/office/drawing/2014/main" id="{BA13A77C-225F-8D45-A762-547678BBD7A7}"/>
              </a:ext>
            </a:extLst>
          </p:cNvPr>
          <p:cNvSpPr txBox="1"/>
          <p:nvPr/>
        </p:nvSpPr>
        <p:spPr>
          <a:xfrm>
            <a:off x="3503713" y="4005064"/>
            <a:ext cx="941283" cy="523220"/>
          </a:xfrm>
          <a:prstGeom prst="rect">
            <a:avLst/>
          </a:prstGeom>
          <a:noFill/>
        </p:spPr>
        <p:txBody>
          <a:bodyPr wrap="none" rtlCol="0">
            <a:spAutoFit/>
          </a:bodyPr>
          <a:lstStyle/>
          <a:p>
            <a:r>
              <a:rPr lang="en-GB" sz="1400"/>
              <a:t>Coupling </a:t>
            </a:r>
          </a:p>
          <a:p>
            <a:r>
              <a:rPr lang="en-GB" sz="1400"/>
              <a:t>to photon</a:t>
            </a:r>
          </a:p>
        </p:txBody>
      </p:sp>
      <p:sp>
        <p:nvSpPr>
          <p:cNvPr id="37" name="TextBox 36">
            <a:extLst>
              <a:ext uri="{FF2B5EF4-FFF2-40B4-BE49-F238E27FC236}">
                <a16:creationId xmlns:a16="http://schemas.microsoft.com/office/drawing/2014/main" id="{E4540FF6-C8D7-8649-AE60-AA7CB2DD294F}"/>
              </a:ext>
            </a:extLst>
          </p:cNvPr>
          <p:cNvSpPr txBox="1"/>
          <p:nvPr/>
        </p:nvSpPr>
        <p:spPr>
          <a:xfrm>
            <a:off x="3575720" y="5858108"/>
            <a:ext cx="1149674" cy="523220"/>
          </a:xfrm>
          <a:prstGeom prst="rect">
            <a:avLst/>
          </a:prstGeom>
          <a:noFill/>
        </p:spPr>
        <p:txBody>
          <a:bodyPr wrap="none" rtlCol="0">
            <a:spAutoFit/>
          </a:bodyPr>
          <a:lstStyle/>
          <a:p>
            <a:r>
              <a:rPr lang="en-GB" sz="1400"/>
              <a:t>Coupling </a:t>
            </a:r>
          </a:p>
          <a:p>
            <a:r>
              <a:rPr lang="en-GB" sz="1400"/>
              <a:t>Higgs-portal</a:t>
            </a:r>
          </a:p>
        </p:txBody>
      </p:sp>
      <p:pic>
        <p:nvPicPr>
          <p:cNvPr id="4" name="Picture 3" descr="A screenshot of a cell phone&#10;&#10;Description automatically generated">
            <a:extLst>
              <a:ext uri="{FF2B5EF4-FFF2-40B4-BE49-F238E27FC236}">
                <a16:creationId xmlns:a16="http://schemas.microsoft.com/office/drawing/2014/main" id="{73ECFEA8-A734-B447-8121-C986F1433137}"/>
              </a:ext>
            </a:extLst>
          </p:cNvPr>
          <p:cNvPicPr>
            <a:picLocks noChangeAspect="1"/>
          </p:cNvPicPr>
          <p:nvPr/>
        </p:nvPicPr>
        <p:blipFill>
          <a:blip r:embed="rId7"/>
          <a:stretch>
            <a:fillRect/>
          </a:stretch>
        </p:blipFill>
        <p:spPr>
          <a:xfrm>
            <a:off x="4727849" y="348546"/>
            <a:ext cx="5826621" cy="2216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62760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7D91-AD9E-674C-BE2A-214A6C2C64B5}"/>
              </a:ext>
            </a:extLst>
          </p:cNvPr>
          <p:cNvSpPr>
            <a:spLocks noGrp="1"/>
          </p:cNvSpPr>
          <p:nvPr>
            <p:ph type="title"/>
          </p:nvPr>
        </p:nvSpPr>
        <p:spPr/>
        <p:txBody>
          <a:bodyPr/>
          <a:lstStyle/>
          <a:p>
            <a:r>
              <a:rPr lang="en-US"/>
              <a:t>Ultra-Light Scalar Dark Matter </a:t>
            </a:r>
          </a:p>
        </p:txBody>
      </p:sp>
      <p:pic>
        <p:nvPicPr>
          <p:cNvPr id="5" name="Picture 4">
            <a:extLst>
              <a:ext uri="{FF2B5EF4-FFF2-40B4-BE49-F238E27FC236}">
                <a16:creationId xmlns:a16="http://schemas.microsoft.com/office/drawing/2014/main" id="{E7164458-0387-A94F-AC68-8150FA394419}"/>
              </a:ext>
            </a:extLst>
          </p:cNvPr>
          <p:cNvPicPr>
            <a:picLocks noChangeAspect="1"/>
          </p:cNvPicPr>
          <p:nvPr/>
        </p:nvPicPr>
        <p:blipFill>
          <a:blip r:embed="rId2"/>
          <a:stretch>
            <a:fillRect/>
          </a:stretch>
        </p:blipFill>
        <p:spPr>
          <a:xfrm>
            <a:off x="7862552" y="1165384"/>
            <a:ext cx="1718368" cy="777567"/>
          </a:xfrm>
          <a:prstGeom prst="rect">
            <a:avLst/>
          </a:prstGeom>
        </p:spPr>
      </p:pic>
      <p:grpSp>
        <p:nvGrpSpPr>
          <p:cNvPr id="6" name="Group 35">
            <a:extLst>
              <a:ext uri="{FF2B5EF4-FFF2-40B4-BE49-F238E27FC236}">
                <a16:creationId xmlns:a16="http://schemas.microsoft.com/office/drawing/2014/main" id="{45982B71-5529-2442-B94A-DF3EE5D3B7A9}"/>
              </a:ext>
            </a:extLst>
          </p:cNvPr>
          <p:cNvGrpSpPr/>
          <p:nvPr/>
        </p:nvGrpSpPr>
        <p:grpSpPr>
          <a:xfrm>
            <a:off x="4727849" y="1074304"/>
            <a:ext cx="1185789" cy="977351"/>
            <a:chOff x="4193537" y="913288"/>
            <a:chExt cx="1185789" cy="977351"/>
          </a:xfrm>
        </p:grpSpPr>
        <p:cxnSp>
          <p:nvCxnSpPr>
            <p:cNvPr id="7" name="Straight Connector 6">
              <a:extLst>
                <a:ext uri="{FF2B5EF4-FFF2-40B4-BE49-F238E27FC236}">
                  <a16:creationId xmlns:a16="http://schemas.microsoft.com/office/drawing/2014/main" id="{9379B23E-C49C-3E4B-A889-CEE2339A147D}"/>
                </a:ext>
              </a:extLst>
            </p:cNvPr>
            <p:cNvCxnSpPr/>
            <p:nvPr/>
          </p:nvCxnSpPr>
          <p:spPr>
            <a:xfrm>
              <a:off x="4203668" y="1642095"/>
              <a:ext cx="731520" cy="0"/>
            </a:xfrm>
            <a:prstGeom prst="line">
              <a:avLst/>
            </a:prstGeom>
            <a:ln w="57150">
              <a:solidFill>
                <a:srgbClr val="000099"/>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19DB2315-BBD6-1D49-A75D-0B521F467848}"/>
                </a:ext>
              </a:extLst>
            </p:cNvPr>
            <p:cNvCxnSpPr/>
            <p:nvPr/>
          </p:nvCxnSpPr>
          <p:spPr>
            <a:xfrm>
              <a:off x="4193537" y="1155923"/>
              <a:ext cx="73152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9" name="Picture 7">
              <a:extLst>
                <a:ext uri="{FF2B5EF4-FFF2-40B4-BE49-F238E27FC236}">
                  <a16:creationId xmlns:a16="http://schemas.microsoft.com/office/drawing/2014/main" id="{15D02228-BBB7-BD47-AAAF-568EB01EE8D5}"/>
                </a:ext>
              </a:extLst>
            </p:cNvPr>
            <p:cNvPicPr>
              <a:picLocks noChangeAspect="1" noChangeArrowheads="1"/>
            </p:cNvPicPr>
            <p:nvPr/>
          </p:nvPicPr>
          <p:blipFill>
            <a:blip r:embed="rId3" cstate="print"/>
            <a:srcRect l="21291" r="57246"/>
            <a:stretch>
              <a:fillRect/>
            </a:stretch>
          </p:blipFill>
          <p:spPr bwMode="auto">
            <a:xfrm>
              <a:off x="4960226" y="1393152"/>
              <a:ext cx="419100" cy="497487"/>
            </a:xfrm>
            <a:prstGeom prst="rect">
              <a:avLst/>
            </a:prstGeom>
            <a:noFill/>
            <a:ln w="9525">
              <a:noFill/>
              <a:miter lim="800000"/>
              <a:headEnd/>
              <a:tailEnd/>
            </a:ln>
          </p:spPr>
        </p:pic>
        <p:pic>
          <p:nvPicPr>
            <p:cNvPr id="10" name="Picture 7">
              <a:extLst>
                <a:ext uri="{FF2B5EF4-FFF2-40B4-BE49-F238E27FC236}">
                  <a16:creationId xmlns:a16="http://schemas.microsoft.com/office/drawing/2014/main" id="{F40E45B7-8253-4945-950D-0F1A50986139}"/>
                </a:ext>
              </a:extLst>
            </p:cNvPr>
            <p:cNvPicPr>
              <a:picLocks noChangeAspect="1" noChangeArrowheads="1"/>
            </p:cNvPicPr>
            <p:nvPr/>
          </p:nvPicPr>
          <p:blipFill>
            <a:blip r:embed="rId3" cstate="print"/>
            <a:srcRect l="79176" r="2288"/>
            <a:stretch>
              <a:fillRect/>
            </a:stretch>
          </p:blipFill>
          <p:spPr bwMode="auto">
            <a:xfrm>
              <a:off x="4990662" y="913288"/>
              <a:ext cx="361950" cy="497487"/>
            </a:xfrm>
            <a:prstGeom prst="rect">
              <a:avLst/>
            </a:prstGeom>
            <a:noFill/>
            <a:ln w="9525">
              <a:noFill/>
              <a:miter lim="800000"/>
              <a:headEnd/>
              <a:tailEnd/>
            </a:ln>
          </p:spPr>
        </p:pic>
      </p:grpSp>
      <p:cxnSp>
        <p:nvCxnSpPr>
          <p:cNvPr id="11" name="Straight Connector 10">
            <a:extLst>
              <a:ext uri="{FF2B5EF4-FFF2-40B4-BE49-F238E27FC236}">
                <a16:creationId xmlns:a16="http://schemas.microsoft.com/office/drawing/2014/main" id="{FD049BD9-2F4A-A442-9074-27E531BD419F}"/>
              </a:ext>
            </a:extLst>
          </p:cNvPr>
          <p:cNvCxnSpPr/>
          <p:nvPr/>
        </p:nvCxnSpPr>
        <p:spPr>
          <a:xfrm flipV="1">
            <a:off x="5011281" y="1343029"/>
            <a:ext cx="0" cy="431800"/>
          </a:xfrm>
          <a:prstGeom prst="line">
            <a:avLst/>
          </a:prstGeom>
          <a:ln w="38100">
            <a:solidFill>
              <a:schemeClr val="bg2">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12" name="Picture 5">
            <a:extLst>
              <a:ext uri="{FF2B5EF4-FFF2-40B4-BE49-F238E27FC236}">
                <a16:creationId xmlns:a16="http://schemas.microsoft.com/office/drawing/2014/main" id="{A9118FDD-7258-F844-9B78-32C0B1E2E90B}"/>
              </a:ext>
            </a:extLst>
          </p:cNvPr>
          <p:cNvPicPr>
            <a:picLocks noChangeAspect="1" noChangeArrowheads="1"/>
          </p:cNvPicPr>
          <p:nvPr/>
        </p:nvPicPr>
        <p:blipFill>
          <a:blip r:embed="rId4" cstate="print">
            <a:clrChange>
              <a:clrFrom>
                <a:srgbClr val="FFFFFF"/>
              </a:clrFrom>
              <a:clrTo>
                <a:srgbClr val="FFFFFF">
                  <a:alpha val="0"/>
                </a:srgbClr>
              </a:clrTo>
            </a:clrChange>
          </a:blip>
          <a:srcRect l="81448" t="24107" r="9453" b="45618"/>
          <a:stretch>
            <a:fillRect/>
          </a:stretch>
        </p:blipFill>
        <p:spPr bwMode="auto">
          <a:xfrm>
            <a:off x="5093832" y="1470823"/>
            <a:ext cx="245269" cy="166688"/>
          </a:xfrm>
          <a:prstGeom prst="rect">
            <a:avLst/>
          </a:prstGeom>
          <a:noFill/>
          <a:ln w="9525">
            <a:noFill/>
            <a:miter lim="800000"/>
            <a:headEnd/>
            <a:tailEnd/>
          </a:ln>
        </p:spPr>
      </p:pic>
      <p:cxnSp>
        <p:nvCxnSpPr>
          <p:cNvPr id="13" name="Straight Connector 12">
            <a:extLst>
              <a:ext uri="{FF2B5EF4-FFF2-40B4-BE49-F238E27FC236}">
                <a16:creationId xmlns:a16="http://schemas.microsoft.com/office/drawing/2014/main" id="{9A1A713A-BACA-C245-A56B-1899CAF728F2}"/>
              </a:ext>
            </a:extLst>
          </p:cNvPr>
          <p:cNvCxnSpPr/>
          <p:nvPr/>
        </p:nvCxnSpPr>
        <p:spPr>
          <a:xfrm flipV="1">
            <a:off x="7966209" y="1333058"/>
            <a:ext cx="0" cy="431800"/>
          </a:xfrm>
          <a:prstGeom prst="line">
            <a:avLst/>
          </a:prstGeom>
          <a:ln w="38100">
            <a:solidFill>
              <a:schemeClr val="bg2">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14" name="Picture 5">
            <a:extLst>
              <a:ext uri="{FF2B5EF4-FFF2-40B4-BE49-F238E27FC236}">
                <a16:creationId xmlns:a16="http://schemas.microsoft.com/office/drawing/2014/main" id="{06CDE648-8C09-5E42-8B0D-BAC95E9DBF0C}"/>
              </a:ext>
            </a:extLst>
          </p:cNvPr>
          <p:cNvPicPr>
            <a:picLocks noChangeAspect="1" noChangeArrowheads="1"/>
          </p:cNvPicPr>
          <p:nvPr/>
        </p:nvPicPr>
        <p:blipFill>
          <a:blip r:embed="rId4" cstate="print">
            <a:clrChange>
              <a:clrFrom>
                <a:srgbClr val="FFFFFF"/>
              </a:clrFrom>
              <a:clrTo>
                <a:srgbClr val="FFFFFF">
                  <a:alpha val="0"/>
                </a:srgbClr>
              </a:clrTo>
            </a:clrChange>
          </a:blip>
          <a:srcRect l="81448" t="24107" r="9453" b="45618"/>
          <a:stretch>
            <a:fillRect/>
          </a:stretch>
        </p:blipFill>
        <p:spPr bwMode="auto">
          <a:xfrm>
            <a:off x="8048760" y="1460852"/>
            <a:ext cx="245269" cy="166688"/>
          </a:xfrm>
          <a:prstGeom prst="rect">
            <a:avLst/>
          </a:prstGeom>
          <a:noFill/>
          <a:ln w="9525">
            <a:noFill/>
            <a:miter lim="800000"/>
            <a:headEnd/>
            <a:tailEnd/>
          </a:ln>
        </p:spPr>
      </p:pic>
      <p:cxnSp>
        <p:nvCxnSpPr>
          <p:cNvPr id="15" name="Straight Connector 14">
            <a:extLst>
              <a:ext uri="{FF2B5EF4-FFF2-40B4-BE49-F238E27FC236}">
                <a16:creationId xmlns:a16="http://schemas.microsoft.com/office/drawing/2014/main" id="{FCCF6BFE-F8F6-B148-99C9-1984C2B94ABC}"/>
              </a:ext>
            </a:extLst>
          </p:cNvPr>
          <p:cNvCxnSpPr>
            <a:cxnSpLocks/>
          </p:cNvCxnSpPr>
          <p:nvPr/>
        </p:nvCxnSpPr>
        <p:spPr>
          <a:xfrm flipV="1">
            <a:off x="9672761" y="1074303"/>
            <a:ext cx="0" cy="336690"/>
          </a:xfrm>
          <a:prstGeom prst="line">
            <a:avLst/>
          </a:prstGeom>
          <a:ln w="38100">
            <a:solidFill>
              <a:schemeClr val="bg2">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BDBBF76C-8527-D340-B37B-F143539BAD11}"/>
              </a:ext>
            </a:extLst>
          </p:cNvPr>
          <p:cNvSpPr txBox="1"/>
          <p:nvPr/>
        </p:nvSpPr>
        <p:spPr>
          <a:xfrm>
            <a:off x="9672762" y="1124745"/>
            <a:ext cx="1247775" cy="830997"/>
          </a:xfrm>
          <a:prstGeom prst="rect">
            <a:avLst/>
          </a:prstGeom>
          <a:noFill/>
        </p:spPr>
        <p:txBody>
          <a:bodyPr wrap="square" rtlCol="0">
            <a:spAutoFit/>
          </a:bodyPr>
          <a:lstStyle/>
          <a:p>
            <a:pPr>
              <a:buNone/>
            </a:pPr>
            <a:r>
              <a:rPr lang="en-US" sz="1600"/>
              <a:t>DM induced oscillation</a:t>
            </a:r>
          </a:p>
        </p:txBody>
      </p:sp>
      <p:cxnSp>
        <p:nvCxnSpPr>
          <p:cNvPr id="17" name="Straight Connector 16">
            <a:extLst>
              <a:ext uri="{FF2B5EF4-FFF2-40B4-BE49-F238E27FC236}">
                <a16:creationId xmlns:a16="http://schemas.microsoft.com/office/drawing/2014/main" id="{DA4F7D56-A367-6B4A-BE6A-A4B050F35863}"/>
              </a:ext>
            </a:extLst>
          </p:cNvPr>
          <p:cNvCxnSpPr>
            <a:cxnSpLocks/>
          </p:cNvCxnSpPr>
          <p:nvPr/>
        </p:nvCxnSpPr>
        <p:spPr>
          <a:xfrm>
            <a:off x="8403022" y="2111149"/>
            <a:ext cx="637428" cy="0"/>
          </a:xfrm>
          <a:prstGeom prst="line">
            <a:avLst/>
          </a:prstGeom>
          <a:ln w="28575">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18" name="Group 35">
            <a:extLst>
              <a:ext uri="{FF2B5EF4-FFF2-40B4-BE49-F238E27FC236}">
                <a16:creationId xmlns:a16="http://schemas.microsoft.com/office/drawing/2014/main" id="{56DBF890-72F9-BC4B-B0C9-592211DC0A9E}"/>
              </a:ext>
            </a:extLst>
          </p:cNvPr>
          <p:cNvGrpSpPr/>
          <p:nvPr/>
        </p:nvGrpSpPr>
        <p:grpSpPr>
          <a:xfrm>
            <a:off x="7445128" y="1116391"/>
            <a:ext cx="419100" cy="977351"/>
            <a:chOff x="4960226" y="913288"/>
            <a:chExt cx="419100" cy="977351"/>
          </a:xfrm>
        </p:grpSpPr>
        <p:pic>
          <p:nvPicPr>
            <p:cNvPr id="19" name="Picture 7">
              <a:extLst>
                <a:ext uri="{FF2B5EF4-FFF2-40B4-BE49-F238E27FC236}">
                  <a16:creationId xmlns:a16="http://schemas.microsoft.com/office/drawing/2014/main" id="{8940841E-3CF4-4841-A428-3AF6912729A1}"/>
                </a:ext>
              </a:extLst>
            </p:cNvPr>
            <p:cNvPicPr>
              <a:picLocks noChangeAspect="1" noChangeArrowheads="1"/>
            </p:cNvPicPr>
            <p:nvPr/>
          </p:nvPicPr>
          <p:blipFill>
            <a:blip r:embed="rId3" cstate="print"/>
            <a:srcRect l="21291" r="57246"/>
            <a:stretch>
              <a:fillRect/>
            </a:stretch>
          </p:blipFill>
          <p:spPr bwMode="auto">
            <a:xfrm>
              <a:off x="4960226" y="1393152"/>
              <a:ext cx="419100" cy="497487"/>
            </a:xfrm>
            <a:prstGeom prst="rect">
              <a:avLst/>
            </a:prstGeom>
            <a:noFill/>
            <a:ln w="9525">
              <a:noFill/>
              <a:miter lim="800000"/>
              <a:headEnd/>
              <a:tailEnd/>
            </a:ln>
          </p:spPr>
        </p:pic>
        <p:pic>
          <p:nvPicPr>
            <p:cNvPr id="20" name="Picture 7">
              <a:extLst>
                <a:ext uri="{FF2B5EF4-FFF2-40B4-BE49-F238E27FC236}">
                  <a16:creationId xmlns:a16="http://schemas.microsoft.com/office/drawing/2014/main" id="{028BE752-A84A-1947-B5C5-E5E2E1288324}"/>
                </a:ext>
              </a:extLst>
            </p:cNvPr>
            <p:cNvPicPr>
              <a:picLocks noChangeAspect="1" noChangeArrowheads="1"/>
            </p:cNvPicPr>
            <p:nvPr/>
          </p:nvPicPr>
          <p:blipFill>
            <a:blip r:embed="rId3" cstate="print"/>
            <a:srcRect l="79176" r="2288"/>
            <a:stretch>
              <a:fillRect/>
            </a:stretch>
          </p:blipFill>
          <p:spPr bwMode="auto">
            <a:xfrm>
              <a:off x="4990662" y="913288"/>
              <a:ext cx="361950" cy="497487"/>
            </a:xfrm>
            <a:prstGeom prst="rect">
              <a:avLst/>
            </a:prstGeom>
            <a:noFill/>
            <a:ln w="9525">
              <a:noFill/>
              <a:miter lim="800000"/>
              <a:headEnd/>
              <a:tailEnd/>
            </a:ln>
          </p:spPr>
        </p:pic>
      </p:grpSp>
      <p:sp>
        <p:nvSpPr>
          <p:cNvPr id="21" name="Arrow: Right 37">
            <a:extLst>
              <a:ext uri="{FF2B5EF4-FFF2-40B4-BE49-F238E27FC236}">
                <a16:creationId xmlns:a16="http://schemas.microsoft.com/office/drawing/2014/main" id="{79A95B99-143F-A349-A769-3F3C54B3C5FA}"/>
              </a:ext>
            </a:extLst>
          </p:cNvPr>
          <p:cNvSpPr/>
          <p:nvPr/>
        </p:nvSpPr>
        <p:spPr bwMode="auto">
          <a:xfrm>
            <a:off x="6189346" y="1340769"/>
            <a:ext cx="842758" cy="342805"/>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sp>
        <p:nvSpPr>
          <p:cNvPr id="22" name="TextBox 21">
            <a:extLst>
              <a:ext uri="{FF2B5EF4-FFF2-40B4-BE49-F238E27FC236}">
                <a16:creationId xmlns:a16="http://schemas.microsoft.com/office/drawing/2014/main" id="{4C16CF91-79CA-C94C-B14C-98D427E3EE00}"/>
              </a:ext>
            </a:extLst>
          </p:cNvPr>
          <p:cNvSpPr txBox="1"/>
          <p:nvPr/>
        </p:nvSpPr>
        <p:spPr>
          <a:xfrm>
            <a:off x="5957265" y="1692098"/>
            <a:ext cx="1364095" cy="584775"/>
          </a:xfrm>
          <a:prstGeom prst="rect">
            <a:avLst/>
          </a:prstGeom>
          <a:noFill/>
        </p:spPr>
        <p:txBody>
          <a:bodyPr wrap="square" rtlCol="0">
            <a:spAutoFit/>
          </a:bodyPr>
          <a:lstStyle/>
          <a:p>
            <a:pPr algn="ctr">
              <a:buNone/>
            </a:pPr>
            <a:r>
              <a:rPr lang="en-US" sz="1600"/>
              <a:t>Dark matter coupling</a:t>
            </a:r>
          </a:p>
        </p:txBody>
      </p:sp>
      <p:sp>
        <p:nvSpPr>
          <p:cNvPr id="23" name="TextBox 22">
            <a:extLst>
              <a:ext uri="{FF2B5EF4-FFF2-40B4-BE49-F238E27FC236}">
                <a16:creationId xmlns:a16="http://schemas.microsoft.com/office/drawing/2014/main" id="{FC643008-FCBF-E143-AFA4-48F122336B21}"/>
              </a:ext>
            </a:extLst>
          </p:cNvPr>
          <p:cNvSpPr txBox="1"/>
          <p:nvPr/>
        </p:nvSpPr>
        <p:spPr>
          <a:xfrm>
            <a:off x="7824193" y="1907540"/>
            <a:ext cx="620683" cy="369332"/>
          </a:xfrm>
          <a:prstGeom prst="rect">
            <a:avLst/>
          </a:prstGeom>
          <a:noFill/>
        </p:spPr>
        <p:txBody>
          <a:bodyPr wrap="none" rtlCol="0">
            <a:spAutoFit/>
          </a:bodyPr>
          <a:lstStyle/>
          <a:p>
            <a:r>
              <a:rPr lang="en-US"/>
              <a:t>time</a:t>
            </a:r>
          </a:p>
        </p:txBody>
      </p:sp>
      <p:sp>
        <p:nvSpPr>
          <p:cNvPr id="24" name="Rectangle 23">
            <a:extLst>
              <a:ext uri="{FF2B5EF4-FFF2-40B4-BE49-F238E27FC236}">
                <a16:creationId xmlns:a16="http://schemas.microsoft.com/office/drawing/2014/main" id="{DD7C73AD-C401-5346-800E-67B9A4346B36}"/>
              </a:ext>
            </a:extLst>
          </p:cNvPr>
          <p:cNvSpPr/>
          <p:nvPr/>
        </p:nvSpPr>
        <p:spPr>
          <a:xfrm>
            <a:off x="4727849" y="2369697"/>
            <a:ext cx="3134704" cy="4339650"/>
          </a:xfrm>
          <a:prstGeom prst="rect">
            <a:avLst/>
          </a:prstGeom>
        </p:spPr>
        <p:txBody>
          <a:bodyPr wrap="square">
            <a:spAutoFit/>
          </a:bodyPr>
          <a:lstStyle/>
          <a:p>
            <a:pPr algn="ctr">
              <a:buNone/>
            </a:pPr>
            <a:r>
              <a:rPr lang="en-GB"/>
              <a:t>The AION staged programme will have unprecedented sensitivity to DM with scalar couplings to matter, which cause time variation of fundamental constants such as the electron mass.  </a:t>
            </a:r>
          </a:p>
          <a:p>
            <a:pPr algn="ctr">
              <a:buNone/>
            </a:pPr>
            <a:r>
              <a:rPr lang="en-GB" sz="1200"/>
              <a:t>Based on: </a:t>
            </a:r>
            <a:r>
              <a:rPr lang="en-GB" sz="1200" err="1"/>
              <a:t>Arvanitaki</a:t>
            </a:r>
            <a:r>
              <a:rPr lang="en-GB" sz="1200"/>
              <a:t> et al., PRD </a:t>
            </a:r>
            <a:r>
              <a:rPr lang="en-GB" sz="1200" b="1"/>
              <a:t>97</a:t>
            </a:r>
            <a:r>
              <a:rPr lang="en-GB" sz="1200"/>
              <a:t>, 075020 (2018).</a:t>
            </a:r>
            <a:endParaRPr lang="en-GB"/>
          </a:p>
          <a:p>
            <a:pPr algn="ctr"/>
            <a:endParaRPr lang="en-GB"/>
          </a:p>
          <a:p>
            <a:pPr algn="ctr"/>
            <a:r>
              <a:rPr lang="en-GB">
                <a:solidFill>
                  <a:schemeClr val="accent6"/>
                </a:solidFill>
              </a:rPr>
              <a:t>Linear scalar DM interactions </a:t>
            </a:r>
          </a:p>
          <a:p>
            <a:pPr algn="ctr"/>
            <a:r>
              <a:rPr lang="en-GB"/>
              <a:t>Quadratic scalar DM interactions </a:t>
            </a:r>
          </a:p>
          <a:p>
            <a:pPr algn="ctr">
              <a:buNone/>
            </a:pPr>
            <a:endParaRPr lang="en-GB"/>
          </a:p>
        </p:txBody>
      </p:sp>
      <p:cxnSp>
        <p:nvCxnSpPr>
          <p:cNvPr id="30" name="Straight Arrow Connector 29">
            <a:extLst>
              <a:ext uri="{FF2B5EF4-FFF2-40B4-BE49-F238E27FC236}">
                <a16:creationId xmlns:a16="http://schemas.microsoft.com/office/drawing/2014/main" id="{E08D6BA9-B722-0242-BDAD-161278D3E1E7}"/>
              </a:ext>
            </a:extLst>
          </p:cNvPr>
          <p:cNvCxnSpPr>
            <a:cxnSpLocks/>
          </p:cNvCxnSpPr>
          <p:nvPr/>
        </p:nvCxnSpPr>
        <p:spPr bwMode="auto">
          <a:xfrm flipH="1">
            <a:off x="4749678" y="5495410"/>
            <a:ext cx="499607" cy="1"/>
          </a:xfrm>
          <a:prstGeom prst="straightConnector1">
            <a:avLst/>
          </a:prstGeom>
          <a:noFill/>
          <a:ln w="63500" cap="flat" cmpd="sng" algn="ctr">
            <a:solidFill>
              <a:schemeClr val="accent6"/>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7404EB62-0491-0C43-9D18-88DF63D895B0}"/>
              </a:ext>
            </a:extLst>
          </p:cNvPr>
          <p:cNvCxnSpPr>
            <a:cxnSpLocks/>
          </p:cNvCxnSpPr>
          <p:nvPr/>
        </p:nvCxnSpPr>
        <p:spPr bwMode="auto">
          <a:xfrm>
            <a:off x="7148536" y="6165304"/>
            <a:ext cx="506143" cy="0"/>
          </a:xfrm>
          <a:prstGeom prst="straightConnector1">
            <a:avLst/>
          </a:prstGeom>
          <a:noFill/>
          <a:ln w="63500" cap="flat" cmpd="sng" algn="ctr">
            <a:solidFill>
              <a:schemeClr val="tx1"/>
            </a:solidFill>
            <a:prstDash val="solid"/>
            <a:round/>
            <a:headEnd type="none" w="med" len="med"/>
            <a:tailEnd type="triangle"/>
          </a:ln>
          <a:effectLst/>
        </p:spPr>
      </p:cxnSp>
      <p:pic>
        <p:nvPicPr>
          <p:cNvPr id="25" name="Picture 24">
            <a:extLst>
              <a:ext uri="{FF2B5EF4-FFF2-40B4-BE49-F238E27FC236}">
                <a16:creationId xmlns:a16="http://schemas.microsoft.com/office/drawing/2014/main" id="{A00F9A82-844F-5245-9DC5-112ACB09BF84}"/>
              </a:ext>
            </a:extLst>
          </p:cNvPr>
          <p:cNvPicPr>
            <a:picLocks noChangeAspect="1"/>
          </p:cNvPicPr>
          <p:nvPr/>
        </p:nvPicPr>
        <p:blipFill>
          <a:blip r:embed="rId5"/>
          <a:stretch>
            <a:fillRect/>
          </a:stretch>
        </p:blipFill>
        <p:spPr>
          <a:xfrm>
            <a:off x="1649188" y="764705"/>
            <a:ext cx="3294684" cy="6203731"/>
          </a:xfrm>
          <a:prstGeom prst="rect">
            <a:avLst/>
          </a:prstGeom>
        </p:spPr>
      </p:pic>
      <p:pic>
        <p:nvPicPr>
          <p:cNvPr id="31" name="Picture 30">
            <a:extLst>
              <a:ext uri="{FF2B5EF4-FFF2-40B4-BE49-F238E27FC236}">
                <a16:creationId xmlns:a16="http://schemas.microsoft.com/office/drawing/2014/main" id="{50F4F1FD-EE8F-7A43-894F-FF14272A0981}"/>
              </a:ext>
            </a:extLst>
          </p:cNvPr>
          <p:cNvPicPr>
            <a:picLocks noChangeAspect="1"/>
          </p:cNvPicPr>
          <p:nvPr/>
        </p:nvPicPr>
        <p:blipFill>
          <a:blip r:embed="rId6"/>
          <a:stretch>
            <a:fillRect/>
          </a:stretch>
        </p:blipFill>
        <p:spPr>
          <a:xfrm>
            <a:off x="7686296" y="2276873"/>
            <a:ext cx="3090225" cy="4287485"/>
          </a:xfrm>
          <a:prstGeom prst="rect">
            <a:avLst/>
          </a:prstGeom>
        </p:spPr>
      </p:pic>
      <p:sp>
        <p:nvSpPr>
          <p:cNvPr id="35" name="TextBox 34">
            <a:extLst>
              <a:ext uri="{FF2B5EF4-FFF2-40B4-BE49-F238E27FC236}">
                <a16:creationId xmlns:a16="http://schemas.microsoft.com/office/drawing/2014/main" id="{58263811-7D9B-0A41-AE75-4225765FB4A9}"/>
              </a:ext>
            </a:extLst>
          </p:cNvPr>
          <p:cNvSpPr txBox="1"/>
          <p:nvPr/>
        </p:nvSpPr>
        <p:spPr>
          <a:xfrm>
            <a:off x="3491994" y="2209538"/>
            <a:ext cx="1019831" cy="523220"/>
          </a:xfrm>
          <a:prstGeom prst="rect">
            <a:avLst/>
          </a:prstGeom>
          <a:noFill/>
        </p:spPr>
        <p:txBody>
          <a:bodyPr wrap="none" rtlCol="0">
            <a:spAutoFit/>
          </a:bodyPr>
          <a:lstStyle/>
          <a:p>
            <a:r>
              <a:rPr lang="en-GB" sz="1400"/>
              <a:t>Coupling </a:t>
            </a:r>
          </a:p>
          <a:p>
            <a:r>
              <a:rPr lang="en-GB" sz="1400"/>
              <a:t>to electron</a:t>
            </a:r>
          </a:p>
        </p:txBody>
      </p:sp>
      <p:sp>
        <p:nvSpPr>
          <p:cNvPr id="36" name="TextBox 35">
            <a:extLst>
              <a:ext uri="{FF2B5EF4-FFF2-40B4-BE49-F238E27FC236}">
                <a16:creationId xmlns:a16="http://schemas.microsoft.com/office/drawing/2014/main" id="{BA13A77C-225F-8D45-A762-547678BBD7A7}"/>
              </a:ext>
            </a:extLst>
          </p:cNvPr>
          <p:cNvSpPr txBox="1"/>
          <p:nvPr/>
        </p:nvSpPr>
        <p:spPr>
          <a:xfrm>
            <a:off x="3503713" y="4005064"/>
            <a:ext cx="941283" cy="523220"/>
          </a:xfrm>
          <a:prstGeom prst="rect">
            <a:avLst/>
          </a:prstGeom>
          <a:noFill/>
        </p:spPr>
        <p:txBody>
          <a:bodyPr wrap="none" rtlCol="0">
            <a:spAutoFit/>
          </a:bodyPr>
          <a:lstStyle/>
          <a:p>
            <a:r>
              <a:rPr lang="en-GB" sz="1400"/>
              <a:t>Coupling </a:t>
            </a:r>
          </a:p>
          <a:p>
            <a:r>
              <a:rPr lang="en-GB" sz="1400"/>
              <a:t>to photon</a:t>
            </a:r>
          </a:p>
        </p:txBody>
      </p:sp>
      <p:sp>
        <p:nvSpPr>
          <p:cNvPr id="37" name="TextBox 36">
            <a:extLst>
              <a:ext uri="{FF2B5EF4-FFF2-40B4-BE49-F238E27FC236}">
                <a16:creationId xmlns:a16="http://schemas.microsoft.com/office/drawing/2014/main" id="{E4540FF6-C8D7-8649-AE60-AA7CB2DD294F}"/>
              </a:ext>
            </a:extLst>
          </p:cNvPr>
          <p:cNvSpPr txBox="1"/>
          <p:nvPr/>
        </p:nvSpPr>
        <p:spPr>
          <a:xfrm>
            <a:off x="3575720" y="5858108"/>
            <a:ext cx="1149674" cy="523220"/>
          </a:xfrm>
          <a:prstGeom prst="rect">
            <a:avLst/>
          </a:prstGeom>
          <a:noFill/>
        </p:spPr>
        <p:txBody>
          <a:bodyPr wrap="none" rtlCol="0">
            <a:spAutoFit/>
          </a:bodyPr>
          <a:lstStyle/>
          <a:p>
            <a:r>
              <a:rPr lang="en-GB" sz="1400"/>
              <a:t>Coupling </a:t>
            </a:r>
          </a:p>
          <a:p>
            <a:r>
              <a:rPr lang="en-GB" sz="1400"/>
              <a:t>Higgs-portal</a:t>
            </a:r>
          </a:p>
        </p:txBody>
      </p:sp>
      <p:sp>
        <p:nvSpPr>
          <p:cNvPr id="33" name="TextBox 32">
            <a:extLst>
              <a:ext uri="{FF2B5EF4-FFF2-40B4-BE49-F238E27FC236}">
                <a16:creationId xmlns:a16="http://schemas.microsoft.com/office/drawing/2014/main" id="{BC5917AA-263C-DC47-A0C9-BEE1FEAC8453}"/>
              </a:ext>
            </a:extLst>
          </p:cNvPr>
          <p:cNvSpPr txBox="1"/>
          <p:nvPr/>
        </p:nvSpPr>
        <p:spPr>
          <a:xfrm>
            <a:off x="1853156" y="2407216"/>
            <a:ext cx="8419309" cy="2893100"/>
          </a:xfrm>
          <a:prstGeom prst="rect">
            <a:avLst/>
          </a:prstGeom>
          <a:solidFill>
            <a:srgbClr val="FFFF00"/>
          </a:solidFill>
        </p:spPr>
        <p:txBody>
          <a:bodyPr wrap="square" rtlCol="0">
            <a:spAutoFit/>
          </a:bodyPr>
          <a:lstStyle/>
          <a:p>
            <a:pPr algn="ctr"/>
            <a:r>
              <a:rPr lang="en-US" sz="2600"/>
              <a:t>AION will be probing new territory in ULD scalar scenarios. </a:t>
            </a:r>
          </a:p>
          <a:p>
            <a:pPr algn="ctr"/>
            <a:r>
              <a:rPr lang="en-US" sz="2600"/>
              <a:t>With different configurations of the Atom Interferometer</a:t>
            </a:r>
          </a:p>
          <a:p>
            <a:pPr algn="ctr"/>
            <a:r>
              <a:rPr lang="en-US" sz="2600"/>
              <a:t>it will be also possible to search for</a:t>
            </a:r>
          </a:p>
          <a:p>
            <a:pPr algn="ctr"/>
            <a:r>
              <a:rPr lang="en-US" sz="2600">
                <a:solidFill>
                  <a:srgbClr val="FF0000"/>
                </a:solidFill>
              </a:rPr>
              <a:t>Axions</a:t>
            </a:r>
            <a:r>
              <a:rPr lang="en-US" sz="2600"/>
              <a:t> (pseudo-scalar) and </a:t>
            </a:r>
            <a:r>
              <a:rPr lang="en-US" sz="2600">
                <a:solidFill>
                  <a:srgbClr val="FF0000"/>
                </a:solidFill>
              </a:rPr>
              <a:t>Vector</a:t>
            </a:r>
            <a:r>
              <a:rPr lang="en-US" sz="2600"/>
              <a:t> DM candidates! </a:t>
            </a:r>
          </a:p>
          <a:p>
            <a:pPr algn="ctr"/>
            <a:r>
              <a:rPr lang="en-US" sz="2600"/>
              <a:t>[studies are ongoing] </a:t>
            </a:r>
          </a:p>
          <a:p>
            <a:pPr algn="ctr"/>
            <a:r>
              <a:rPr lang="en-US" sz="2600"/>
              <a:t> </a:t>
            </a:r>
          </a:p>
        </p:txBody>
      </p:sp>
    </p:spTree>
    <p:extLst>
      <p:ext uri="{BB962C8B-B14F-4D97-AF65-F5344CB8AC3E}">
        <p14:creationId xmlns:p14="http://schemas.microsoft.com/office/powerpoint/2010/main" val="23323126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6399-BFB9-2C4D-824D-7F9FC5DD9C64}"/>
              </a:ext>
            </a:extLst>
          </p:cNvPr>
          <p:cNvSpPr>
            <a:spLocks noGrp="1"/>
          </p:cNvSpPr>
          <p:nvPr>
            <p:ph type="title"/>
          </p:nvPr>
        </p:nvSpPr>
        <p:spPr/>
        <p:txBody>
          <a:bodyPr/>
          <a:lstStyle/>
          <a:p>
            <a:r>
              <a:rPr lang="en-US"/>
              <a:t>GW Physics @ AION</a:t>
            </a:r>
          </a:p>
        </p:txBody>
      </p:sp>
      <p:sp>
        <p:nvSpPr>
          <p:cNvPr id="3" name="Text Placeholder 2">
            <a:extLst>
              <a:ext uri="{FF2B5EF4-FFF2-40B4-BE49-F238E27FC236}">
                <a16:creationId xmlns:a16="http://schemas.microsoft.com/office/drawing/2014/main" id="{89161AB1-D03C-B643-AED5-EFA97A41E3D8}"/>
              </a:ext>
            </a:extLst>
          </p:cNvPr>
          <p:cNvSpPr>
            <a:spLocks noGrp="1"/>
          </p:cNvSpPr>
          <p:nvPr>
            <p:ph type="body" idx="1"/>
          </p:nvPr>
        </p:nvSpPr>
        <p:spPr>
          <a:xfrm>
            <a:off x="2246435" y="1089003"/>
            <a:ext cx="7772400" cy="3317898"/>
          </a:xfrm>
        </p:spPr>
        <p:txBody>
          <a:bodyPr/>
          <a:lstStyle/>
          <a:p>
            <a:pPr marL="285750" indent="-285750">
              <a:buFont typeface="Arial" panose="020B0604020202020204" pitchFamily="34" charset="0"/>
              <a:buChar char="•"/>
            </a:pPr>
            <a:endParaRPr lang="en-GB"/>
          </a:p>
          <a:p>
            <a:r>
              <a:rPr lang="en-GB" b="1"/>
              <a:t>References:</a:t>
            </a:r>
          </a:p>
          <a:p>
            <a:pPr marL="285750" indent="-285750">
              <a:buFont typeface="Arial" panose="020B0604020202020204" pitchFamily="34" charset="0"/>
              <a:buChar char="•"/>
            </a:pPr>
            <a:r>
              <a:rPr lang="en-GB"/>
              <a:t>On the Maximal Strength of a First-Order Electroweak Phase Transition and its Gravitational Wave Signal, </a:t>
            </a:r>
            <a:r>
              <a:rPr lang="en-GB">
                <a:solidFill>
                  <a:srgbClr val="FF0000"/>
                </a:solidFill>
              </a:rPr>
              <a:t>1809.08242</a:t>
            </a:r>
          </a:p>
          <a:p>
            <a:pPr marL="285750" indent="-285750">
              <a:buFont typeface="Arial" panose="020B0604020202020204" pitchFamily="34" charset="0"/>
              <a:buChar char="•"/>
            </a:pPr>
            <a:r>
              <a:rPr lang="en-GB"/>
              <a:t>Cosmic Archaeology with Gravitational Waves from Cosmic Strings, </a:t>
            </a:r>
            <a:r>
              <a:rPr lang="en-GB">
                <a:solidFill>
                  <a:srgbClr val="FF0000"/>
                </a:solidFill>
              </a:rPr>
              <a:t>1711.03104</a:t>
            </a:r>
          </a:p>
          <a:p>
            <a:pPr marL="285750" indent="-285750">
              <a:buFont typeface="Arial" panose="020B0604020202020204" pitchFamily="34" charset="0"/>
              <a:buChar char="•"/>
            </a:pPr>
            <a:r>
              <a:rPr lang="en-GB"/>
              <a:t>Probing the pre-BBN universe with gravitational waves from cosmic strings, </a:t>
            </a:r>
            <a:r>
              <a:rPr lang="en-GB">
                <a:solidFill>
                  <a:srgbClr val="FF0000"/>
                </a:solidFill>
              </a:rPr>
              <a:t>1808.08968</a:t>
            </a:r>
          </a:p>
          <a:p>
            <a:pPr marL="285750" indent="-285750">
              <a:buFont typeface="Arial" panose="020B0604020202020204" pitchFamily="34" charset="0"/>
              <a:buChar char="•"/>
            </a:pPr>
            <a:r>
              <a:rPr lang="en-GB"/>
              <a:t>Formation and Evolution of Primordial Black Hole Binaries in the Early Universe, </a:t>
            </a:r>
            <a:r>
              <a:rPr lang="en-GB">
                <a:solidFill>
                  <a:srgbClr val="FF0000"/>
                </a:solidFill>
              </a:rPr>
              <a:t>1812.01930</a:t>
            </a:r>
          </a:p>
          <a:p>
            <a:pPr marL="285750" indent="-285750">
              <a:buFont typeface="Arial" panose="020B0604020202020204" pitchFamily="34" charset="0"/>
              <a:buChar char="•"/>
            </a:pPr>
            <a:r>
              <a:rPr lang="en-GB"/>
              <a:t>Primordial Black Holes from Thermal Inflation</a:t>
            </a:r>
            <a:r>
              <a:rPr lang="en-GB">
                <a:solidFill>
                  <a:srgbClr val="FF0000"/>
                </a:solidFill>
              </a:rPr>
              <a:t>, 1903.09598</a:t>
            </a:r>
            <a:endParaRPr lang="en-US">
              <a:solidFill>
                <a:srgbClr val="FF0000"/>
              </a:solidFill>
            </a:endParaRPr>
          </a:p>
        </p:txBody>
      </p:sp>
    </p:spTree>
    <p:extLst>
      <p:ext uri="{BB962C8B-B14F-4D97-AF65-F5344CB8AC3E}">
        <p14:creationId xmlns:p14="http://schemas.microsoft.com/office/powerpoint/2010/main" val="316510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p:cNvSpPr/>
          <p:nvPr/>
        </p:nvSpPr>
        <p:spPr bwMode="auto">
          <a:xfrm>
            <a:off x="9700388" y="4641472"/>
            <a:ext cx="842963" cy="842963"/>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pic>
        <p:nvPicPr>
          <p:cNvPr id="31" name="Picture 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468074" y="4900373"/>
            <a:ext cx="3089564" cy="536839"/>
          </a:xfrm>
          <a:prstGeom prst="rect">
            <a:avLst/>
          </a:prstGeom>
          <a:noFill/>
          <a:ln w="9525">
            <a:noFill/>
            <a:miter lim="800000"/>
            <a:headEnd/>
            <a:tailEnd/>
          </a:ln>
        </p:spPr>
      </p:pic>
      <p:pic>
        <p:nvPicPr>
          <p:cNvPr id="44"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128994" y="4886942"/>
            <a:ext cx="2695576" cy="550586"/>
          </a:xfrm>
          <a:prstGeom prst="rect">
            <a:avLst/>
          </a:prstGeom>
          <a:noFill/>
          <a:ln w="9525">
            <a:noFill/>
            <a:miter lim="800000"/>
            <a:headEnd/>
            <a:tailEnd/>
          </a:ln>
        </p:spPr>
      </p:pic>
      <p:grpSp>
        <p:nvGrpSpPr>
          <p:cNvPr id="3" name="Group 110"/>
          <p:cNvGrpSpPr/>
          <p:nvPr/>
        </p:nvGrpSpPr>
        <p:grpSpPr>
          <a:xfrm>
            <a:off x="3063820" y="1615083"/>
            <a:ext cx="6292775" cy="497744"/>
            <a:chOff x="1539819" y="2009233"/>
            <a:chExt cx="6292775" cy="497744"/>
          </a:xfrm>
        </p:grpSpPr>
        <p:pic>
          <p:nvPicPr>
            <p:cNvPr id="106" name="Picture 7"/>
            <p:cNvPicPr>
              <a:picLocks noChangeAspect="1" noChangeArrowheads="1"/>
            </p:cNvPicPr>
            <p:nvPr/>
          </p:nvPicPr>
          <p:blipFill>
            <a:blip r:embed="rId5" cstate="print"/>
            <a:srcRect/>
            <a:stretch>
              <a:fillRect/>
            </a:stretch>
          </p:blipFill>
          <p:spPr bwMode="auto">
            <a:xfrm>
              <a:off x="5879958" y="2009233"/>
              <a:ext cx="1952636" cy="497487"/>
            </a:xfrm>
            <a:prstGeom prst="rect">
              <a:avLst/>
            </a:prstGeom>
            <a:noFill/>
            <a:ln w="9525">
              <a:noFill/>
              <a:miter lim="800000"/>
              <a:headEnd/>
              <a:tailEnd/>
            </a:ln>
          </p:spPr>
        </p:pic>
        <p:pic>
          <p:nvPicPr>
            <p:cNvPr id="107" name="Picture 7"/>
            <p:cNvPicPr>
              <a:picLocks noChangeAspect="1" noChangeArrowheads="1"/>
            </p:cNvPicPr>
            <p:nvPr/>
          </p:nvPicPr>
          <p:blipFill>
            <a:blip r:embed="rId5" cstate="print"/>
            <a:srcRect/>
            <a:stretch>
              <a:fillRect/>
            </a:stretch>
          </p:blipFill>
          <p:spPr bwMode="auto">
            <a:xfrm>
              <a:off x="1539819" y="2009490"/>
              <a:ext cx="1952636" cy="497487"/>
            </a:xfrm>
            <a:prstGeom prst="rect">
              <a:avLst/>
            </a:prstGeom>
            <a:noFill/>
            <a:ln w="9525">
              <a:noFill/>
              <a:miter lim="800000"/>
              <a:headEnd/>
              <a:tailEnd/>
            </a:ln>
          </p:spPr>
        </p:pic>
      </p:grpSp>
      <p:grpSp>
        <p:nvGrpSpPr>
          <p:cNvPr id="4" name="Group 135"/>
          <p:cNvGrpSpPr/>
          <p:nvPr/>
        </p:nvGrpSpPr>
        <p:grpSpPr>
          <a:xfrm>
            <a:off x="2328066" y="5826133"/>
            <a:ext cx="7429500" cy="415637"/>
            <a:chOff x="0" y="5463984"/>
            <a:chExt cx="7429500" cy="415637"/>
          </a:xfrm>
        </p:grpSpPr>
        <p:sp>
          <p:nvSpPr>
            <p:cNvPr id="130" name="Rectangle 129"/>
            <p:cNvSpPr/>
            <p:nvPr/>
          </p:nvSpPr>
          <p:spPr bwMode="auto">
            <a:xfrm>
              <a:off x="0" y="5463984"/>
              <a:ext cx="7429500" cy="415637"/>
            </a:xfrm>
            <a:prstGeom prst="rect">
              <a:avLst/>
            </a:prstGeom>
            <a:solidFill>
              <a:schemeClr val="accent1">
                <a:lumMod val="90000"/>
              </a:schemeClr>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pic>
          <p:nvPicPr>
            <p:cNvPr id="59"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06837" y="5601350"/>
              <a:ext cx="772036" cy="156542"/>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a:t>Simple Example: Two Atomic Clocks</a:t>
            </a:r>
          </a:p>
        </p:txBody>
      </p:sp>
      <p:grpSp>
        <p:nvGrpSpPr>
          <p:cNvPr id="5" name="Group 133"/>
          <p:cNvGrpSpPr/>
          <p:nvPr/>
        </p:nvGrpSpPr>
        <p:grpSpPr>
          <a:xfrm>
            <a:off x="2328066" y="2359033"/>
            <a:ext cx="7429500" cy="415637"/>
            <a:chOff x="0" y="1239646"/>
            <a:chExt cx="7429500" cy="415637"/>
          </a:xfrm>
        </p:grpSpPr>
        <p:sp>
          <p:nvSpPr>
            <p:cNvPr id="57" name="Rectangle 56"/>
            <p:cNvSpPr/>
            <p:nvPr/>
          </p:nvSpPr>
          <p:spPr bwMode="auto">
            <a:xfrm>
              <a:off x="0" y="1239646"/>
              <a:ext cx="7429500" cy="415637"/>
            </a:xfrm>
            <a:prstGeom prst="rect">
              <a:avLst/>
            </a:prstGeom>
            <a:solidFill>
              <a:schemeClr val="accent1">
                <a:lumMod val="90000"/>
              </a:schemeClr>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pic>
          <p:nvPicPr>
            <p:cNvPr id="7"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76112" y="1369170"/>
              <a:ext cx="772036" cy="156542"/>
            </a:xfrm>
            <a:prstGeom prst="rect">
              <a:avLst/>
            </a:prstGeom>
            <a:noFill/>
            <a:ln w="9525">
              <a:noFill/>
              <a:miter lim="800000"/>
              <a:headEnd/>
              <a:tailEnd/>
            </a:ln>
          </p:spPr>
        </p:pic>
      </p:grpSp>
      <p:pic>
        <p:nvPicPr>
          <p:cNvPr id="1277958" name="Picture 6" descr="http://www.clipartbest.com/cliparts/LTK/rLA/LTKrLAjTa.png"/>
          <p:cNvPicPr>
            <a:picLocks noChangeAspect="1" noChangeArrowheads="1"/>
          </p:cNvPicPr>
          <p:nvPr/>
        </p:nvPicPr>
        <p:blipFill>
          <a:blip r:embed="rId7" cstate="print"/>
          <a:srcRect/>
          <a:stretch>
            <a:fillRect/>
          </a:stretch>
        </p:blipFill>
        <p:spPr bwMode="auto">
          <a:xfrm>
            <a:off x="7898279" y="5556888"/>
            <a:ext cx="990600" cy="990600"/>
          </a:xfrm>
          <a:prstGeom prst="rect">
            <a:avLst/>
          </a:prstGeom>
          <a:noFill/>
        </p:spPr>
      </p:pic>
      <p:grpSp>
        <p:nvGrpSpPr>
          <p:cNvPr id="6" name="Group 85"/>
          <p:cNvGrpSpPr/>
          <p:nvPr/>
        </p:nvGrpSpPr>
        <p:grpSpPr>
          <a:xfrm rot="2520000">
            <a:off x="8017161" y="6039379"/>
            <a:ext cx="755595" cy="1888"/>
            <a:chOff x="3412152" y="3004071"/>
            <a:chExt cx="755595" cy="1888"/>
          </a:xfrm>
        </p:grpSpPr>
        <p:cxnSp>
          <p:nvCxnSpPr>
            <p:cNvPr id="87" name="Straight Arrow Connector 86"/>
            <p:cNvCxnSpPr/>
            <p:nvPr/>
          </p:nvCxnSpPr>
          <p:spPr>
            <a:xfrm>
              <a:off x="3790116" y="3004071"/>
              <a:ext cx="377631"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3" name="Straight Arrow Connector 92"/>
            <p:cNvCxnSpPr/>
            <p:nvPr/>
          </p:nvCxnSpPr>
          <p:spPr>
            <a:xfrm flipH="1">
              <a:off x="3412152" y="3005959"/>
              <a:ext cx="377631" cy="0"/>
            </a:xfrm>
            <a:prstGeom prst="straightConnector1">
              <a:avLst/>
            </a:prstGeom>
            <a:ln w="3175">
              <a:solidFill>
                <a:srgbClr val="FFFFFF">
                  <a:alpha val="0"/>
                </a:srgbClr>
              </a:solidFill>
              <a:headEnd type="none" w="med" len="med"/>
              <a:tailEnd type="arrow" w="med" len="med"/>
            </a:ln>
          </p:spPr>
          <p:style>
            <a:lnRef idx="1">
              <a:schemeClr val="dk1"/>
            </a:lnRef>
            <a:fillRef idx="0">
              <a:schemeClr val="dk1"/>
            </a:fillRef>
            <a:effectRef idx="0">
              <a:schemeClr val="dk1"/>
            </a:effectRef>
            <a:fontRef idx="minor">
              <a:schemeClr val="tx1"/>
            </a:fontRef>
          </p:style>
        </p:cxnSp>
      </p:grpSp>
      <p:pic>
        <p:nvPicPr>
          <p:cNvPr id="102" name="Picture 6" descr="http://www.clipartbest.com/cliparts/LTK/rLA/LTKrLAjTa.png"/>
          <p:cNvPicPr>
            <a:picLocks noChangeAspect="1" noChangeArrowheads="1"/>
          </p:cNvPicPr>
          <p:nvPr/>
        </p:nvPicPr>
        <p:blipFill>
          <a:blip r:embed="rId7" cstate="print"/>
          <a:srcRect/>
          <a:stretch>
            <a:fillRect/>
          </a:stretch>
        </p:blipFill>
        <p:spPr bwMode="auto">
          <a:xfrm>
            <a:off x="3557530" y="5567399"/>
            <a:ext cx="990600" cy="990600"/>
          </a:xfrm>
          <a:prstGeom prst="rect">
            <a:avLst/>
          </a:prstGeom>
          <a:noFill/>
        </p:spPr>
      </p:pic>
      <p:grpSp>
        <p:nvGrpSpPr>
          <p:cNvPr id="8" name="Group 102"/>
          <p:cNvGrpSpPr/>
          <p:nvPr/>
        </p:nvGrpSpPr>
        <p:grpSpPr>
          <a:xfrm>
            <a:off x="3660646" y="6049890"/>
            <a:ext cx="755595" cy="1888"/>
            <a:chOff x="3412152" y="3004071"/>
            <a:chExt cx="755595" cy="1888"/>
          </a:xfrm>
        </p:grpSpPr>
        <p:cxnSp>
          <p:nvCxnSpPr>
            <p:cNvPr id="104" name="Straight Arrow Connector 103"/>
            <p:cNvCxnSpPr/>
            <p:nvPr/>
          </p:nvCxnSpPr>
          <p:spPr>
            <a:xfrm>
              <a:off x="3790116" y="3004071"/>
              <a:ext cx="377631"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05" name="Straight Arrow Connector 104"/>
            <p:cNvCxnSpPr/>
            <p:nvPr/>
          </p:nvCxnSpPr>
          <p:spPr>
            <a:xfrm flipH="1">
              <a:off x="3412152" y="3005959"/>
              <a:ext cx="377631" cy="0"/>
            </a:xfrm>
            <a:prstGeom prst="straightConnector1">
              <a:avLst/>
            </a:prstGeom>
            <a:ln w="3175">
              <a:solidFill>
                <a:srgbClr val="FFFFFF">
                  <a:alpha val="0"/>
                </a:srgbClr>
              </a:solidFill>
              <a:headEnd type="none" w="med" len="med"/>
              <a:tailEnd type="arrow" w="med" len="med"/>
            </a:ln>
          </p:spPr>
          <p:style>
            <a:lnRef idx="1">
              <a:schemeClr val="dk1"/>
            </a:lnRef>
            <a:fillRef idx="0">
              <a:schemeClr val="dk1"/>
            </a:fillRef>
            <a:effectRef idx="0">
              <a:schemeClr val="dk1"/>
            </a:effectRef>
            <a:fontRef idx="minor">
              <a:schemeClr val="tx1"/>
            </a:fontRef>
          </p:style>
        </p:cxnSp>
      </p:grpSp>
      <p:pic>
        <p:nvPicPr>
          <p:cNvPr id="29" name="Picture 28"/>
          <p:cNvPicPr>
            <a:picLocks noChangeAspect="1" noChangeArrowheads="1"/>
          </p:cNvPicPr>
          <p:nvPr/>
        </p:nvPicPr>
        <p:blipFill>
          <a:blip r:embed="rId8" cstate="print"/>
          <a:srcRect/>
          <a:stretch>
            <a:fillRect/>
          </a:stretch>
        </p:blipFill>
        <p:spPr bwMode="auto">
          <a:xfrm>
            <a:off x="5163371" y="3033140"/>
            <a:ext cx="2343150" cy="1579467"/>
          </a:xfrm>
          <a:prstGeom prst="rect">
            <a:avLst/>
          </a:prstGeom>
          <a:noFill/>
          <a:ln w="9525">
            <a:noFill/>
            <a:miter lim="800000"/>
            <a:headEnd/>
            <a:tailEnd/>
          </a:ln>
        </p:spPr>
      </p:pic>
      <p:cxnSp>
        <p:nvCxnSpPr>
          <p:cNvPr id="32" name="Straight Connector 31"/>
          <p:cNvCxnSpPr>
            <a:stCxn id="33" idx="2"/>
            <a:endCxn id="30" idx="1"/>
          </p:cNvCxnSpPr>
          <p:nvPr/>
        </p:nvCxnSpPr>
        <p:spPr>
          <a:xfrm>
            <a:off x="8556404" y="3782200"/>
            <a:ext cx="1267433" cy="982721"/>
          </a:xfrm>
          <a:prstGeom prst="line">
            <a:avLst/>
          </a:prstGeom>
          <a:ln w="57150">
            <a:solidFill>
              <a:schemeClr val="tx1"/>
            </a:solidFill>
            <a:headEnd type="none" w="med" len="med"/>
            <a:tailEnd type="triangle" w="med" len="med"/>
          </a:ln>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7541991" y="3135869"/>
            <a:ext cx="2028825" cy="646331"/>
          </a:xfrm>
          <a:prstGeom prst="rect">
            <a:avLst/>
          </a:prstGeom>
          <a:noFill/>
        </p:spPr>
        <p:txBody>
          <a:bodyPr wrap="square" rtlCol="0">
            <a:spAutoFit/>
          </a:bodyPr>
          <a:lstStyle/>
          <a:p>
            <a:pPr>
              <a:buNone/>
            </a:pPr>
            <a:r>
              <a:rPr lang="en-US" b="1"/>
              <a:t>GW changes light travel time</a:t>
            </a:r>
          </a:p>
        </p:txBody>
      </p:sp>
      <p:cxnSp>
        <p:nvCxnSpPr>
          <p:cNvPr id="34" name="Straight Arrow Connector 33"/>
          <p:cNvCxnSpPr/>
          <p:nvPr/>
        </p:nvCxnSpPr>
        <p:spPr>
          <a:xfrm>
            <a:off x="2119157" y="3091062"/>
            <a:ext cx="0" cy="2543175"/>
          </a:xfrm>
          <a:prstGeom prst="straightConnector1">
            <a:avLst/>
          </a:prstGeom>
          <a:ln w="571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5" name="TextBox 34"/>
          <p:cNvSpPr txBox="1"/>
          <p:nvPr/>
        </p:nvSpPr>
        <p:spPr>
          <a:xfrm>
            <a:off x="2162015" y="4219771"/>
            <a:ext cx="854721" cy="461665"/>
          </a:xfrm>
          <a:prstGeom prst="rect">
            <a:avLst/>
          </a:prstGeom>
          <a:noFill/>
        </p:spPr>
        <p:txBody>
          <a:bodyPr wrap="none" rtlCol="0">
            <a:spAutoFit/>
          </a:bodyPr>
          <a:lstStyle/>
          <a:p>
            <a:pPr>
              <a:buNone/>
            </a:pPr>
            <a:r>
              <a:rPr lang="en-US" sz="2400"/>
              <a:t>Time</a:t>
            </a:r>
          </a:p>
        </p:txBody>
      </p:sp>
      <p:grpSp>
        <p:nvGrpSpPr>
          <p:cNvPr id="9" name="Group 35"/>
          <p:cNvGrpSpPr/>
          <p:nvPr/>
        </p:nvGrpSpPr>
        <p:grpSpPr>
          <a:xfrm>
            <a:off x="5717538" y="1011490"/>
            <a:ext cx="1185789" cy="977351"/>
            <a:chOff x="4193537" y="913288"/>
            <a:chExt cx="1185789" cy="977351"/>
          </a:xfrm>
        </p:grpSpPr>
        <p:cxnSp>
          <p:nvCxnSpPr>
            <p:cNvPr id="37" name="Straight Connector 36"/>
            <p:cNvCxnSpPr/>
            <p:nvPr/>
          </p:nvCxnSpPr>
          <p:spPr>
            <a:xfrm>
              <a:off x="4203668" y="1642095"/>
              <a:ext cx="73152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4193537" y="1155923"/>
              <a:ext cx="731520" cy="0"/>
            </a:xfrm>
            <a:prstGeom prst="line">
              <a:avLst/>
            </a:prstGeom>
            <a:ln w="57150"/>
          </p:spPr>
          <p:style>
            <a:lnRef idx="1">
              <a:schemeClr val="dk1"/>
            </a:lnRef>
            <a:fillRef idx="0">
              <a:schemeClr val="dk1"/>
            </a:fillRef>
            <a:effectRef idx="0">
              <a:schemeClr val="dk1"/>
            </a:effectRef>
            <a:fontRef idx="minor">
              <a:schemeClr val="tx1"/>
            </a:fontRef>
          </p:style>
        </p:cxnSp>
        <p:pic>
          <p:nvPicPr>
            <p:cNvPr id="39" name="Picture 7"/>
            <p:cNvPicPr>
              <a:picLocks noChangeAspect="1" noChangeArrowheads="1"/>
            </p:cNvPicPr>
            <p:nvPr/>
          </p:nvPicPr>
          <p:blipFill>
            <a:blip r:embed="rId5" cstate="print"/>
            <a:srcRect l="21291" r="57246"/>
            <a:stretch>
              <a:fillRect/>
            </a:stretch>
          </p:blipFill>
          <p:spPr bwMode="auto">
            <a:xfrm>
              <a:off x="4960226" y="1393152"/>
              <a:ext cx="419100" cy="497487"/>
            </a:xfrm>
            <a:prstGeom prst="rect">
              <a:avLst/>
            </a:prstGeom>
            <a:noFill/>
            <a:ln w="9525">
              <a:noFill/>
              <a:miter lim="800000"/>
              <a:headEnd/>
              <a:tailEnd/>
            </a:ln>
          </p:spPr>
        </p:pic>
        <p:pic>
          <p:nvPicPr>
            <p:cNvPr id="40" name="Picture 7"/>
            <p:cNvPicPr>
              <a:picLocks noChangeAspect="1" noChangeArrowheads="1"/>
            </p:cNvPicPr>
            <p:nvPr/>
          </p:nvPicPr>
          <p:blipFill>
            <a:blip r:embed="rId5" cstate="print"/>
            <a:srcRect l="79176" r="2288"/>
            <a:stretch>
              <a:fillRect/>
            </a:stretch>
          </p:blipFill>
          <p:spPr bwMode="auto">
            <a:xfrm>
              <a:off x="4990662" y="913288"/>
              <a:ext cx="361950" cy="497487"/>
            </a:xfrm>
            <a:prstGeom prst="rect">
              <a:avLst/>
            </a:prstGeom>
            <a:noFill/>
            <a:ln w="9525">
              <a:noFill/>
              <a:miter lim="800000"/>
              <a:headEnd/>
              <a:tailEnd/>
            </a:ln>
          </p:spPr>
        </p:pic>
      </p:grpSp>
      <p:cxnSp>
        <p:nvCxnSpPr>
          <p:cNvPr id="41" name="Straight Connector 40"/>
          <p:cNvCxnSpPr/>
          <p:nvPr/>
        </p:nvCxnSpPr>
        <p:spPr>
          <a:xfrm flipV="1">
            <a:off x="5905500" y="1076325"/>
            <a:ext cx="0" cy="431800"/>
          </a:xfrm>
          <a:prstGeom prst="line">
            <a:avLst/>
          </a:prstGeom>
          <a:ln w="38100">
            <a:solidFill>
              <a:schemeClr val="accent1">
                <a:lumMod val="9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45" name="Picture 2"/>
          <p:cNvPicPr>
            <a:picLocks noChangeAspect="1" noChangeArrowheads="1"/>
          </p:cNvPicPr>
          <p:nvPr/>
        </p:nvPicPr>
        <p:blipFill>
          <a:blip r:embed="rId9" cstate="print"/>
          <a:srcRect/>
          <a:stretch>
            <a:fillRect/>
          </a:stretch>
        </p:blipFill>
        <p:spPr bwMode="auto">
          <a:xfrm>
            <a:off x="9297100" y="3882257"/>
            <a:ext cx="1370901" cy="358666"/>
          </a:xfrm>
          <a:prstGeom prst="rect">
            <a:avLst/>
          </a:prstGeom>
          <a:noFill/>
          <a:ln w="9525">
            <a:noFill/>
            <a:miter lim="800000"/>
            <a:headEnd/>
            <a:tailEnd/>
          </a:ln>
        </p:spPr>
      </p:pic>
      <p:grpSp>
        <p:nvGrpSpPr>
          <p:cNvPr id="10" name="Group 46"/>
          <p:cNvGrpSpPr/>
          <p:nvPr/>
        </p:nvGrpSpPr>
        <p:grpSpPr>
          <a:xfrm>
            <a:off x="3048000" y="6075045"/>
            <a:ext cx="5044440" cy="538460"/>
            <a:chOff x="1524000" y="2636520"/>
            <a:chExt cx="5044440" cy="538460"/>
          </a:xfrm>
        </p:grpSpPr>
        <p:sp>
          <p:nvSpPr>
            <p:cNvPr id="48" name="TextBox 47"/>
            <p:cNvSpPr txBox="1"/>
            <p:nvPr/>
          </p:nvSpPr>
          <p:spPr>
            <a:xfrm>
              <a:off x="1524000" y="2651760"/>
              <a:ext cx="701040" cy="523220"/>
            </a:xfrm>
            <a:prstGeom prst="rect">
              <a:avLst/>
            </a:prstGeom>
            <a:noFill/>
          </p:spPr>
          <p:txBody>
            <a:bodyPr wrap="square" rtlCol="0">
              <a:spAutoFit/>
            </a:bodyPr>
            <a:lstStyle/>
            <a:p>
              <a:pPr>
                <a:buNone/>
              </a:pPr>
              <a:r>
                <a:rPr lang="en-US" sz="1400"/>
                <a:t>Atom clock</a:t>
              </a:r>
            </a:p>
          </p:txBody>
        </p:sp>
        <p:sp>
          <p:nvSpPr>
            <p:cNvPr id="49" name="TextBox 48"/>
            <p:cNvSpPr txBox="1"/>
            <p:nvPr/>
          </p:nvSpPr>
          <p:spPr>
            <a:xfrm>
              <a:off x="5867400" y="2636520"/>
              <a:ext cx="701040" cy="523220"/>
            </a:xfrm>
            <a:prstGeom prst="rect">
              <a:avLst/>
            </a:prstGeom>
            <a:noFill/>
          </p:spPr>
          <p:txBody>
            <a:bodyPr wrap="square" rtlCol="0">
              <a:spAutoFit/>
            </a:bodyPr>
            <a:lstStyle/>
            <a:p>
              <a:pPr>
                <a:buNone/>
              </a:pPr>
              <a:r>
                <a:rPr lang="en-US" sz="1400"/>
                <a:t>Atom clock</a:t>
              </a:r>
            </a:p>
          </p:txBody>
        </p:sp>
      </p:grpSp>
      <p:pic>
        <p:nvPicPr>
          <p:cNvPr id="50" name="Picture 5"/>
          <p:cNvPicPr>
            <a:picLocks noChangeAspect="1" noChangeArrowheads="1"/>
          </p:cNvPicPr>
          <p:nvPr/>
        </p:nvPicPr>
        <p:blipFill>
          <a:blip r:embed="rId4" cstate="print">
            <a:clrChange>
              <a:clrFrom>
                <a:srgbClr val="FFFFFF"/>
              </a:clrFrom>
              <a:clrTo>
                <a:srgbClr val="FFFFFF">
                  <a:alpha val="0"/>
                </a:srgbClr>
              </a:clrTo>
            </a:clrChange>
          </a:blip>
          <a:srcRect l="81448" t="24107" r="9453" b="45618"/>
          <a:stretch>
            <a:fillRect/>
          </a:stretch>
        </p:blipFill>
        <p:spPr bwMode="auto">
          <a:xfrm>
            <a:off x="5988051" y="1204119"/>
            <a:ext cx="245269" cy="16668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037952294"/>
      </p:ext>
    </p:extLst>
  </p:cSld>
  <p:clrMapOvr>
    <a:masterClrMapping/>
  </p:clrMapOvr>
  <p:transition advTm="151399"/>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AION: Pathway to the GW Mid-(Frequency) Band </a:t>
            </a:r>
          </a:p>
        </p:txBody>
      </p:sp>
      <p:pic>
        <p:nvPicPr>
          <p:cNvPr id="5" name="Picture 4">
            <a:extLst>
              <a:ext uri="{FF2B5EF4-FFF2-40B4-BE49-F238E27FC236}">
                <a16:creationId xmlns:a16="http://schemas.microsoft.com/office/drawing/2014/main" id="{FF174E16-F524-486E-B962-16E11C0671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1543" y="1610800"/>
            <a:ext cx="6516000" cy="3885579"/>
          </a:xfrm>
          <a:prstGeom prst="rect">
            <a:avLst/>
          </a:prstGeom>
        </p:spPr>
      </p:pic>
      <p:sp>
        <p:nvSpPr>
          <p:cNvPr id="8" name="TextBox 7"/>
          <p:cNvSpPr txBox="1"/>
          <p:nvPr/>
        </p:nvSpPr>
        <p:spPr>
          <a:xfrm>
            <a:off x="3053063" y="1196752"/>
            <a:ext cx="3249608" cy="369332"/>
          </a:xfrm>
          <a:prstGeom prst="rect">
            <a:avLst/>
          </a:prstGeom>
          <a:noFill/>
        </p:spPr>
        <p:txBody>
          <a:bodyPr wrap="none" rtlCol="0">
            <a:spAutoFit/>
          </a:bodyPr>
          <a:lstStyle/>
          <a:p>
            <a:r>
              <a:rPr lang="en-GB"/>
              <a:t>Experimental GW Landscape </a:t>
            </a:r>
          </a:p>
        </p:txBody>
      </p:sp>
    </p:spTree>
    <p:extLst>
      <p:ext uri="{BB962C8B-B14F-4D97-AF65-F5344CB8AC3E}">
        <p14:creationId xmlns:p14="http://schemas.microsoft.com/office/powerpoint/2010/main" val="23021375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AION: Pathway to the GW Mid-(Frequency) Band </a:t>
            </a:r>
          </a:p>
        </p:txBody>
      </p:sp>
      <p:grpSp>
        <p:nvGrpSpPr>
          <p:cNvPr id="4" name="Group 3">
            <a:extLst>
              <a:ext uri="{FF2B5EF4-FFF2-40B4-BE49-F238E27FC236}">
                <a16:creationId xmlns:a16="http://schemas.microsoft.com/office/drawing/2014/main" id="{5D5755DE-0763-4893-AA69-62AB91237C76}"/>
              </a:ext>
            </a:extLst>
          </p:cNvPr>
          <p:cNvGrpSpPr/>
          <p:nvPr/>
        </p:nvGrpSpPr>
        <p:grpSpPr>
          <a:xfrm>
            <a:off x="1991543" y="1610799"/>
            <a:ext cx="6516000" cy="3885579"/>
            <a:chOff x="5255156" y="-195455"/>
            <a:chExt cx="9644136" cy="6148137"/>
          </a:xfrm>
        </p:grpSpPr>
        <p:pic>
          <p:nvPicPr>
            <p:cNvPr id="5" name="Picture 4">
              <a:extLst>
                <a:ext uri="{FF2B5EF4-FFF2-40B4-BE49-F238E27FC236}">
                  <a16:creationId xmlns:a16="http://schemas.microsoft.com/office/drawing/2014/main" id="{FF174E16-F524-486E-B962-16E11C0671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5156" y="-195455"/>
              <a:ext cx="9644136" cy="6148137"/>
            </a:xfrm>
            <a:prstGeom prst="rect">
              <a:avLst/>
            </a:prstGeom>
          </p:spPr>
        </p:pic>
        <p:sp>
          <p:nvSpPr>
            <p:cNvPr id="7" name="TextBox 6">
              <a:extLst>
                <a:ext uri="{FF2B5EF4-FFF2-40B4-BE49-F238E27FC236}">
                  <a16:creationId xmlns:a16="http://schemas.microsoft.com/office/drawing/2014/main" id="{2B234F07-5636-4E1D-9939-003A1A26DCEA}"/>
                </a:ext>
              </a:extLst>
            </p:cNvPr>
            <p:cNvSpPr txBox="1"/>
            <p:nvPr/>
          </p:nvSpPr>
          <p:spPr>
            <a:xfrm>
              <a:off x="10370848" y="630595"/>
              <a:ext cx="2771067" cy="896069"/>
            </a:xfrm>
            <a:prstGeom prst="rect">
              <a:avLst/>
            </a:prstGeom>
            <a:noFill/>
          </p:spPr>
          <p:txBody>
            <a:bodyPr wrap="square" rtlCol="0">
              <a:spAutoFit/>
            </a:bodyPr>
            <a:lstStyle/>
            <a:p>
              <a:pPr algn="ctr">
                <a:spcBef>
                  <a:spcPct val="20000"/>
                </a:spcBef>
                <a:defRPr/>
              </a:pPr>
              <a:r>
                <a:rPr lang="en-US" sz="1400" b="1">
                  <a:solidFill>
                    <a:srgbClr val="000000"/>
                  </a:solidFill>
                  <a:latin typeface="Tahoma" pitchFamily="34" charset="0"/>
                  <a:ea typeface="+mn-ea"/>
                  <a:cs typeface="Arial" charset="0"/>
                </a:rPr>
                <a:t>Mid-band</a:t>
              </a:r>
              <a:endParaRPr lang="en-US" sz="1400">
                <a:solidFill>
                  <a:srgbClr val="000000"/>
                </a:solidFill>
                <a:latin typeface="Tahoma" pitchFamily="34" charset="0"/>
                <a:ea typeface="+mn-ea"/>
                <a:cs typeface="Arial" charset="0"/>
              </a:endParaRPr>
            </a:p>
            <a:p>
              <a:pPr algn="ctr">
                <a:spcBef>
                  <a:spcPct val="20000"/>
                </a:spcBef>
                <a:defRPr/>
              </a:pPr>
              <a:r>
                <a:rPr lang="en-US" sz="1400" err="1">
                  <a:solidFill>
                    <a:srgbClr val="000000"/>
                  </a:solidFill>
                  <a:latin typeface="Tahoma" pitchFamily="34" charset="0"/>
                  <a:ea typeface="+mn-ea"/>
                  <a:cs typeface="Arial" charset="0"/>
                </a:rPr>
                <a:t>decihertz</a:t>
              </a:r>
              <a:r>
                <a:rPr lang="en-US" sz="1400">
                  <a:solidFill>
                    <a:srgbClr val="000000"/>
                  </a:solidFill>
                  <a:latin typeface="Tahoma" pitchFamily="34" charset="0"/>
                  <a:ea typeface="+mn-ea"/>
                  <a:cs typeface="Arial" charset="0"/>
                </a:rPr>
                <a:t> to hertz</a:t>
              </a:r>
            </a:p>
          </p:txBody>
        </p:sp>
      </p:grpSp>
      <p:sp>
        <p:nvSpPr>
          <p:cNvPr id="8" name="TextBox 7"/>
          <p:cNvSpPr txBox="1"/>
          <p:nvPr/>
        </p:nvSpPr>
        <p:spPr>
          <a:xfrm>
            <a:off x="3053063" y="1196752"/>
            <a:ext cx="3249608" cy="369332"/>
          </a:xfrm>
          <a:prstGeom prst="rect">
            <a:avLst/>
          </a:prstGeom>
          <a:noFill/>
        </p:spPr>
        <p:txBody>
          <a:bodyPr wrap="none" rtlCol="0">
            <a:spAutoFit/>
          </a:bodyPr>
          <a:lstStyle/>
          <a:p>
            <a:r>
              <a:rPr lang="en-GB"/>
              <a:t>Experimental GW Landscape </a:t>
            </a:r>
          </a:p>
        </p:txBody>
      </p:sp>
      <p:cxnSp>
        <p:nvCxnSpPr>
          <p:cNvPr id="6" name="Straight Connector 5"/>
          <p:cNvCxnSpPr/>
          <p:nvPr/>
        </p:nvCxnSpPr>
        <p:spPr bwMode="auto">
          <a:xfrm>
            <a:off x="6023992" y="2708920"/>
            <a:ext cx="0" cy="2376000"/>
          </a:xfrm>
          <a:prstGeom prst="line">
            <a:avLst/>
          </a:prstGeom>
          <a:noFill/>
          <a:ln w="76200" cap="flat" cmpd="sng" algn="ctr">
            <a:solidFill>
              <a:srgbClr val="FFFF00"/>
            </a:solidFill>
            <a:prstDash val="dash"/>
            <a:round/>
            <a:headEnd type="none" w="med" len="med"/>
            <a:tailEnd type="none" w="med" len="med"/>
          </a:ln>
          <a:effectLst/>
        </p:spPr>
      </p:cxnSp>
      <p:cxnSp>
        <p:nvCxnSpPr>
          <p:cNvPr id="12" name="Straight Connector 11"/>
          <p:cNvCxnSpPr/>
          <p:nvPr/>
        </p:nvCxnSpPr>
        <p:spPr bwMode="auto">
          <a:xfrm>
            <a:off x="6672064" y="2709184"/>
            <a:ext cx="0" cy="2376000"/>
          </a:xfrm>
          <a:prstGeom prst="line">
            <a:avLst/>
          </a:prstGeom>
          <a:noFill/>
          <a:ln w="76200" cap="flat" cmpd="sng" algn="ctr">
            <a:solidFill>
              <a:srgbClr val="FFFF00"/>
            </a:solidFill>
            <a:prstDash val="dash"/>
            <a:round/>
            <a:headEnd type="none" w="med" len="med"/>
            <a:tailEnd type="none" w="med" len="med"/>
          </a:ln>
          <a:effectLst/>
        </p:spPr>
      </p:cxnSp>
      <p:sp>
        <p:nvSpPr>
          <p:cNvPr id="13" name="Rectangle 12">
            <a:extLst>
              <a:ext uri="{FF2B5EF4-FFF2-40B4-BE49-F238E27FC236}">
                <a16:creationId xmlns:a16="http://schemas.microsoft.com/office/drawing/2014/main" id="{EB6AADB8-A4E8-44A4-A37C-ED570B72569F}"/>
              </a:ext>
            </a:extLst>
          </p:cNvPr>
          <p:cNvSpPr/>
          <p:nvPr/>
        </p:nvSpPr>
        <p:spPr>
          <a:xfrm>
            <a:off x="1693620" y="5301208"/>
            <a:ext cx="8794869" cy="1471172"/>
          </a:xfrm>
          <a:prstGeom prst="rect">
            <a:avLst/>
          </a:prstGeom>
        </p:spPr>
        <p:txBody>
          <a:bodyPr wrap="square">
            <a:spAutoFit/>
          </a:bodyPr>
          <a:lstStyle/>
          <a:p>
            <a:pPr>
              <a:spcBef>
                <a:spcPct val="20000"/>
              </a:spcBef>
              <a:defRPr/>
            </a:pPr>
            <a:r>
              <a:rPr lang="en-US" sz="1600" b="1">
                <a:solidFill>
                  <a:srgbClr val="000000"/>
                </a:solidFill>
                <a:latin typeface="Tahoma" pitchFamily="34" charset="0"/>
                <a:ea typeface="+mn-ea"/>
                <a:cs typeface="Arial" charset="0"/>
              </a:rPr>
              <a:t>Mid-band science</a:t>
            </a:r>
          </a:p>
          <a:p>
            <a:pPr marL="285750" indent="-285750">
              <a:spcBef>
                <a:spcPct val="20000"/>
              </a:spcBef>
              <a:buFontTx/>
              <a:buChar char="•"/>
              <a:defRPr/>
            </a:pPr>
            <a:r>
              <a:rPr lang="en-US" sz="1600">
                <a:solidFill>
                  <a:srgbClr val="000000"/>
                </a:solidFill>
                <a:latin typeface="Tahoma" pitchFamily="34" charset="0"/>
                <a:ea typeface="+mn-ea"/>
                <a:cs typeface="Arial" charset="0"/>
              </a:rPr>
              <a:t>Detect sources BEFORE they reach the high frequency band [LIGO, ET]</a:t>
            </a:r>
          </a:p>
          <a:p>
            <a:pPr marL="285750" indent="-285750">
              <a:spcBef>
                <a:spcPct val="20000"/>
              </a:spcBef>
              <a:buFontTx/>
              <a:buChar char="•"/>
              <a:defRPr/>
            </a:pPr>
            <a:r>
              <a:rPr lang="en-US" sz="1600">
                <a:solidFill>
                  <a:srgbClr val="000000"/>
                </a:solidFill>
                <a:latin typeface="Tahoma" pitchFamily="34" charset="0"/>
                <a:ea typeface="+mn-ea"/>
                <a:cs typeface="Arial" charset="0"/>
              </a:rPr>
              <a:t>Optimal for sky localization: predict when and where events will occur (for multi-messenger astronomy)</a:t>
            </a:r>
          </a:p>
          <a:p>
            <a:pPr marL="285750" indent="-285750">
              <a:spcBef>
                <a:spcPct val="20000"/>
              </a:spcBef>
              <a:buFontTx/>
              <a:buChar char="•"/>
              <a:defRPr/>
            </a:pPr>
            <a:r>
              <a:rPr lang="en-US" sz="1600">
                <a:solidFill>
                  <a:srgbClr val="000000"/>
                </a:solidFill>
                <a:latin typeface="Tahoma" pitchFamily="34" charset="0"/>
                <a:ea typeface="+mn-ea"/>
                <a:cs typeface="Arial" charset="0"/>
              </a:rPr>
              <a:t>Search for Ultra-light dark matter in a similar frequency [i.e. mass] range </a:t>
            </a:r>
          </a:p>
        </p:txBody>
      </p:sp>
      <p:sp>
        <p:nvSpPr>
          <p:cNvPr id="15" name="TextBox 14"/>
          <p:cNvSpPr txBox="1"/>
          <p:nvPr/>
        </p:nvSpPr>
        <p:spPr>
          <a:xfrm>
            <a:off x="8440574" y="1990582"/>
            <a:ext cx="2185215" cy="646331"/>
          </a:xfrm>
          <a:prstGeom prst="rect">
            <a:avLst/>
          </a:prstGeom>
          <a:solidFill>
            <a:srgbClr val="FFFFCC"/>
          </a:solidFill>
        </p:spPr>
        <p:txBody>
          <a:bodyPr wrap="none" rtlCol="0">
            <a:spAutoFit/>
          </a:bodyPr>
          <a:lstStyle/>
          <a:p>
            <a:pPr algn="ctr"/>
            <a:r>
              <a:rPr lang="en-GB"/>
              <a:t>Mid-Band currently </a:t>
            </a:r>
          </a:p>
          <a:p>
            <a:pPr algn="ctr"/>
            <a:r>
              <a:rPr lang="en-GB"/>
              <a:t>NOT covered </a:t>
            </a:r>
          </a:p>
        </p:txBody>
      </p:sp>
    </p:spTree>
    <p:extLst>
      <p:ext uri="{BB962C8B-B14F-4D97-AF65-F5344CB8AC3E}">
        <p14:creationId xmlns:p14="http://schemas.microsoft.com/office/powerpoint/2010/main" val="39679424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9" y="381000"/>
            <a:ext cx="8568951" cy="457200"/>
          </a:xfrm>
        </p:spPr>
        <p:txBody>
          <a:bodyPr/>
          <a:lstStyle/>
          <a:p>
            <a:r>
              <a:rPr lang="en-GB"/>
              <a:t>Gravitational Wave Detection with Atom Interferometry</a:t>
            </a:r>
          </a:p>
        </p:txBody>
      </p:sp>
      <p:cxnSp>
        <p:nvCxnSpPr>
          <p:cNvPr id="5" name="Straight Connector 4"/>
          <p:cNvCxnSpPr/>
          <p:nvPr/>
        </p:nvCxnSpPr>
        <p:spPr bwMode="auto">
          <a:xfrm flipV="1">
            <a:off x="4871864" y="3212976"/>
            <a:ext cx="1152128" cy="2520280"/>
          </a:xfrm>
          <a:prstGeom prst="line">
            <a:avLst/>
          </a:prstGeom>
          <a:noFill/>
          <a:ln w="9525" cap="flat" cmpd="sng" algn="ctr">
            <a:noFill/>
            <a:prstDash val="solid"/>
            <a:round/>
            <a:headEnd type="none" w="med" len="med"/>
            <a:tailEnd type="none" w="med" len="med"/>
          </a:ln>
          <a:effectLst/>
        </p:spPr>
      </p:cxnSp>
      <p:cxnSp>
        <p:nvCxnSpPr>
          <p:cNvPr id="8" name="Straight Connector 7"/>
          <p:cNvCxnSpPr/>
          <p:nvPr/>
        </p:nvCxnSpPr>
        <p:spPr bwMode="auto">
          <a:xfrm>
            <a:off x="4943872" y="1124744"/>
            <a:ext cx="0" cy="4824536"/>
          </a:xfrm>
          <a:prstGeom prst="line">
            <a:avLst/>
          </a:prstGeom>
          <a:noFill/>
          <a:ln w="28575" cap="flat" cmpd="sng" algn="ctr">
            <a:solidFill>
              <a:schemeClr val="tx1"/>
            </a:solidFill>
            <a:prstDash val="sysDash"/>
            <a:round/>
            <a:headEnd type="none" w="med" len="med"/>
            <a:tailEnd type="none" w="med" len="med"/>
          </a:ln>
          <a:effectLst/>
        </p:spPr>
      </p:cxnSp>
      <p:cxnSp>
        <p:nvCxnSpPr>
          <p:cNvPr id="13" name="Straight Connector 12"/>
          <p:cNvCxnSpPr/>
          <p:nvPr/>
        </p:nvCxnSpPr>
        <p:spPr bwMode="auto">
          <a:xfrm>
            <a:off x="7104112" y="1124744"/>
            <a:ext cx="0" cy="4824536"/>
          </a:xfrm>
          <a:prstGeom prst="line">
            <a:avLst/>
          </a:prstGeom>
          <a:noFill/>
          <a:ln w="28575" cap="flat" cmpd="sng" algn="ctr">
            <a:solidFill>
              <a:schemeClr val="tx1"/>
            </a:solidFill>
            <a:prstDash val="sysDash"/>
            <a:round/>
            <a:headEnd type="none" w="med" len="med"/>
            <a:tailEnd type="none" w="med" len="med"/>
          </a:ln>
          <a:effectLst/>
        </p:spPr>
      </p:cxnSp>
      <p:cxnSp>
        <p:nvCxnSpPr>
          <p:cNvPr id="15" name="Straight Connector 14"/>
          <p:cNvCxnSpPr/>
          <p:nvPr/>
        </p:nvCxnSpPr>
        <p:spPr bwMode="auto">
          <a:xfrm>
            <a:off x="5303912" y="4797152"/>
            <a:ext cx="1512168" cy="0"/>
          </a:xfrm>
          <a:prstGeom prst="line">
            <a:avLst/>
          </a:prstGeom>
          <a:noFill/>
          <a:ln w="9525" cap="flat" cmpd="sng" algn="ctr">
            <a:solidFill>
              <a:srgbClr val="000000"/>
            </a:solidFill>
            <a:prstDash val="solid"/>
            <a:round/>
            <a:headEnd type="arrow" w="med" len="med"/>
            <a:tailEnd type="arrow" w="med" len="med"/>
          </a:ln>
          <a:effectLst/>
        </p:spPr>
      </p:cxnSp>
      <p:sp>
        <p:nvSpPr>
          <p:cNvPr id="16" name="TextBox 15"/>
          <p:cNvSpPr txBox="1"/>
          <p:nvPr/>
        </p:nvSpPr>
        <p:spPr>
          <a:xfrm>
            <a:off x="2999656" y="4941168"/>
            <a:ext cx="1621620" cy="923330"/>
          </a:xfrm>
          <a:prstGeom prst="rect">
            <a:avLst/>
          </a:prstGeom>
          <a:noFill/>
        </p:spPr>
        <p:txBody>
          <a:bodyPr wrap="none" rtlCol="0">
            <a:spAutoFit/>
          </a:bodyPr>
          <a:lstStyle/>
          <a:p>
            <a:r>
              <a:rPr lang="en-GB"/>
              <a:t>low-frequency</a:t>
            </a:r>
          </a:p>
          <a:p>
            <a:r>
              <a:rPr lang="en-GB"/>
              <a:t>region</a:t>
            </a:r>
          </a:p>
          <a:p>
            <a:endParaRPr lang="en-GB"/>
          </a:p>
        </p:txBody>
      </p:sp>
      <p:cxnSp>
        <p:nvCxnSpPr>
          <p:cNvPr id="17" name="Straight Connector 16"/>
          <p:cNvCxnSpPr/>
          <p:nvPr/>
        </p:nvCxnSpPr>
        <p:spPr bwMode="auto">
          <a:xfrm>
            <a:off x="7896200" y="1483043"/>
            <a:ext cx="1512168" cy="0"/>
          </a:xfrm>
          <a:prstGeom prst="line">
            <a:avLst/>
          </a:prstGeom>
          <a:noFill/>
          <a:ln w="9525" cap="flat" cmpd="sng" algn="ctr">
            <a:solidFill>
              <a:srgbClr val="000000"/>
            </a:solidFill>
            <a:prstDash val="solid"/>
            <a:round/>
            <a:headEnd type="arrow" w="med" len="med"/>
            <a:tailEnd type="arrow" w="med" len="med"/>
          </a:ln>
          <a:effectLst/>
        </p:spPr>
      </p:cxnSp>
      <p:sp>
        <p:nvSpPr>
          <p:cNvPr id="18" name="TextBox 17"/>
          <p:cNvSpPr txBox="1"/>
          <p:nvPr/>
        </p:nvSpPr>
        <p:spPr>
          <a:xfrm>
            <a:off x="7824193" y="1628800"/>
            <a:ext cx="1711677" cy="923330"/>
          </a:xfrm>
          <a:prstGeom prst="rect">
            <a:avLst/>
          </a:prstGeom>
          <a:noFill/>
        </p:spPr>
        <p:txBody>
          <a:bodyPr wrap="none" rtlCol="0">
            <a:spAutoFit/>
          </a:bodyPr>
          <a:lstStyle/>
          <a:p>
            <a:r>
              <a:rPr lang="en-GB"/>
              <a:t>high-frequency</a:t>
            </a:r>
          </a:p>
          <a:p>
            <a:r>
              <a:rPr lang="en-GB"/>
              <a:t>region</a:t>
            </a:r>
          </a:p>
          <a:p>
            <a:endParaRPr lang="en-GB"/>
          </a:p>
        </p:txBody>
      </p:sp>
      <p:cxnSp>
        <p:nvCxnSpPr>
          <p:cNvPr id="19" name="Straight Connector 18"/>
          <p:cNvCxnSpPr/>
          <p:nvPr/>
        </p:nvCxnSpPr>
        <p:spPr bwMode="auto">
          <a:xfrm>
            <a:off x="3143672" y="4797152"/>
            <a:ext cx="1512168" cy="0"/>
          </a:xfrm>
          <a:prstGeom prst="line">
            <a:avLst/>
          </a:prstGeom>
          <a:noFill/>
          <a:ln w="9525" cap="flat" cmpd="sng" algn="ctr">
            <a:solidFill>
              <a:srgbClr val="000000"/>
            </a:solidFill>
            <a:prstDash val="solid"/>
            <a:round/>
            <a:headEnd type="arrow" w="med" len="med"/>
            <a:tailEnd type="arrow" w="med" len="med"/>
          </a:ln>
          <a:effectLst/>
        </p:spPr>
      </p:cxnSp>
      <p:sp>
        <p:nvSpPr>
          <p:cNvPr id="20" name="TextBox 19"/>
          <p:cNvSpPr txBox="1"/>
          <p:nvPr/>
        </p:nvSpPr>
        <p:spPr>
          <a:xfrm>
            <a:off x="5240882" y="4869161"/>
            <a:ext cx="1647206" cy="646331"/>
          </a:xfrm>
          <a:prstGeom prst="rect">
            <a:avLst/>
          </a:prstGeom>
          <a:noFill/>
        </p:spPr>
        <p:txBody>
          <a:bodyPr wrap="none" rtlCol="0">
            <a:spAutoFit/>
          </a:bodyPr>
          <a:lstStyle/>
          <a:p>
            <a:r>
              <a:rPr lang="en-GB"/>
              <a:t>mid-frequency</a:t>
            </a:r>
          </a:p>
          <a:p>
            <a:r>
              <a:rPr lang="en-GB"/>
              <a:t>region</a:t>
            </a:r>
          </a:p>
        </p:txBody>
      </p:sp>
      <p:pic>
        <p:nvPicPr>
          <p:cNvPr id="14" name="Picture 13"/>
          <p:cNvPicPr/>
          <p:nvPr/>
        </p:nvPicPr>
        <p:blipFill>
          <a:blip r:embed="rId2">
            <a:extLst>
              <a:ext uri="{28A0092B-C50C-407E-A947-70E740481C1C}">
                <a14:useLocalDpi xmlns:a14="http://schemas.microsoft.com/office/drawing/2010/main" val="0"/>
              </a:ext>
            </a:extLst>
          </a:blip>
          <a:stretch>
            <a:fillRect/>
          </a:stretch>
        </p:blipFill>
        <p:spPr>
          <a:xfrm>
            <a:off x="1920432" y="1268760"/>
            <a:ext cx="8064000" cy="5040000"/>
          </a:xfrm>
          <a:prstGeom prst="rect">
            <a:avLst/>
          </a:prstGeom>
        </p:spPr>
      </p:pic>
    </p:spTree>
    <p:extLst>
      <p:ext uri="{BB962C8B-B14F-4D97-AF65-F5344CB8AC3E}">
        <p14:creationId xmlns:p14="http://schemas.microsoft.com/office/powerpoint/2010/main" val="24963854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4FED62-6379-495C-8EBA-BC4B2BAF45D7}"/>
              </a:ext>
            </a:extLst>
          </p:cNvPr>
          <p:cNvPicPr>
            <a:picLocks noChangeAspect="1"/>
          </p:cNvPicPr>
          <p:nvPr/>
        </p:nvPicPr>
        <p:blipFill rotWithShape="1">
          <a:blip r:embed="rId2"/>
          <a:srcRect l="2941"/>
          <a:stretch/>
        </p:blipFill>
        <p:spPr>
          <a:xfrm>
            <a:off x="1583271" y="4497411"/>
            <a:ext cx="2685641" cy="1361122"/>
          </a:xfrm>
          <a:prstGeom prst="rect">
            <a:avLst/>
          </a:prstGeom>
        </p:spPr>
      </p:pic>
      <p:pic>
        <p:nvPicPr>
          <p:cNvPr id="13" name="Picture 12">
            <a:extLst>
              <a:ext uri="{FF2B5EF4-FFF2-40B4-BE49-F238E27FC236}">
                <a16:creationId xmlns:a16="http://schemas.microsoft.com/office/drawing/2014/main" id="{5A30D99F-56B7-4A3E-BFE5-E0D52418FF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8250" y="939639"/>
            <a:ext cx="6235065" cy="3505398"/>
          </a:xfrm>
          <a:prstGeom prst="rect">
            <a:avLst/>
          </a:prstGeom>
        </p:spPr>
      </p:pic>
      <p:sp>
        <p:nvSpPr>
          <p:cNvPr id="2" name="Title 1">
            <a:extLst>
              <a:ext uri="{FF2B5EF4-FFF2-40B4-BE49-F238E27FC236}">
                <a16:creationId xmlns:a16="http://schemas.microsoft.com/office/drawing/2014/main" id="{DCD658A7-421E-46DC-B95B-6920C38F6708}"/>
              </a:ext>
            </a:extLst>
          </p:cNvPr>
          <p:cNvSpPr>
            <a:spLocks noGrp="1"/>
          </p:cNvSpPr>
          <p:nvPr>
            <p:ph type="title"/>
          </p:nvPr>
        </p:nvSpPr>
        <p:spPr/>
        <p:txBody>
          <a:bodyPr/>
          <a:lstStyle/>
          <a:p>
            <a:r>
              <a:rPr lang="en-US"/>
              <a:t>Sky position determination</a:t>
            </a:r>
          </a:p>
        </p:txBody>
      </p:sp>
      <p:pic>
        <p:nvPicPr>
          <p:cNvPr id="8" name="Picture 7">
            <a:extLst>
              <a:ext uri="{FF2B5EF4-FFF2-40B4-BE49-F238E27FC236}">
                <a16:creationId xmlns:a16="http://schemas.microsoft.com/office/drawing/2014/main" id="{16ACC1F4-61EB-4109-9EA4-33B5EB872725}"/>
              </a:ext>
            </a:extLst>
          </p:cNvPr>
          <p:cNvPicPr>
            <a:picLocks noChangeAspect="1"/>
          </p:cNvPicPr>
          <p:nvPr/>
        </p:nvPicPr>
        <p:blipFill rotWithShape="1">
          <a:blip r:embed="rId4">
            <a:extLst>
              <a:ext uri="{28A0092B-C50C-407E-A947-70E740481C1C}">
                <a14:useLocalDpi xmlns:a14="http://schemas.microsoft.com/office/drawing/2010/main" val="0"/>
              </a:ext>
            </a:extLst>
          </a:blip>
          <a:srcRect t="14336" b="34743"/>
          <a:stretch/>
        </p:blipFill>
        <p:spPr>
          <a:xfrm>
            <a:off x="4288250" y="4445037"/>
            <a:ext cx="6235065" cy="1470020"/>
          </a:xfrm>
          <a:prstGeom prst="rect">
            <a:avLst/>
          </a:prstGeom>
        </p:spPr>
      </p:pic>
      <p:cxnSp>
        <p:nvCxnSpPr>
          <p:cNvPr id="15" name="Straight Connector 14">
            <a:extLst>
              <a:ext uri="{FF2B5EF4-FFF2-40B4-BE49-F238E27FC236}">
                <a16:creationId xmlns:a16="http://schemas.microsoft.com/office/drawing/2014/main" id="{D78B8E5E-6D6B-469C-A1AE-EADC47FD398C}"/>
              </a:ext>
            </a:extLst>
          </p:cNvPr>
          <p:cNvCxnSpPr>
            <a:cxnSpLocks/>
          </p:cNvCxnSpPr>
          <p:nvPr/>
        </p:nvCxnSpPr>
        <p:spPr>
          <a:xfrm flipV="1">
            <a:off x="5134070" y="2327045"/>
            <a:ext cx="2874645" cy="2457451"/>
          </a:xfrm>
          <a:prstGeom prst="line">
            <a:avLst/>
          </a:prstGeom>
          <a:ln w="57150">
            <a:solidFill>
              <a:schemeClr val="bg1"/>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2D393A7C-683C-4D35-A47B-95D8185A2B49}"/>
              </a:ext>
            </a:extLst>
          </p:cNvPr>
          <p:cNvCxnSpPr>
            <a:cxnSpLocks/>
          </p:cNvCxnSpPr>
          <p:nvPr/>
        </p:nvCxnSpPr>
        <p:spPr>
          <a:xfrm flipH="1" flipV="1">
            <a:off x="8420194" y="2424199"/>
            <a:ext cx="1394462" cy="2297432"/>
          </a:xfrm>
          <a:prstGeom prst="line">
            <a:avLst/>
          </a:prstGeom>
          <a:ln w="57150">
            <a:solidFill>
              <a:schemeClr val="bg1"/>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7B21BBA3-D9A7-45A2-BFC2-E4619A8B67AC}"/>
              </a:ext>
            </a:extLst>
          </p:cNvPr>
          <p:cNvCxnSpPr>
            <a:cxnSpLocks/>
          </p:cNvCxnSpPr>
          <p:nvPr/>
        </p:nvCxnSpPr>
        <p:spPr>
          <a:xfrm flipH="1">
            <a:off x="6211665" y="2975017"/>
            <a:ext cx="444817" cy="339458"/>
          </a:xfrm>
          <a:prstGeom prst="line">
            <a:avLst/>
          </a:prstGeom>
          <a:ln w="57150">
            <a:solidFill>
              <a:srgbClr val="FF0000"/>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B9D10A17-A4A7-443A-9AB2-DB2856E71DB0}"/>
              </a:ext>
            </a:extLst>
          </p:cNvPr>
          <p:cNvSpPr txBox="1"/>
          <p:nvPr/>
        </p:nvSpPr>
        <p:spPr>
          <a:xfrm>
            <a:off x="6153244" y="2605878"/>
            <a:ext cx="320040" cy="523220"/>
          </a:xfrm>
          <a:prstGeom prst="rect">
            <a:avLst/>
          </a:prstGeom>
          <a:noFill/>
        </p:spPr>
        <p:txBody>
          <a:bodyPr wrap="square" rtlCol="0">
            <a:spAutoFit/>
          </a:bodyPr>
          <a:lstStyle/>
          <a:p>
            <a:pPr>
              <a:buNone/>
            </a:pPr>
            <a:r>
              <a:rPr lang="el-GR" sz="2800">
                <a:solidFill>
                  <a:srgbClr val="FF0000"/>
                </a:solidFill>
              </a:rPr>
              <a:t>λ</a:t>
            </a:r>
            <a:endParaRPr lang="en-US" sz="2000">
              <a:solidFill>
                <a:srgbClr val="FF0000"/>
              </a:solidFill>
            </a:endParaRPr>
          </a:p>
        </p:txBody>
      </p:sp>
      <p:sp>
        <p:nvSpPr>
          <p:cNvPr id="40" name="TextBox 39">
            <a:extLst>
              <a:ext uri="{FF2B5EF4-FFF2-40B4-BE49-F238E27FC236}">
                <a16:creationId xmlns:a16="http://schemas.microsoft.com/office/drawing/2014/main" id="{D39ED238-93D1-47DC-9B11-D1ED8F46CD5D}"/>
              </a:ext>
            </a:extLst>
          </p:cNvPr>
          <p:cNvSpPr txBox="1"/>
          <p:nvPr/>
        </p:nvSpPr>
        <p:spPr>
          <a:xfrm>
            <a:off x="1753283" y="999467"/>
            <a:ext cx="2252389" cy="707886"/>
          </a:xfrm>
          <a:prstGeom prst="rect">
            <a:avLst/>
          </a:prstGeom>
          <a:noFill/>
        </p:spPr>
        <p:txBody>
          <a:bodyPr wrap="square" rtlCol="0">
            <a:spAutoFit/>
          </a:bodyPr>
          <a:lstStyle/>
          <a:p>
            <a:pPr>
              <a:buNone/>
            </a:pPr>
            <a:r>
              <a:rPr lang="en-US" sz="2000"/>
              <a:t>Sky localization precision:</a:t>
            </a:r>
            <a:endParaRPr lang="en-US" sz="1600"/>
          </a:p>
        </p:txBody>
      </p:sp>
      <p:sp>
        <p:nvSpPr>
          <p:cNvPr id="41" name="TextBox 40">
            <a:extLst>
              <a:ext uri="{FF2B5EF4-FFF2-40B4-BE49-F238E27FC236}">
                <a16:creationId xmlns:a16="http://schemas.microsoft.com/office/drawing/2014/main" id="{3273558B-E6E3-461C-A5BC-F5E2BF9C9226}"/>
              </a:ext>
            </a:extLst>
          </p:cNvPr>
          <p:cNvSpPr txBox="1"/>
          <p:nvPr/>
        </p:nvSpPr>
        <p:spPr>
          <a:xfrm>
            <a:off x="1664996" y="2732673"/>
            <a:ext cx="2537429" cy="1400383"/>
          </a:xfrm>
          <a:prstGeom prst="rect">
            <a:avLst/>
          </a:prstGeom>
          <a:noFill/>
        </p:spPr>
        <p:txBody>
          <a:bodyPr wrap="square" rtlCol="0">
            <a:spAutoFit/>
          </a:bodyPr>
          <a:lstStyle/>
          <a:p>
            <a:pPr>
              <a:buNone/>
            </a:pPr>
            <a:r>
              <a:rPr lang="en-US" sz="1700" b="1"/>
              <a:t>Mid-band advantages</a:t>
            </a:r>
          </a:p>
          <a:p>
            <a:pPr>
              <a:buNone/>
            </a:pPr>
            <a:r>
              <a:rPr lang="en-US" sz="1700"/>
              <a:t> - Small wavelength </a:t>
            </a:r>
            <a:r>
              <a:rPr lang="el-GR" sz="1700"/>
              <a:t>λ</a:t>
            </a:r>
            <a:endParaRPr lang="en-US" sz="1700"/>
          </a:p>
          <a:p>
            <a:pPr>
              <a:buNone/>
            </a:pPr>
            <a:r>
              <a:rPr lang="en-US" sz="1700"/>
              <a:t> - Long source lifetime (~months) maximizes effective R</a:t>
            </a:r>
          </a:p>
        </p:txBody>
      </p:sp>
      <p:sp>
        <p:nvSpPr>
          <p:cNvPr id="42" name="Rectangle 41">
            <a:extLst>
              <a:ext uri="{FF2B5EF4-FFF2-40B4-BE49-F238E27FC236}">
                <a16:creationId xmlns:a16="http://schemas.microsoft.com/office/drawing/2014/main" id="{90506317-BA43-42FD-BBC2-429A567B3ECB}"/>
              </a:ext>
            </a:extLst>
          </p:cNvPr>
          <p:cNvSpPr/>
          <p:nvPr/>
        </p:nvSpPr>
        <p:spPr>
          <a:xfrm>
            <a:off x="5159896" y="1196753"/>
            <a:ext cx="4434740" cy="276999"/>
          </a:xfrm>
          <a:prstGeom prst="rect">
            <a:avLst/>
          </a:prstGeom>
        </p:spPr>
        <p:txBody>
          <a:bodyPr wrap="none">
            <a:spAutoFit/>
          </a:bodyPr>
          <a:lstStyle/>
          <a:p>
            <a:pPr>
              <a:buNone/>
            </a:pPr>
            <a:r>
              <a:rPr lang="en-US" sz="1200">
                <a:solidFill>
                  <a:schemeClr val="bg2">
                    <a:lumMod val="60000"/>
                    <a:lumOff val="40000"/>
                  </a:schemeClr>
                </a:solidFill>
              </a:rPr>
              <a:t>Images: R. Hurt/Caltech-JPL; 2007 Thomson Higher Education</a:t>
            </a:r>
          </a:p>
        </p:txBody>
      </p:sp>
      <p:cxnSp>
        <p:nvCxnSpPr>
          <p:cNvPr id="44" name="Straight Connector 43">
            <a:extLst>
              <a:ext uri="{FF2B5EF4-FFF2-40B4-BE49-F238E27FC236}">
                <a16:creationId xmlns:a16="http://schemas.microsoft.com/office/drawing/2014/main" id="{84F0FCAB-99B5-473E-B3C8-BE5B4413D2DA}"/>
              </a:ext>
            </a:extLst>
          </p:cNvPr>
          <p:cNvCxnSpPr>
            <a:cxnSpLocks/>
          </p:cNvCxnSpPr>
          <p:nvPr/>
        </p:nvCxnSpPr>
        <p:spPr>
          <a:xfrm flipH="1">
            <a:off x="7182637" y="5155602"/>
            <a:ext cx="2917190" cy="0"/>
          </a:xfrm>
          <a:prstGeom prst="line">
            <a:avLst/>
          </a:prstGeom>
          <a:ln w="57150">
            <a:solidFill>
              <a:srgbClr val="FF0000"/>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333875D1-788C-416C-B217-FACB4F0FFA56}"/>
              </a:ext>
            </a:extLst>
          </p:cNvPr>
          <p:cNvSpPr txBox="1"/>
          <p:nvPr/>
        </p:nvSpPr>
        <p:spPr>
          <a:xfrm>
            <a:off x="8514233" y="4924770"/>
            <a:ext cx="320040" cy="461665"/>
          </a:xfrm>
          <a:prstGeom prst="rect">
            <a:avLst/>
          </a:prstGeom>
          <a:solidFill>
            <a:schemeClr val="tx1"/>
          </a:solidFill>
        </p:spPr>
        <p:txBody>
          <a:bodyPr wrap="square" rtlCol="0">
            <a:spAutoFit/>
          </a:bodyPr>
          <a:lstStyle/>
          <a:p>
            <a:pPr>
              <a:buNone/>
            </a:pPr>
            <a:r>
              <a:rPr lang="en-US" sz="2400">
                <a:solidFill>
                  <a:srgbClr val="FF0000"/>
                </a:solidFill>
              </a:rPr>
              <a:t>R</a:t>
            </a:r>
            <a:endParaRPr lang="en-US">
              <a:solidFill>
                <a:srgbClr val="FF0000"/>
              </a:solidFill>
            </a:endParaRPr>
          </a:p>
        </p:txBody>
      </p:sp>
      <p:pic>
        <p:nvPicPr>
          <p:cNvPr id="4" name="Picture 3">
            <a:extLst>
              <a:ext uri="{FF2B5EF4-FFF2-40B4-BE49-F238E27FC236}">
                <a16:creationId xmlns:a16="http://schemas.microsoft.com/office/drawing/2014/main" id="{CDC821B5-9C70-4E1E-BD67-2D5003C5C4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3282" y="1771700"/>
            <a:ext cx="2305706" cy="830997"/>
          </a:xfrm>
          <a:prstGeom prst="rect">
            <a:avLst/>
          </a:prstGeom>
        </p:spPr>
      </p:pic>
      <p:sp>
        <p:nvSpPr>
          <p:cNvPr id="3" name="TextBox 2"/>
          <p:cNvSpPr txBox="1"/>
          <p:nvPr/>
        </p:nvSpPr>
        <p:spPr>
          <a:xfrm>
            <a:off x="1775520" y="5805265"/>
            <a:ext cx="1963924" cy="276999"/>
          </a:xfrm>
          <a:prstGeom prst="rect">
            <a:avLst/>
          </a:prstGeom>
          <a:noFill/>
        </p:spPr>
        <p:txBody>
          <a:bodyPr wrap="none" rtlCol="0">
            <a:spAutoFit/>
          </a:bodyPr>
          <a:lstStyle/>
          <a:p>
            <a:r>
              <a:rPr lang="en-GB" sz="1200"/>
              <a:t>Courtesy of Jason Hogan!</a:t>
            </a:r>
          </a:p>
        </p:txBody>
      </p:sp>
      <p:sp>
        <p:nvSpPr>
          <p:cNvPr id="5" name="TextBox 4"/>
          <p:cNvSpPr txBox="1"/>
          <p:nvPr/>
        </p:nvSpPr>
        <p:spPr>
          <a:xfrm>
            <a:off x="1631504" y="6093297"/>
            <a:ext cx="8921470" cy="646331"/>
          </a:xfrm>
          <a:prstGeom prst="rect">
            <a:avLst/>
          </a:prstGeom>
          <a:noFill/>
        </p:spPr>
        <p:txBody>
          <a:bodyPr wrap="none" rtlCol="0">
            <a:spAutoFit/>
          </a:bodyPr>
          <a:lstStyle/>
          <a:p>
            <a:r>
              <a:rPr lang="en-GB"/>
              <a:t>Ultimate sensitivity for terrestrial based detectors is achieved by operating 2 (or more)</a:t>
            </a:r>
          </a:p>
          <a:p>
            <a:r>
              <a:rPr lang="en-GB"/>
              <a:t>Detectors in synchronisation mode  </a:t>
            </a:r>
          </a:p>
        </p:txBody>
      </p:sp>
    </p:spTree>
    <p:extLst>
      <p:ext uri="{BB962C8B-B14F-4D97-AF65-F5344CB8AC3E}">
        <p14:creationId xmlns:p14="http://schemas.microsoft.com/office/powerpoint/2010/main" val="22876988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Ultimate Goal: Establish International Network</a:t>
            </a:r>
          </a:p>
        </p:txBody>
      </p:sp>
      <p:pic>
        <p:nvPicPr>
          <p:cNvPr id="3" name="Picture 2" descr="Screenshot 2019-01-17 at 11.07.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648" y="1260136"/>
            <a:ext cx="6299880" cy="5121193"/>
          </a:xfrm>
          <a:prstGeom prst="rect">
            <a:avLst/>
          </a:prstGeom>
        </p:spPr>
      </p:pic>
      <p:sp>
        <p:nvSpPr>
          <p:cNvPr id="4" name="TextBox 3"/>
          <p:cNvSpPr txBox="1"/>
          <p:nvPr/>
        </p:nvSpPr>
        <p:spPr>
          <a:xfrm>
            <a:off x="6240016" y="5662990"/>
            <a:ext cx="2573140" cy="646331"/>
          </a:xfrm>
          <a:prstGeom prst="rect">
            <a:avLst/>
          </a:prstGeom>
          <a:noFill/>
        </p:spPr>
        <p:txBody>
          <a:bodyPr wrap="none" rtlCol="0">
            <a:spAutoFit/>
          </a:bodyPr>
          <a:lstStyle/>
          <a:p>
            <a:r>
              <a:rPr lang="en-GB" sz="1200" b="1">
                <a:solidFill>
                  <a:schemeClr val="bg1"/>
                </a:solidFill>
              </a:rPr>
              <a:t>Illustrative Example:</a:t>
            </a:r>
          </a:p>
          <a:p>
            <a:r>
              <a:rPr lang="en-GB" sz="1200">
                <a:solidFill>
                  <a:schemeClr val="bg1"/>
                </a:solidFill>
              </a:rPr>
              <a:t>Network could be further extended </a:t>
            </a:r>
          </a:p>
          <a:p>
            <a:r>
              <a:rPr lang="en-GB" sz="1200">
                <a:solidFill>
                  <a:schemeClr val="bg1"/>
                </a:solidFill>
              </a:rPr>
              <a:t>or arranged differently  </a:t>
            </a:r>
          </a:p>
        </p:txBody>
      </p:sp>
    </p:spTree>
    <p:extLst>
      <p:ext uri="{BB962C8B-B14F-4D97-AF65-F5344CB8AC3E}">
        <p14:creationId xmlns:p14="http://schemas.microsoft.com/office/powerpoint/2010/main" val="22415707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GW Detection &amp; Fundamental Physics - Example</a:t>
            </a:r>
          </a:p>
        </p:txBody>
      </p:sp>
      <p:pic>
        <p:nvPicPr>
          <p:cNvPr id="3" name="Picture 2" descr="GWexpplotnew-noMagi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4" y="1652542"/>
            <a:ext cx="5611226" cy="3720674"/>
          </a:xfrm>
          <a:prstGeom prst="rect">
            <a:avLst/>
          </a:prstGeom>
        </p:spPr>
      </p:pic>
      <p:sp>
        <p:nvSpPr>
          <p:cNvPr id="4" name="Rectangle 3"/>
          <p:cNvSpPr/>
          <p:nvPr/>
        </p:nvSpPr>
        <p:spPr>
          <a:xfrm>
            <a:off x="7752184" y="1628801"/>
            <a:ext cx="2891424" cy="2585323"/>
          </a:xfrm>
          <a:prstGeom prst="rect">
            <a:avLst/>
          </a:prstGeom>
        </p:spPr>
        <p:txBody>
          <a:bodyPr wrap="none">
            <a:spAutoFit/>
          </a:bodyPr>
          <a:lstStyle/>
          <a:p>
            <a:pPr algn="ctr"/>
            <a:r>
              <a:rPr lang="is-IS" b="1"/>
              <a:t>arXiv:1809.08242</a:t>
            </a:r>
          </a:p>
          <a:p>
            <a:pPr algn="ctr"/>
            <a:r>
              <a:rPr lang="en-GB"/>
              <a:t>John Ellis, Marek Lewicki, </a:t>
            </a:r>
          </a:p>
          <a:p>
            <a:pPr algn="ctr"/>
            <a:r>
              <a:rPr lang="en-GB"/>
              <a:t>José Miguel No</a:t>
            </a:r>
          </a:p>
          <a:p>
            <a:pPr algn="ctr"/>
            <a:endParaRPr lang="en-GB"/>
          </a:p>
          <a:p>
            <a:pPr algn="ctr"/>
            <a:r>
              <a:rPr lang="en-GB"/>
              <a:t>What is is the GW signal </a:t>
            </a:r>
          </a:p>
          <a:p>
            <a:pPr algn="ctr"/>
            <a:r>
              <a:rPr lang="en-GB"/>
              <a:t>of electroweak phase</a:t>
            </a:r>
          </a:p>
          <a:p>
            <a:pPr algn="ctr"/>
            <a:r>
              <a:rPr lang="en-GB"/>
              <a:t> transition in various </a:t>
            </a:r>
          </a:p>
          <a:p>
            <a:pPr algn="ctr"/>
            <a:r>
              <a:rPr lang="en-GB"/>
              <a:t>theories beyond</a:t>
            </a:r>
          </a:p>
          <a:p>
            <a:pPr algn="ctr"/>
            <a:r>
              <a:rPr lang="en-GB"/>
              <a:t>the Standard Model.</a:t>
            </a:r>
          </a:p>
        </p:txBody>
      </p:sp>
      <p:cxnSp>
        <p:nvCxnSpPr>
          <p:cNvPr id="7" name="Straight Arrow Connector 6"/>
          <p:cNvCxnSpPr/>
          <p:nvPr/>
        </p:nvCxnSpPr>
        <p:spPr bwMode="auto">
          <a:xfrm flipH="1" flipV="1">
            <a:off x="4511824" y="3645024"/>
            <a:ext cx="3024336" cy="1728192"/>
          </a:xfrm>
          <a:prstGeom prst="straightConnector1">
            <a:avLst/>
          </a:prstGeom>
          <a:noFill/>
          <a:ln w="9525" cap="flat" cmpd="sng" algn="ctr">
            <a:solidFill>
              <a:srgbClr val="000000"/>
            </a:solidFill>
            <a:prstDash val="solid"/>
            <a:round/>
            <a:headEnd type="none" w="med" len="med"/>
            <a:tailEnd type="arrow"/>
          </a:ln>
          <a:effectLst/>
        </p:spPr>
      </p:cxnSp>
      <p:cxnSp>
        <p:nvCxnSpPr>
          <p:cNvPr id="8" name="Straight Arrow Connector 7"/>
          <p:cNvCxnSpPr/>
          <p:nvPr/>
        </p:nvCxnSpPr>
        <p:spPr bwMode="auto">
          <a:xfrm flipH="1" flipV="1">
            <a:off x="6960096" y="3356992"/>
            <a:ext cx="1872208" cy="2736304"/>
          </a:xfrm>
          <a:prstGeom prst="straightConnector1">
            <a:avLst/>
          </a:prstGeom>
          <a:noFill/>
          <a:ln w="9525" cap="flat" cmpd="sng" algn="ctr">
            <a:solidFill>
              <a:srgbClr val="000000"/>
            </a:solidFill>
            <a:prstDash val="solid"/>
            <a:round/>
            <a:headEnd type="none" w="med" len="med"/>
            <a:tailEnd type="arrow"/>
          </a:ln>
          <a:effectLst/>
        </p:spPr>
      </p:cxnSp>
      <p:sp>
        <p:nvSpPr>
          <p:cNvPr id="12" name="TextBox 11"/>
          <p:cNvSpPr txBox="1"/>
          <p:nvPr/>
        </p:nvSpPr>
        <p:spPr>
          <a:xfrm>
            <a:off x="2207568" y="1196752"/>
            <a:ext cx="7797064" cy="369332"/>
          </a:xfrm>
          <a:prstGeom prst="rect">
            <a:avLst/>
          </a:prstGeom>
          <a:noFill/>
        </p:spPr>
        <p:txBody>
          <a:bodyPr wrap="none" rtlCol="0">
            <a:spAutoFit/>
          </a:bodyPr>
          <a:lstStyle/>
          <a:p>
            <a:r>
              <a:rPr lang="en-GB"/>
              <a:t>First-Order Electroweak Phase Transition and its Gravitational Wave Signal</a:t>
            </a:r>
          </a:p>
        </p:txBody>
      </p:sp>
      <p:sp>
        <p:nvSpPr>
          <p:cNvPr id="13" name="TextBox 12"/>
          <p:cNvSpPr txBox="1"/>
          <p:nvPr/>
        </p:nvSpPr>
        <p:spPr>
          <a:xfrm>
            <a:off x="2711625" y="4509121"/>
            <a:ext cx="2749107" cy="307777"/>
          </a:xfrm>
          <a:prstGeom prst="rect">
            <a:avLst/>
          </a:prstGeom>
          <a:noFill/>
        </p:spPr>
        <p:txBody>
          <a:bodyPr wrap="none" rtlCol="0">
            <a:spAutoFit/>
          </a:bodyPr>
          <a:lstStyle/>
          <a:p>
            <a:r>
              <a:rPr lang="en-GB" sz="1400"/>
              <a:t>Plots provided by </a:t>
            </a:r>
            <a:r>
              <a:rPr lang="en-GB" sz="1400" err="1"/>
              <a:t>Marek</a:t>
            </a:r>
            <a:r>
              <a:rPr lang="en-GB" sz="1400"/>
              <a:t> </a:t>
            </a:r>
            <a:r>
              <a:rPr lang="en-GB" sz="1400" err="1"/>
              <a:t>Lewicki</a:t>
            </a:r>
            <a:endParaRPr lang="en-GB" sz="1400"/>
          </a:p>
        </p:txBody>
      </p:sp>
      <p:sp>
        <p:nvSpPr>
          <p:cNvPr id="14" name="Rectangle 13"/>
          <p:cNvSpPr/>
          <p:nvPr/>
        </p:nvSpPr>
        <p:spPr>
          <a:xfrm>
            <a:off x="1847528" y="5517233"/>
            <a:ext cx="4572000" cy="646331"/>
          </a:xfrm>
          <a:prstGeom prst="rect">
            <a:avLst/>
          </a:prstGeom>
        </p:spPr>
        <p:txBody>
          <a:bodyPr>
            <a:spAutoFit/>
          </a:bodyPr>
          <a:lstStyle/>
          <a:p>
            <a:r>
              <a:rPr lang="en-GB"/>
              <a:t>Translate strain into dimensionless energy density Ω</a:t>
            </a:r>
            <a:r>
              <a:rPr lang="en-GB" baseline="-25000"/>
              <a:t>GW</a:t>
            </a:r>
            <a:r>
              <a:rPr lang="en-GB"/>
              <a:t>h</a:t>
            </a:r>
            <a:r>
              <a:rPr lang="en-GB" baseline="30000"/>
              <a:t>2</a:t>
            </a:r>
            <a:r>
              <a:rPr lang="en-GB"/>
              <a:t> in GWs against frequency</a:t>
            </a:r>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7032105" y="5085185"/>
            <a:ext cx="2879725" cy="1804035"/>
          </a:xfrm>
          <a:prstGeom prst="rect">
            <a:avLst/>
          </a:prstGeom>
        </p:spPr>
      </p:pic>
    </p:spTree>
    <p:extLst>
      <p:ext uri="{BB962C8B-B14F-4D97-AF65-F5344CB8AC3E}">
        <p14:creationId xmlns:p14="http://schemas.microsoft.com/office/powerpoint/2010/main" val="36602984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A42C-AC10-314B-8903-0512641CC0FD}"/>
              </a:ext>
            </a:extLst>
          </p:cNvPr>
          <p:cNvSpPr>
            <a:spLocks noGrp="1"/>
          </p:cNvSpPr>
          <p:nvPr>
            <p:ph type="title"/>
          </p:nvPr>
        </p:nvSpPr>
        <p:spPr/>
        <p:txBody>
          <a:bodyPr/>
          <a:lstStyle/>
          <a:p>
            <a:r>
              <a:rPr lang="en-US"/>
              <a:t>The GW Experimental Landscape: 2030ish</a:t>
            </a:r>
          </a:p>
        </p:txBody>
      </p:sp>
      <p:pic>
        <p:nvPicPr>
          <p:cNvPr id="6" name="Picture 5" descr="A close up of a map&#10;&#10;Description automatically generated">
            <a:extLst>
              <a:ext uri="{FF2B5EF4-FFF2-40B4-BE49-F238E27FC236}">
                <a16:creationId xmlns:a16="http://schemas.microsoft.com/office/drawing/2014/main" id="{09625968-CF79-AE4D-8B3C-BF6D86614EF5}"/>
              </a:ext>
            </a:extLst>
          </p:cNvPr>
          <p:cNvPicPr>
            <a:picLocks noChangeAspect="1"/>
          </p:cNvPicPr>
          <p:nvPr/>
        </p:nvPicPr>
        <p:blipFill>
          <a:blip r:embed="rId2"/>
          <a:stretch>
            <a:fillRect/>
          </a:stretch>
        </p:blipFill>
        <p:spPr>
          <a:xfrm>
            <a:off x="2711624" y="1124744"/>
            <a:ext cx="6337300" cy="4203700"/>
          </a:xfrm>
          <a:prstGeom prst="rect">
            <a:avLst/>
          </a:prstGeom>
        </p:spPr>
      </p:pic>
    </p:spTree>
    <p:extLst>
      <p:ext uri="{BB962C8B-B14F-4D97-AF65-F5344CB8AC3E}">
        <p14:creationId xmlns:p14="http://schemas.microsoft.com/office/powerpoint/2010/main" val="14741656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E1FE-BC7C-8E4D-8080-75685656EF91}"/>
              </a:ext>
            </a:extLst>
          </p:cNvPr>
          <p:cNvSpPr>
            <a:spLocks noGrp="1"/>
          </p:cNvSpPr>
          <p:nvPr>
            <p:ph type="title"/>
          </p:nvPr>
        </p:nvSpPr>
        <p:spPr/>
        <p:txBody>
          <a:bodyPr/>
          <a:lstStyle/>
          <a:p>
            <a:r>
              <a:rPr lang="en-US"/>
              <a:t>The GW Experimental Landscape: 2030ish</a:t>
            </a:r>
          </a:p>
        </p:txBody>
      </p:sp>
      <p:pic>
        <p:nvPicPr>
          <p:cNvPr id="4" name="Picture 3" descr="A close up of a map&#10;&#10;Description automatically generated">
            <a:extLst>
              <a:ext uri="{FF2B5EF4-FFF2-40B4-BE49-F238E27FC236}">
                <a16:creationId xmlns:a16="http://schemas.microsoft.com/office/drawing/2014/main" id="{D0CC32F6-FE84-EF40-8018-A5300F6F09AA}"/>
              </a:ext>
            </a:extLst>
          </p:cNvPr>
          <p:cNvPicPr>
            <a:picLocks noChangeAspect="1"/>
          </p:cNvPicPr>
          <p:nvPr/>
        </p:nvPicPr>
        <p:blipFill>
          <a:blip r:embed="rId2"/>
          <a:stretch>
            <a:fillRect/>
          </a:stretch>
        </p:blipFill>
        <p:spPr>
          <a:xfrm>
            <a:off x="2513996" y="1042432"/>
            <a:ext cx="6534332" cy="4474800"/>
          </a:xfrm>
          <a:prstGeom prst="rect">
            <a:avLst/>
          </a:prstGeom>
        </p:spPr>
      </p:pic>
    </p:spTree>
    <p:extLst>
      <p:ext uri="{BB962C8B-B14F-4D97-AF65-F5344CB8AC3E}">
        <p14:creationId xmlns:p14="http://schemas.microsoft.com/office/powerpoint/2010/main" val="63972583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A42C-AC10-314B-8903-0512641CC0FD}"/>
              </a:ext>
            </a:extLst>
          </p:cNvPr>
          <p:cNvSpPr>
            <a:spLocks noGrp="1"/>
          </p:cNvSpPr>
          <p:nvPr>
            <p:ph type="title"/>
          </p:nvPr>
        </p:nvSpPr>
        <p:spPr/>
        <p:txBody>
          <a:bodyPr/>
          <a:lstStyle/>
          <a:p>
            <a:r>
              <a:rPr lang="en-US"/>
              <a:t>The GW Experimental Landscape: 2030ish</a:t>
            </a:r>
          </a:p>
        </p:txBody>
      </p:sp>
      <p:pic>
        <p:nvPicPr>
          <p:cNvPr id="6" name="Picture 5" descr="A close up of a map&#10;&#10;Description automatically generated">
            <a:extLst>
              <a:ext uri="{FF2B5EF4-FFF2-40B4-BE49-F238E27FC236}">
                <a16:creationId xmlns:a16="http://schemas.microsoft.com/office/drawing/2014/main" id="{09625968-CF79-AE4D-8B3C-BF6D86614EF5}"/>
              </a:ext>
            </a:extLst>
          </p:cNvPr>
          <p:cNvPicPr>
            <a:picLocks noChangeAspect="1"/>
          </p:cNvPicPr>
          <p:nvPr/>
        </p:nvPicPr>
        <p:blipFill>
          <a:blip r:embed="rId2"/>
          <a:stretch>
            <a:fillRect/>
          </a:stretch>
        </p:blipFill>
        <p:spPr>
          <a:xfrm>
            <a:off x="2711624" y="1124744"/>
            <a:ext cx="6337300" cy="4203700"/>
          </a:xfrm>
          <a:prstGeom prst="rect">
            <a:avLst/>
          </a:prstGeom>
        </p:spPr>
      </p:pic>
      <p:pic>
        <p:nvPicPr>
          <p:cNvPr id="10" name="Picture 9" descr="A close up of a map&#10;&#10;Description automatically generated">
            <a:extLst>
              <a:ext uri="{FF2B5EF4-FFF2-40B4-BE49-F238E27FC236}">
                <a16:creationId xmlns:a16="http://schemas.microsoft.com/office/drawing/2014/main" id="{1D3624CC-5D7F-6E42-8F0D-E3068B2A3921}"/>
              </a:ext>
            </a:extLst>
          </p:cNvPr>
          <p:cNvPicPr>
            <a:picLocks noChangeAspect="1"/>
          </p:cNvPicPr>
          <p:nvPr/>
        </p:nvPicPr>
        <p:blipFill>
          <a:blip r:embed="rId3"/>
          <a:stretch>
            <a:fillRect/>
          </a:stretch>
        </p:blipFill>
        <p:spPr>
          <a:xfrm>
            <a:off x="2711624" y="1124744"/>
            <a:ext cx="6337300" cy="4203700"/>
          </a:xfrm>
          <a:prstGeom prst="rect">
            <a:avLst/>
          </a:prstGeom>
        </p:spPr>
      </p:pic>
      <p:graphicFrame>
        <p:nvGraphicFramePr>
          <p:cNvPr id="11" name="Table 10">
            <a:extLst>
              <a:ext uri="{FF2B5EF4-FFF2-40B4-BE49-F238E27FC236}">
                <a16:creationId xmlns:a16="http://schemas.microsoft.com/office/drawing/2014/main" id="{55D5883C-3377-B449-99BF-416E45E2AAEB}"/>
              </a:ext>
            </a:extLst>
          </p:cNvPr>
          <p:cNvGraphicFramePr>
            <a:graphicFrameLocks noGrp="1"/>
          </p:cNvGraphicFramePr>
          <p:nvPr/>
        </p:nvGraphicFramePr>
        <p:xfrm>
          <a:off x="1631504" y="5301209"/>
          <a:ext cx="4320480" cy="1296145"/>
        </p:xfrm>
        <a:graphic>
          <a:graphicData uri="http://schemas.openxmlformats.org/drawingml/2006/table">
            <a:tbl>
              <a:tblPr firstRow="1" firstCol="1" bandRow="1">
                <a:tableStyleId>{073A0DAA-6AF3-43AB-8588-CEC1D06C72B9}</a:tableStyleId>
              </a:tblPr>
              <a:tblGrid>
                <a:gridCol w="1453646">
                  <a:extLst>
                    <a:ext uri="{9D8B030D-6E8A-4147-A177-3AD203B41FA5}">
                      <a16:colId xmlns:a16="http://schemas.microsoft.com/office/drawing/2014/main" val="1127129125"/>
                    </a:ext>
                  </a:extLst>
                </a:gridCol>
                <a:gridCol w="691946">
                  <a:extLst>
                    <a:ext uri="{9D8B030D-6E8A-4147-A177-3AD203B41FA5}">
                      <a16:colId xmlns:a16="http://schemas.microsoft.com/office/drawing/2014/main" val="4281393202"/>
                    </a:ext>
                  </a:extLst>
                </a:gridCol>
                <a:gridCol w="494546">
                  <a:extLst>
                    <a:ext uri="{9D8B030D-6E8A-4147-A177-3AD203B41FA5}">
                      <a16:colId xmlns:a16="http://schemas.microsoft.com/office/drawing/2014/main" val="1227255512"/>
                    </a:ext>
                  </a:extLst>
                </a:gridCol>
                <a:gridCol w="919340">
                  <a:extLst>
                    <a:ext uri="{9D8B030D-6E8A-4147-A177-3AD203B41FA5}">
                      <a16:colId xmlns:a16="http://schemas.microsoft.com/office/drawing/2014/main" val="681128692"/>
                    </a:ext>
                  </a:extLst>
                </a:gridCol>
                <a:gridCol w="761002">
                  <a:extLst>
                    <a:ext uri="{9D8B030D-6E8A-4147-A177-3AD203B41FA5}">
                      <a16:colId xmlns:a16="http://schemas.microsoft.com/office/drawing/2014/main" val="2241352711"/>
                    </a:ext>
                  </a:extLst>
                </a:gridCol>
              </a:tblGrid>
              <a:tr h="427194">
                <a:tc>
                  <a:txBody>
                    <a:bodyPr/>
                    <a:lstStyle/>
                    <a:p>
                      <a:pPr algn="ctr">
                        <a:spcAft>
                          <a:spcPts val="0"/>
                        </a:spcAft>
                      </a:pPr>
                      <a:r>
                        <a:rPr lang="en-GB" sz="1100">
                          <a:effectLst/>
                        </a:rPr>
                        <a:t>Sensitivity</a:t>
                      </a:r>
                    </a:p>
                    <a:p>
                      <a:pPr algn="ctr">
                        <a:spcAft>
                          <a:spcPts val="0"/>
                        </a:spcAft>
                      </a:pPr>
                      <a:r>
                        <a:rPr lang="en-GB" sz="1100">
                          <a:effectLst/>
                        </a:rPr>
                        <a:t>Scenario</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L</a:t>
                      </a:r>
                    </a:p>
                    <a:p>
                      <a:pPr algn="ctr">
                        <a:spcAft>
                          <a:spcPts val="0"/>
                        </a:spcAft>
                      </a:pPr>
                      <a:r>
                        <a:rPr lang="en-GB" sz="1100">
                          <a:effectLst/>
                        </a:rPr>
                        <a:t>[m]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T</a:t>
                      </a:r>
                      <a:r>
                        <a:rPr lang="en-GB" sz="1100" baseline="-25000">
                          <a:effectLst/>
                        </a:rPr>
                        <a:t>int </a:t>
                      </a:r>
                      <a:r>
                        <a:rPr lang="en-GB" sz="1100">
                          <a:effectLst/>
                        </a:rPr>
                        <a: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Φ </a:t>
                      </a:r>
                    </a:p>
                    <a:p>
                      <a:pPr algn="ctr">
                        <a:spcAft>
                          <a:spcPts val="0"/>
                        </a:spcAft>
                      </a:pPr>
                      <a:r>
                        <a:rPr lang="en-GB" sz="1100">
                          <a:effectLst/>
                        </a:rPr>
                        <a:t>[1/√Hz]</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LMP</a:t>
                      </a:r>
                    </a:p>
                    <a:p>
                      <a:pPr algn="ctr">
                        <a:spcAft>
                          <a:spcPts val="0"/>
                        </a:spcAft>
                      </a:pPr>
                      <a:r>
                        <a:rPr lang="en-GB" sz="1100">
                          <a:effectLst/>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7211606"/>
                  </a:ext>
                </a:extLst>
              </a:tr>
              <a:tr h="228160">
                <a:tc>
                  <a:txBody>
                    <a:bodyPr/>
                    <a:lstStyle/>
                    <a:p>
                      <a:pPr algn="ctr">
                        <a:spcAft>
                          <a:spcPts val="0"/>
                        </a:spcAft>
                      </a:pPr>
                      <a:r>
                        <a:rPr lang="en-GB" sz="1100">
                          <a:effectLst/>
                        </a:rPr>
                        <a:t>AION-100-today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100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1.4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10</a:t>
                      </a:r>
                      <a:r>
                        <a:rPr lang="en-GB" sz="1100" baseline="300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100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0210940"/>
                  </a:ext>
                </a:extLst>
              </a:tr>
              <a:tr h="213597">
                <a:tc>
                  <a:txBody>
                    <a:bodyPr/>
                    <a:lstStyle/>
                    <a:p>
                      <a:pPr algn="ctr">
                        <a:spcAft>
                          <a:spcPts val="0"/>
                        </a:spcAft>
                      </a:pPr>
                      <a:r>
                        <a:rPr lang="en-GB" sz="1100">
                          <a:effectLst/>
                        </a:rPr>
                        <a:t>AION-100-ultimate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100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1.4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10</a:t>
                      </a:r>
                      <a:r>
                        <a:rPr lang="en-GB" sz="1100" baseline="300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40000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8981"/>
                  </a:ext>
                </a:extLst>
              </a:tr>
              <a:tr h="213597">
                <a:tc>
                  <a:txBody>
                    <a:bodyPr/>
                    <a:lstStyle/>
                    <a:p>
                      <a:pPr algn="ctr">
                        <a:spcAft>
                          <a:spcPts val="0"/>
                        </a:spcAft>
                      </a:pPr>
                      <a:r>
                        <a:rPr lang="en-GB" sz="1100">
                          <a:effectLst/>
                        </a:rPr>
                        <a:t>AION-km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2000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0.3 x 10</a:t>
                      </a:r>
                      <a:r>
                        <a:rPr lang="en-GB" sz="1100" baseline="300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40000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1268235"/>
                  </a:ext>
                </a:extLst>
              </a:tr>
              <a:tr h="213597">
                <a:tc>
                  <a:txBody>
                    <a:bodyPr/>
                    <a:lstStyle/>
                    <a:p>
                      <a:pPr algn="ctr">
                        <a:spcAft>
                          <a:spcPts val="0"/>
                        </a:spcAft>
                      </a:pPr>
                      <a:r>
                        <a:rPr lang="en-GB" sz="1100">
                          <a:effectLst/>
                        </a:rPr>
                        <a:t>AION-space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4.4x10</a:t>
                      </a:r>
                      <a:r>
                        <a:rPr lang="en-GB" sz="1100" baseline="300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300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10</a:t>
                      </a:r>
                      <a:r>
                        <a:rPr lang="en-GB" sz="1100" baseline="300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&lt;1000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0756948"/>
                  </a:ext>
                </a:extLst>
              </a:tr>
            </a:tbl>
          </a:graphicData>
        </a:graphic>
      </p:graphicFrame>
      <p:sp>
        <p:nvSpPr>
          <p:cNvPr id="12" name="TextBox 11">
            <a:extLst>
              <a:ext uri="{FF2B5EF4-FFF2-40B4-BE49-F238E27FC236}">
                <a16:creationId xmlns:a16="http://schemas.microsoft.com/office/drawing/2014/main" id="{FCC56505-DAF2-4C46-9B46-08818CD54A05}"/>
              </a:ext>
            </a:extLst>
          </p:cNvPr>
          <p:cNvSpPr txBox="1"/>
          <p:nvPr/>
        </p:nvSpPr>
        <p:spPr>
          <a:xfrm>
            <a:off x="6622480" y="5301209"/>
            <a:ext cx="3505969" cy="1384995"/>
          </a:xfrm>
          <a:prstGeom prst="rect">
            <a:avLst/>
          </a:prstGeom>
          <a:solidFill>
            <a:srgbClr val="FFFF00"/>
          </a:solidFill>
        </p:spPr>
        <p:txBody>
          <a:bodyPr wrap="square" rtlCol="0">
            <a:spAutoFit/>
          </a:bodyPr>
          <a:lstStyle/>
          <a:p>
            <a:pPr algn="just"/>
            <a:r>
              <a:rPr lang="en-GB" sz="1200" b="1" i="1"/>
              <a:t>List of basic parameters: Lengths of the detector L, interrogation time of the atom interferometer T</a:t>
            </a:r>
            <a:r>
              <a:rPr lang="en-GB" sz="1200" b="1" i="1" baseline="-25000"/>
              <a:t>int </a:t>
            </a:r>
            <a:r>
              <a:rPr lang="en-GB" sz="1200" b="1" i="1"/>
              <a:t>, phase noise </a:t>
            </a:r>
            <a:r>
              <a:rPr lang="en-GB" sz="1200" b="1" i="1">
                <a:sym typeface="Symbol" pitchFamily="2" charset="2"/>
              </a:rPr>
              <a:t></a:t>
            </a:r>
            <a:r>
              <a:rPr lang="en-GB" sz="1200" b="1" i="1"/>
              <a:t>, and number of momentum transfers LMP. The choice of these parameters predominately defines the sensitivity of the projection scenarios. </a:t>
            </a:r>
            <a:endParaRPr lang="en-US" sz="1200" b="1"/>
          </a:p>
        </p:txBody>
      </p:sp>
      <p:cxnSp>
        <p:nvCxnSpPr>
          <p:cNvPr id="14" name="Curved Connector 13">
            <a:extLst>
              <a:ext uri="{FF2B5EF4-FFF2-40B4-BE49-F238E27FC236}">
                <a16:creationId xmlns:a16="http://schemas.microsoft.com/office/drawing/2014/main" id="{6732C627-8EBE-7B4F-AF17-0E430424CF79}"/>
              </a:ext>
            </a:extLst>
          </p:cNvPr>
          <p:cNvCxnSpPr>
            <a:cxnSpLocks/>
          </p:cNvCxnSpPr>
          <p:nvPr/>
        </p:nvCxnSpPr>
        <p:spPr bwMode="auto">
          <a:xfrm rot="5400000" flipH="1" flipV="1">
            <a:off x="2734010" y="2182478"/>
            <a:ext cx="4203699" cy="3528395"/>
          </a:xfrm>
          <a:prstGeom prst="curvedConnector3">
            <a:avLst>
              <a:gd name="adj1" fmla="val 50000"/>
            </a:avLst>
          </a:prstGeom>
          <a:noFill/>
          <a:ln w="9525" cap="flat" cmpd="sng" algn="ctr">
            <a:solidFill>
              <a:srgbClr val="FF1E30"/>
            </a:solidFill>
            <a:prstDash val="solid"/>
            <a:round/>
            <a:headEnd type="none" w="med" len="med"/>
            <a:tailEnd type="triangle"/>
          </a:ln>
          <a:effectLst/>
        </p:spPr>
      </p:cxnSp>
      <p:cxnSp>
        <p:nvCxnSpPr>
          <p:cNvPr id="22" name="Curved Connector 21">
            <a:extLst>
              <a:ext uri="{FF2B5EF4-FFF2-40B4-BE49-F238E27FC236}">
                <a16:creationId xmlns:a16="http://schemas.microsoft.com/office/drawing/2014/main" id="{95FA7598-8DDA-E648-AA4F-AE28F0A48176}"/>
              </a:ext>
            </a:extLst>
          </p:cNvPr>
          <p:cNvCxnSpPr>
            <a:cxnSpLocks/>
          </p:cNvCxnSpPr>
          <p:nvPr/>
        </p:nvCxnSpPr>
        <p:spPr bwMode="auto">
          <a:xfrm rot="5400000" flipH="1" flipV="1">
            <a:off x="3611724" y="3248980"/>
            <a:ext cx="3096344" cy="2880320"/>
          </a:xfrm>
          <a:prstGeom prst="curvedConnector3">
            <a:avLst/>
          </a:prstGeom>
          <a:noFill/>
          <a:ln w="9525" cap="flat" cmpd="sng" algn="ctr">
            <a:noFill/>
            <a:prstDash val="solid"/>
            <a:round/>
            <a:headEnd type="none" w="med" len="med"/>
            <a:tailEnd type="triangle"/>
          </a:ln>
          <a:effectLst/>
        </p:spPr>
      </p:cxnSp>
      <p:cxnSp>
        <p:nvCxnSpPr>
          <p:cNvPr id="25" name="Curved Connector 24">
            <a:extLst>
              <a:ext uri="{FF2B5EF4-FFF2-40B4-BE49-F238E27FC236}">
                <a16:creationId xmlns:a16="http://schemas.microsoft.com/office/drawing/2014/main" id="{A73DA04F-4FFE-0844-BECD-F9D74762EC0F}"/>
              </a:ext>
            </a:extLst>
          </p:cNvPr>
          <p:cNvCxnSpPr>
            <a:cxnSpLocks/>
          </p:cNvCxnSpPr>
          <p:nvPr/>
        </p:nvCxnSpPr>
        <p:spPr bwMode="auto">
          <a:xfrm flipV="1">
            <a:off x="3071664" y="3573018"/>
            <a:ext cx="3168356" cy="2664294"/>
          </a:xfrm>
          <a:prstGeom prst="curvedConnector3">
            <a:avLst>
              <a:gd name="adj1" fmla="val 24075"/>
            </a:avLst>
          </a:prstGeom>
          <a:noFill/>
          <a:ln w="9525" cap="flat" cmpd="sng" algn="ctr">
            <a:solidFill>
              <a:srgbClr val="7030A0"/>
            </a:solidFill>
            <a:prstDash val="solid"/>
            <a:round/>
            <a:headEnd type="none" w="med" len="med"/>
            <a:tailEnd type="triangle"/>
          </a:ln>
          <a:effectLst/>
        </p:spPr>
      </p:cxnSp>
      <p:cxnSp>
        <p:nvCxnSpPr>
          <p:cNvPr id="31" name="Curved Connector 30">
            <a:extLst>
              <a:ext uri="{FF2B5EF4-FFF2-40B4-BE49-F238E27FC236}">
                <a16:creationId xmlns:a16="http://schemas.microsoft.com/office/drawing/2014/main" id="{31B1E168-4C68-8242-A140-9289FC23B6A5}"/>
              </a:ext>
            </a:extLst>
          </p:cNvPr>
          <p:cNvCxnSpPr>
            <a:cxnSpLocks/>
          </p:cNvCxnSpPr>
          <p:nvPr/>
        </p:nvCxnSpPr>
        <p:spPr bwMode="auto">
          <a:xfrm flipV="1">
            <a:off x="3077606" y="3979914"/>
            <a:ext cx="2741215" cy="2497087"/>
          </a:xfrm>
          <a:prstGeom prst="curvedConnector3">
            <a:avLst/>
          </a:prstGeom>
          <a:noFill/>
          <a:ln w="9525" cap="flat" cmpd="sng" algn="ctr">
            <a:solidFill>
              <a:srgbClr val="FFC000"/>
            </a:solidFill>
            <a:prstDash val="solid"/>
            <a:round/>
            <a:headEnd type="none" w="med" len="med"/>
            <a:tailEnd type="triangle"/>
          </a:ln>
          <a:effectLst/>
        </p:spPr>
      </p:cxnSp>
    </p:spTree>
    <p:extLst>
      <p:ext uri="{BB962C8B-B14F-4D97-AF65-F5344CB8AC3E}">
        <p14:creationId xmlns:p14="http://schemas.microsoft.com/office/powerpoint/2010/main" val="27716376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5DD41-DC8D-3C44-83D9-040A6A8F5521}"/>
              </a:ext>
            </a:extLst>
          </p:cNvPr>
          <p:cNvSpPr>
            <a:spLocks noGrp="1"/>
          </p:cNvSpPr>
          <p:nvPr>
            <p:ph type="title"/>
          </p:nvPr>
        </p:nvSpPr>
        <p:spPr/>
        <p:txBody>
          <a:bodyPr/>
          <a:lstStyle/>
          <a:p>
            <a:r>
              <a:rPr lang="en-US"/>
              <a:t>GW Physics: A Few Examples</a:t>
            </a:r>
          </a:p>
        </p:txBody>
      </p:sp>
      <p:sp>
        <p:nvSpPr>
          <p:cNvPr id="3" name="TextBox 2">
            <a:extLst>
              <a:ext uri="{FF2B5EF4-FFF2-40B4-BE49-F238E27FC236}">
                <a16:creationId xmlns:a16="http://schemas.microsoft.com/office/drawing/2014/main" id="{6AC54BB8-B9E6-7E43-A388-07E5760528B9}"/>
              </a:ext>
            </a:extLst>
          </p:cNvPr>
          <p:cNvSpPr txBox="1"/>
          <p:nvPr/>
        </p:nvSpPr>
        <p:spPr>
          <a:xfrm>
            <a:off x="1919537" y="1253073"/>
            <a:ext cx="8568951" cy="5724644"/>
          </a:xfrm>
          <a:prstGeom prst="rect">
            <a:avLst/>
          </a:prstGeom>
          <a:noFill/>
        </p:spPr>
        <p:txBody>
          <a:bodyPr wrap="square" rtlCol="0" anchor="ctr">
            <a:spAutoFit/>
          </a:bodyPr>
          <a:lstStyle/>
          <a:p>
            <a:pPr marL="285750" indent="-285750">
              <a:buFont typeface="Arial" panose="020B0604020202020204" pitchFamily="34" charset="0"/>
              <a:buChar char="•"/>
            </a:pPr>
            <a:r>
              <a:rPr lang="en-US" sz="2400" b="1">
                <a:solidFill>
                  <a:srgbClr val="FF0000"/>
                </a:solidFill>
              </a:rPr>
              <a:t>Astrophysical Sources</a:t>
            </a:r>
          </a:p>
          <a:p>
            <a:pPr marL="690966" lvl="1" indent="-285750">
              <a:buFont typeface="Arial" panose="020B0604020202020204" pitchFamily="34" charset="0"/>
              <a:buChar char="•"/>
            </a:pPr>
            <a:r>
              <a:rPr lang="en-US">
                <a:solidFill>
                  <a:schemeClr val="accent2"/>
                </a:solidFill>
              </a:rPr>
              <a:t>The Black Holes (BH) whose mergers were discovered by LIGO and Virgo have masses up to several tens of solar masses. Many galaxies are known to contain super-massive black holes (SMBHs) with masses in the range between 10</a:t>
            </a:r>
            <a:r>
              <a:rPr lang="en-US" baseline="30000">
                <a:solidFill>
                  <a:schemeClr val="accent2"/>
                </a:solidFill>
              </a:rPr>
              <a:t>6 </a:t>
            </a:r>
            <a:r>
              <a:rPr lang="en-US">
                <a:solidFill>
                  <a:schemeClr val="accent2"/>
                </a:solidFill>
              </a:rPr>
              <a:t>and billions of solar masses. </a:t>
            </a:r>
          </a:p>
          <a:p>
            <a:pPr marL="690966" lvl="1" indent="-285750">
              <a:buFont typeface="Arial" panose="020B0604020202020204" pitchFamily="34" charset="0"/>
              <a:buChar char="•"/>
            </a:pPr>
            <a:r>
              <a:rPr lang="en-US">
                <a:solidFill>
                  <a:schemeClr val="accent2"/>
                </a:solidFill>
              </a:rPr>
              <a:t>It is expected that intermediate-mass black holes (IMBHs) with masses in the range 100 to 10</a:t>
            </a:r>
            <a:r>
              <a:rPr lang="en-US" baseline="30000">
                <a:solidFill>
                  <a:schemeClr val="accent2"/>
                </a:solidFill>
              </a:rPr>
              <a:t>5</a:t>
            </a:r>
            <a:r>
              <a:rPr lang="en-US">
                <a:solidFill>
                  <a:schemeClr val="accent2"/>
                </a:solidFill>
              </a:rPr>
              <a:t> solar masses must also exist [6]. There is some observational evidence for IMBHs, and they are thought to have played key roles in the assembly of SMBHs. </a:t>
            </a:r>
            <a:r>
              <a:rPr lang="en-GB">
                <a:solidFill>
                  <a:schemeClr val="accent2"/>
                </a:solidFill>
              </a:rPr>
              <a:t> </a:t>
            </a:r>
            <a:r>
              <a:rPr lang="en-US">
                <a:solidFill>
                  <a:schemeClr val="accent2"/>
                </a:solidFill>
              </a:rPr>
              <a:t> </a:t>
            </a:r>
          </a:p>
          <a:p>
            <a:pPr lvl="1"/>
            <a:endParaRPr lang="en-US">
              <a:solidFill>
                <a:schemeClr val="accent2"/>
              </a:solidFill>
            </a:endParaRPr>
          </a:p>
          <a:p>
            <a:pPr marL="285750" indent="-285750">
              <a:buFont typeface="Arial" panose="020B0604020202020204" pitchFamily="34" charset="0"/>
              <a:buChar char="•"/>
            </a:pPr>
            <a:r>
              <a:rPr lang="en-US" sz="2400" b="1">
                <a:solidFill>
                  <a:srgbClr val="FF0000"/>
                </a:solidFill>
              </a:rPr>
              <a:t>Cosmological Sources </a:t>
            </a:r>
          </a:p>
          <a:p>
            <a:pPr marL="690966" lvl="1" indent="-285750">
              <a:buFont typeface="Arial" panose="020B0604020202020204" pitchFamily="34" charset="0"/>
              <a:buChar char="•"/>
            </a:pPr>
            <a:r>
              <a:rPr lang="en-US">
                <a:solidFill>
                  <a:schemeClr val="accent2"/>
                </a:solidFill>
              </a:rPr>
              <a:t>Many extensions of the Standard Model (SM) predict first-order phase transitions in the early Universe. Examples include extended electroweak sectors, effective field theories with higher-dimensional operators and hidden sector interactions.</a:t>
            </a:r>
            <a:endParaRPr lang="en-GB" sz="2400">
              <a:solidFill>
                <a:schemeClr val="accent2"/>
              </a:solidFill>
            </a:endParaRPr>
          </a:p>
          <a:p>
            <a:pPr marL="1096183" lvl="2" indent="-285750">
              <a:buFont typeface="Arial" panose="020B0604020202020204" pitchFamily="34" charset="0"/>
              <a:buChar char="•"/>
            </a:pPr>
            <a:r>
              <a:rPr lang="en-US"/>
              <a:t>Extended electroweak model with a massive Z' boson</a:t>
            </a:r>
            <a:r>
              <a:rPr lang="en-GB"/>
              <a:t> </a:t>
            </a:r>
            <a:endParaRPr lang="en-US"/>
          </a:p>
          <a:p>
            <a:pPr marL="1096183" lvl="2" indent="-285750">
              <a:buFont typeface="Arial" panose="020B0604020202020204" pitchFamily="34" charset="0"/>
              <a:buChar char="•"/>
            </a:pPr>
            <a:r>
              <a:rPr lang="en-US"/>
              <a:t>Cosmic String Model  </a:t>
            </a:r>
            <a:endParaRPr lang="en-GB"/>
          </a:p>
          <a:p>
            <a:pPr marL="1096183" lvl="2" indent="-285750">
              <a:buFont typeface="Arial" panose="020B0604020202020204" pitchFamily="34" charset="0"/>
              <a:buChar char="•"/>
            </a:pPr>
            <a:endParaRPr lang="en-GB" sz="2400"/>
          </a:p>
          <a:p>
            <a:pPr marL="690966" lvl="1" indent="-285750">
              <a:buFont typeface="Arial" panose="020B0604020202020204" pitchFamily="34" charset="0"/>
              <a:buChar char="•"/>
            </a:pPr>
            <a:endParaRPr lang="en-US" sz="2400">
              <a:solidFill>
                <a:schemeClr val="accent4"/>
              </a:solidFill>
            </a:endParaRPr>
          </a:p>
        </p:txBody>
      </p:sp>
    </p:spTree>
    <p:extLst>
      <p:ext uri="{BB962C8B-B14F-4D97-AF65-F5344CB8AC3E}">
        <p14:creationId xmlns:p14="http://schemas.microsoft.com/office/powerpoint/2010/main" val="4181981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33"/>
          <p:cNvGrpSpPr/>
          <p:nvPr/>
        </p:nvGrpSpPr>
        <p:grpSpPr>
          <a:xfrm>
            <a:off x="2186172" y="2910843"/>
            <a:ext cx="7429500" cy="415637"/>
            <a:chOff x="0" y="1239646"/>
            <a:chExt cx="7429500" cy="415637"/>
          </a:xfrm>
        </p:grpSpPr>
        <p:sp>
          <p:nvSpPr>
            <p:cNvPr id="82" name="Rectangle 81"/>
            <p:cNvSpPr/>
            <p:nvPr/>
          </p:nvSpPr>
          <p:spPr bwMode="auto">
            <a:xfrm>
              <a:off x="0" y="1239646"/>
              <a:ext cx="7429500" cy="415637"/>
            </a:xfrm>
            <a:prstGeom prst="rect">
              <a:avLst/>
            </a:prstGeom>
            <a:solidFill>
              <a:schemeClr val="accent1">
                <a:lumMod val="90000"/>
              </a:schemeClr>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pic>
          <p:nvPicPr>
            <p:cNvPr id="87"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6112" y="1369170"/>
              <a:ext cx="772036" cy="156542"/>
            </a:xfrm>
            <a:prstGeom prst="rect">
              <a:avLst/>
            </a:prstGeom>
            <a:noFill/>
            <a:ln w="9525">
              <a:noFill/>
              <a:miter lim="800000"/>
              <a:headEnd/>
              <a:tailEnd/>
            </a:ln>
          </p:spPr>
        </p:pic>
      </p:grpSp>
      <p:pic>
        <p:nvPicPr>
          <p:cNvPr id="55" name="Picture 2"/>
          <p:cNvPicPr>
            <a:picLocks noChangeAspect="1" noChangeArrowheads="1"/>
          </p:cNvPicPr>
          <p:nvPr/>
        </p:nvPicPr>
        <p:blipFill>
          <a:blip r:embed="rId4" cstate="print"/>
          <a:srcRect/>
          <a:stretch>
            <a:fillRect/>
          </a:stretch>
        </p:blipFill>
        <p:spPr bwMode="auto">
          <a:xfrm>
            <a:off x="7111699" y="3707092"/>
            <a:ext cx="2600325" cy="600075"/>
          </a:xfrm>
          <a:prstGeom prst="rect">
            <a:avLst/>
          </a:prstGeom>
          <a:noFill/>
          <a:ln w="9525">
            <a:noFill/>
            <a:miter lim="800000"/>
            <a:headEnd/>
            <a:tailEnd/>
          </a:ln>
        </p:spPr>
      </p:pic>
      <p:pic>
        <p:nvPicPr>
          <p:cNvPr id="1284098" name="Picture 2"/>
          <p:cNvPicPr>
            <a:picLocks noChangeAspect="1" noChangeArrowheads="1"/>
          </p:cNvPicPr>
          <p:nvPr/>
        </p:nvPicPr>
        <p:blipFill>
          <a:blip r:embed="rId4" cstate="print"/>
          <a:srcRect/>
          <a:stretch>
            <a:fillRect/>
          </a:stretch>
        </p:blipFill>
        <p:spPr bwMode="auto">
          <a:xfrm>
            <a:off x="2896316" y="3720943"/>
            <a:ext cx="2600325" cy="600075"/>
          </a:xfrm>
          <a:prstGeom prst="rect">
            <a:avLst/>
          </a:prstGeom>
          <a:noFill/>
          <a:ln w="9525">
            <a:noFill/>
            <a:miter lim="800000"/>
            <a:headEnd/>
            <a:tailEnd/>
          </a:ln>
        </p:spPr>
      </p:pic>
      <p:sp>
        <p:nvSpPr>
          <p:cNvPr id="2" name="Title 1"/>
          <p:cNvSpPr>
            <a:spLocks noGrp="1"/>
          </p:cNvSpPr>
          <p:nvPr>
            <p:ph type="title"/>
          </p:nvPr>
        </p:nvSpPr>
        <p:spPr/>
        <p:txBody>
          <a:bodyPr/>
          <a:lstStyle/>
          <a:p>
            <a:r>
              <a:rPr lang="en-US"/>
              <a:t>Phase Noise from the Laser</a:t>
            </a:r>
          </a:p>
        </p:txBody>
      </p:sp>
      <p:pic>
        <p:nvPicPr>
          <p:cNvPr id="50" name="Picture 2"/>
          <p:cNvPicPr>
            <a:picLocks noChangeAspect="1" noChangeArrowheads="1"/>
          </p:cNvPicPr>
          <p:nvPr/>
        </p:nvPicPr>
        <p:blipFill>
          <a:blip r:embed="rId5" cstate="print"/>
          <a:srcRect/>
          <a:stretch>
            <a:fillRect/>
          </a:stretch>
        </p:blipFill>
        <p:spPr bwMode="auto">
          <a:xfrm>
            <a:off x="2418456" y="2608812"/>
            <a:ext cx="476683" cy="379495"/>
          </a:xfrm>
          <a:prstGeom prst="rect">
            <a:avLst/>
          </a:prstGeom>
          <a:noFill/>
          <a:ln w="9525">
            <a:noFill/>
            <a:miter lim="800000"/>
            <a:headEnd/>
            <a:tailEnd/>
          </a:ln>
        </p:spPr>
      </p:pic>
      <p:grpSp>
        <p:nvGrpSpPr>
          <p:cNvPr id="4" name="Group 86"/>
          <p:cNvGrpSpPr/>
          <p:nvPr/>
        </p:nvGrpSpPr>
        <p:grpSpPr>
          <a:xfrm>
            <a:off x="2370581" y="2576999"/>
            <a:ext cx="7359594" cy="1658724"/>
            <a:chOff x="263239" y="775849"/>
            <a:chExt cx="7359594" cy="1658724"/>
          </a:xfrm>
        </p:grpSpPr>
        <p:sp>
          <p:nvSpPr>
            <p:cNvPr id="51" name="Rectangle 50"/>
            <p:cNvSpPr/>
            <p:nvPr/>
          </p:nvSpPr>
          <p:spPr bwMode="auto">
            <a:xfrm>
              <a:off x="263239" y="775849"/>
              <a:ext cx="623454" cy="512619"/>
            </a:xfrm>
            <a:prstGeom prst="rect">
              <a:avLst/>
            </a:prstGeom>
            <a:noFill/>
            <a:ln w="3175" cap="flat" cmpd="sng" algn="ctr">
              <a:solidFill>
                <a:srgbClr val="00B050"/>
              </a:solidFill>
              <a:prstDash val="solid"/>
              <a:round/>
              <a:headEnd type="none" w="med" len="med"/>
              <a:tailEnd type="none" w="med" len="med"/>
            </a:ln>
            <a:effectLst>
              <a:glow rad="101600">
                <a:srgbClr val="00B050">
                  <a:alpha val="60000"/>
                </a:srgbClr>
              </a:glow>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sp>
          <p:nvSpPr>
            <p:cNvPr id="52" name="Rectangle 51"/>
            <p:cNvSpPr/>
            <p:nvPr/>
          </p:nvSpPr>
          <p:spPr bwMode="auto">
            <a:xfrm>
              <a:off x="2708768" y="1920043"/>
              <a:ext cx="734290" cy="512619"/>
            </a:xfrm>
            <a:prstGeom prst="rect">
              <a:avLst/>
            </a:prstGeom>
            <a:noFill/>
            <a:ln w="3175" cap="flat" cmpd="sng" algn="ctr">
              <a:solidFill>
                <a:srgbClr val="00B050"/>
              </a:solidFill>
              <a:prstDash val="solid"/>
              <a:round/>
              <a:headEnd type="none" w="med" len="med"/>
              <a:tailEnd type="none" w="med" len="med"/>
            </a:ln>
            <a:effectLst>
              <a:glow rad="101600">
                <a:srgbClr val="00B050">
                  <a:alpha val="60000"/>
                </a:srgbClr>
              </a:glow>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sp>
          <p:nvSpPr>
            <p:cNvPr id="53" name="Rectangle 52"/>
            <p:cNvSpPr/>
            <p:nvPr/>
          </p:nvSpPr>
          <p:spPr bwMode="auto">
            <a:xfrm>
              <a:off x="6888543" y="1921954"/>
              <a:ext cx="734290" cy="512619"/>
            </a:xfrm>
            <a:prstGeom prst="rect">
              <a:avLst/>
            </a:prstGeom>
            <a:noFill/>
            <a:ln w="3175" cap="flat" cmpd="sng" algn="ctr">
              <a:solidFill>
                <a:srgbClr val="00B050"/>
              </a:solidFill>
              <a:prstDash val="solid"/>
              <a:round/>
              <a:headEnd type="none" w="med" len="med"/>
              <a:tailEnd type="none" w="med" len="med"/>
            </a:ln>
            <a:effectLst>
              <a:glow rad="101600">
                <a:srgbClr val="00B050">
                  <a:alpha val="60000"/>
                </a:srgbClr>
              </a:glow>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grpSp>
      <p:sp>
        <p:nvSpPr>
          <p:cNvPr id="89" name="TextBox 88"/>
          <p:cNvSpPr txBox="1"/>
          <p:nvPr/>
        </p:nvSpPr>
        <p:spPr>
          <a:xfrm>
            <a:off x="2189020" y="1094510"/>
            <a:ext cx="5323893" cy="369332"/>
          </a:xfrm>
          <a:prstGeom prst="rect">
            <a:avLst/>
          </a:prstGeom>
          <a:noFill/>
        </p:spPr>
        <p:txBody>
          <a:bodyPr wrap="none" rtlCol="0">
            <a:spAutoFit/>
          </a:bodyPr>
          <a:lstStyle/>
          <a:p>
            <a:pPr>
              <a:buNone/>
            </a:pPr>
            <a:r>
              <a:rPr lang="en-US" i="1"/>
              <a:t>The phase of the laser is imprinted onto the atom.</a:t>
            </a:r>
          </a:p>
        </p:txBody>
      </p:sp>
      <p:cxnSp>
        <p:nvCxnSpPr>
          <p:cNvPr id="92" name="Straight Connector 91"/>
          <p:cNvCxnSpPr>
            <a:stCxn id="98" idx="1"/>
          </p:cNvCxnSpPr>
          <p:nvPr/>
        </p:nvCxnSpPr>
        <p:spPr>
          <a:xfrm flipH="1">
            <a:off x="2848303" y="2049770"/>
            <a:ext cx="837006" cy="614603"/>
          </a:xfrm>
          <a:prstGeom prst="line">
            <a:avLst/>
          </a:prstGeom>
          <a:ln w="57150">
            <a:solidFill>
              <a:schemeClr val="tx1"/>
            </a:solidFill>
            <a:headEnd type="none" w="med" len="med"/>
            <a:tailEnd type="triangle" w="med" len="med"/>
          </a:ln>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98" name="TextBox 97"/>
          <p:cNvSpPr txBox="1"/>
          <p:nvPr/>
        </p:nvSpPr>
        <p:spPr>
          <a:xfrm>
            <a:off x="3685309" y="1865103"/>
            <a:ext cx="5329664" cy="369332"/>
          </a:xfrm>
          <a:prstGeom prst="rect">
            <a:avLst/>
          </a:prstGeom>
          <a:noFill/>
        </p:spPr>
        <p:txBody>
          <a:bodyPr wrap="none" rtlCol="0">
            <a:spAutoFit/>
          </a:bodyPr>
          <a:lstStyle/>
          <a:p>
            <a:pPr>
              <a:buNone/>
            </a:pPr>
            <a:r>
              <a:rPr lang="en-US"/>
              <a:t>Laser phase noise, mechanical platform noise, etc.</a:t>
            </a:r>
          </a:p>
        </p:txBody>
      </p:sp>
      <p:sp>
        <p:nvSpPr>
          <p:cNvPr id="99" name="TextBox 98"/>
          <p:cNvSpPr txBox="1"/>
          <p:nvPr/>
        </p:nvSpPr>
        <p:spPr>
          <a:xfrm>
            <a:off x="1842656" y="5306293"/>
            <a:ext cx="8357929" cy="369332"/>
          </a:xfrm>
          <a:prstGeom prst="rect">
            <a:avLst/>
          </a:prstGeom>
          <a:noFill/>
        </p:spPr>
        <p:txBody>
          <a:bodyPr wrap="none" rtlCol="0">
            <a:spAutoFit/>
          </a:bodyPr>
          <a:lstStyle/>
          <a:p>
            <a:pPr>
              <a:buNone/>
            </a:pPr>
            <a:r>
              <a:rPr lang="en-US" i="1"/>
              <a:t>Laser phase is </a:t>
            </a:r>
            <a:r>
              <a:rPr lang="en-US" b="1" i="1"/>
              <a:t>common</a:t>
            </a:r>
            <a:r>
              <a:rPr lang="en-US" i="1"/>
              <a:t> to both atoms – rejected in a differential measurement.</a:t>
            </a:r>
          </a:p>
        </p:txBody>
      </p:sp>
      <p:pic>
        <p:nvPicPr>
          <p:cNvPr id="88" name="Picture 6" descr="http://www.clipartbest.com/cliparts/LTK/rLA/LTKrLAjTa.png"/>
          <p:cNvPicPr>
            <a:picLocks noChangeAspect="1" noChangeArrowheads="1"/>
          </p:cNvPicPr>
          <p:nvPr/>
        </p:nvPicPr>
        <p:blipFill>
          <a:blip r:embed="rId6" cstate="print"/>
          <a:srcRect/>
          <a:stretch>
            <a:fillRect/>
          </a:stretch>
        </p:blipFill>
        <p:spPr bwMode="auto">
          <a:xfrm>
            <a:off x="7756385" y="2640284"/>
            <a:ext cx="990600" cy="990600"/>
          </a:xfrm>
          <a:prstGeom prst="rect">
            <a:avLst/>
          </a:prstGeom>
          <a:noFill/>
        </p:spPr>
      </p:pic>
      <p:grpSp>
        <p:nvGrpSpPr>
          <p:cNvPr id="5" name="Group 89"/>
          <p:cNvGrpSpPr/>
          <p:nvPr/>
        </p:nvGrpSpPr>
        <p:grpSpPr>
          <a:xfrm rot="18660000">
            <a:off x="7891033" y="3138541"/>
            <a:ext cx="755595" cy="1888"/>
            <a:chOff x="3412152" y="3004071"/>
            <a:chExt cx="755595" cy="1888"/>
          </a:xfrm>
        </p:grpSpPr>
        <p:cxnSp>
          <p:nvCxnSpPr>
            <p:cNvPr id="91" name="Straight Arrow Connector 90"/>
            <p:cNvCxnSpPr/>
            <p:nvPr/>
          </p:nvCxnSpPr>
          <p:spPr>
            <a:xfrm>
              <a:off x="3790116" y="3004071"/>
              <a:ext cx="377631"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3" name="Straight Arrow Connector 92"/>
            <p:cNvCxnSpPr/>
            <p:nvPr/>
          </p:nvCxnSpPr>
          <p:spPr>
            <a:xfrm flipH="1">
              <a:off x="3412152" y="3005959"/>
              <a:ext cx="377631" cy="0"/>
            </a:xfrm>
            <a:prstGeom prst="straightConnector1">
              <a:avLst/>
            </a:prstGeom>
            <a:ln w="3175">
              <a:solidFill>
                <a:srgbClr val="FFFFFF">
                  <a:alpha val="0"/>
                </a:srgbClr>
              </a:solidFill>
              <a:headEnd type="none" w="med" len="med"/>
              <a:tailEnd type="arrow" w="med" len="med"/>
            </a:ln>
          </p:spPr>
          <p:style>
            <a:lnRef idx="1">
              <a:schemeClr val="dk1"/>
            </a:lnRef>
            <a:fillRef idx="0">
              <a:schemeClr val="dk1"/>
            </a:fillRef>
            <a:effectRef idx="0">
              <a:schemeClr val="dk1"/>
            </a:effectRef>
            <a:fontRef idx="minor">
              <a:schemeClr val="tx1"/>
            </a:fontRef>
          </p:style>
        </p:cxnSp>
      </p:grpSp>
      <p:pic>
        <p:nvPicPr>
          <p:cNvPr id="94" name="Picture 6" descr="http://www.clipartbest.com/cliparts/LTK/rLA/LTKrLAjTa.png"/>
          <p:cNvPicPr>
            <a:picLocks noChangeAspect="1" noChangeArrowheads="1"/>
          </p:cNvPicPr>
          <p:nvPr/>
        </p:nvPicPr>
        <p:blipFill>
          <a:blip r:embed="rId6" cstate="print"/>
          <a:srcRect/>
          <a:stretch>
            <a:fillRect/>
          </a:stretch>
        </p:blipFill>
        <p:spPr bwMode="auto">
          <a:xfrm>
            <a:off x="3415636" y="2650795"/>
            <a:ext cx="990600" cy="990600"/>
          </a:xfrm>
          <a:prstGeom prst="rect">
            <a:avLst/>
          </a:prstGeom>
          <a:noFill/>
        </p:spPr>
      </p:pic>
      <p:grpSp>
        <p:nvGrpSpPr>
          <p:cNvPr id="6" name="Group 94"/>
          <p:cNvGrpSpPr/>
          <p:nvPr/>
        </p:nvGrpSpPr>
        <p:grpSpPr>
          <a:xfrm rot="18660000">
            <a:off x="3550284" y="3149052"/>
            <a:ext cx="755595" cy="1888"/>
            <a:chOff x="3412152" y="3004071"/>
            <a:chExt cx="755595" cy="1888"/>
          </a:xfrm>
        </p:grpSpPr>
        <p:cxnSp>
          <p:nvCxnSpPr>
            <p:cNvPr id="96" name="Straight Arrow Connector 95"/>
            <p:cNvCxnSpPr/>
            <p:nvPr/>
          </p:nvCxnSpPr>
          <p:spPr>
            <a:xfrm>
              <a:off x="3790116" y="3004071"/>
              <a:ext cx="377631"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7" name="Straight Arrow Connector 96"/>
            <p:cNvCxnSpPr/>
            <p:nvPr/>
          </p:nvCxnSpPr>
          <p:spPr>
            <a:xfrm flipH="1">
              <a:off x="3412152" y="3005959"/>
              <a:ext cx="377631" cy="0"/>
            </a:xfrm>
            <a:prstGeom prst="straightConnector1">
              <a:avLst/>
            </a:prstGeom>
            <a:ln w="3175">
              <a:solidFill>
                <a:srgbClr val="FFFFFF">
                  <a:alpha val="0"/>
                </a:srgbClr>
              </a:solidFill>
              <a:headEnd type="none" w="med" len="med"/>
              <a:tailEnd type="arrow" w="med" len="med"/>
            </a:ln>
          </p:spPr>
          <p:style>
            <a:lnRef idx="1">
              <a:schemeClr val="dk1"/>
            </a:lnRef>
            <a:fillRef idx="0">
              <a:schemeClr val="dk1"/>
            </a:fillRef>
            <a:effectRef idx="0">
              <a:schemeClr val="dk1"/>
            </a:effectRef>
            <a:fontRef idx="minor">
              <a:schemeClr val="tx1"/>
            </a:fontRef>
          </p:style>
        </p:cxnSp>
      </p:grpSp>
    </p:spTree>
    <p:custDataLst>
      <p:tags r:id="rId1"/>
    </p:custDataLst>
    <p:extLst>
      <p:ext uri="{BB962C8B-B14F-4D97-AF65-F5344CB8AC3E}">
        <p14:creationId xmlns:p14="http://schemas.microsoft.com/office/powerpoint/2010/main" val="3327555336"/>
      </p:ext>
    </p:extLst>
  </p:cSld>
  <p:clrMapOvr>
    <a:masterClrMapping/>
  </p:clrMapOvr>
  <p:transition advTm="11768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8CFF-A1B1-054B-8FA6-AAB821BC1B16}"/>
              </a:ext>
            </a:extLst>
          </p:cNvPr>
          <p:cNvSpPr>
            <a:spLocks noGrp="1"/>
          </p:cNvSpPr>
          <p:nvPr>
            <p:ph type="title"/>
          </p:nvPr>
        </p:nvSpPr>
        <p:spPr/>
        <p:txBody>
          <a:bodyPr/>
          <a:lstStyle/>
          <a:p>
            <a:r>
              <a:rPr lang="en-US"/>
              <a:t>Strain Sensitivity &amp; BH Mergers: 2030ish</a:t>
            </a:r>
          </a:p>
        </p:txBody>
      </p:sp>
      <p:pic>
        <p:nvPicPr>
          <p:cNvPr id="4" name="Picture 3" descr="A close up of a map&#10;&#10;Description automatically generated">
            <a:extLst>
              <a:ext uri="{FF2B5EF4-FFF2-40B4-BE49-F238E27FC236}">
                <a16:creationId xmlns:a16="http://schemas.microsoft.com/office/drawing/2014/main" id="{B130952E-EBDE-4344-AE21-C529E5E7B602}"/>
              </a:ext>
            </a:extLst>
          </p:cNvPr>
          <p:cNvPicPr>
            <a:picLocks noChangeAspect="1"/>
          </p:cNvPicPr>
          <p:nvPr/>
        </p:nvPicPr>
        <p:blipFill>
          <a:blip r:embed="rId2"/>
          <a:stretch>
            <a:fillRect/>
          </a:stretch>
        </p:blipFill>
        <p:spPr>
          <a:xfrm>
            <a:off x="1991545" y="1186512"/>
            <a:ext cx="7891875" cy="5050800"/>
          </a:xfrm>
          <a:prstGeom prst="rect">
            <a:avLst/>
          </a:prstGeom>
        </p:spPr>
      </p:pic>
      <p:sp>
        <p:nvSpPr>
          <p:cNvPr id="6" name="TextBox 5">
            <a:extLst>
              <a:ext uri="{FF2B5EF4-FFF2-40B4-BE49-F238E27FC236}">
                <a16:creationId xmlns:a16="http://schemas.microsoft.com/office/drawing/2014/main" id="{752AAF7D-1E6A-5D4E-80B7-47713D31A705}"/>
              </a:ext>
            </a:extLst>
          </p:cNvPr>
          <p:cNvSpPr txBox="1"/>
          <p:nvPr/>
        </p:nvSpPr>
        <p:spPr>
          <a:xfrm>
            <a:off x="1631505" y="6167046"/>
            <a:ext cx="8756051" cy="646331"/>
          </a:xfrm>
          <a:prstGeom prst="rect">
            <a:avLst/>
          </a:prstGeom>
          <a:noFill/>
        </p:spPr>
        <p:txBody>
          <a:bodyPr wrap="none" rtlCol="0">
            <a:spAutoFit/>
          </a:bodyPr>
          <a:lstStyle/>
          <a:p>
            <a:r>
              <a:rPr lang="en-US"/>
              <a:t>The AION frequency range is ideal for observations of mergers involving IMBHs, </a:t>
            </a:r>
          </a:p>
          <a:p>
            <a:r>
              <a:rPr lang="en-US"/>
              <a:t>to which LISA and the LIGO/Virgo/KAGRA/ET experiments are relatively insensitive.</a:t>
            </a:r>
          </a:p>
        </p:txBody>
      </p:sp>
    </p:spTree>
    <p:extLst>
      <p:ext uri="{BB962C8B-B14F-4D97-AF65-F5344CB8AC3E}">
        <p14:creationId xmlns:p14="http://schemas.microsoft.com/office/powerpoint/2010/main" val="40333973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7BD-A8F8-144D-BE66-B477C205E7FE}"/>
              </a:ext>
            </a:extLst>
          </p:cNvPr>
          <p:cNvSpPr>
            <a:spLocks noGrp="1"/>
          </p:cNvSpPr>
          <p:nvPr>
            <p:ph type="title"/>
          </p:nvPr>
        </p:nvSpPr>
        <p:spPr/>
        <p:txBody>
          <a:bodyPr/>
          <a:lstStyle/>
          <a:p>
            <a:r>
              <a:rPr lang="en-US"/>
              <a:t>Strain Sensitivity &amp; BH Mergers</a:t>
            </a:r>
          </a:p>
        </p:txBody>
      </p:sp>
      <p:sp>
        <p:nvSpPr>
          <p:cNvPr id="4" name="TextBox 3">
            <a:extLst>
              <a:ext uri="{FF2B5EF4-FFF2-40B4-BE49-F238E27FC236}">
                <a16:creationId xmlns:a16="http://schemas.microsoft.com/office/drawing/2014/main" id="{BAE72C64-3B21-4E4F-8D31-6CE1742C50CC}"/>
              </a:ext>
            </a:extLst>
          </p:cNvPr>
          <p:cNvSpPr txBox="1"/>
          <p:nvPr/>
        </p:nvSpPr>
        <p:spPr>
          <a:xfrm>
            <a:off x="2063552" y="5013176"/>
            <a:ext cx="3816424" cy="1754326"/>
          </a:xfrm>
          <a:prstGeom prst="rect">
            <a:avLst/>
          </a:prstGeom>
          <a:noFill/>
        </p:spPr>
        <p:txBody>
          <a:bodyPr wrap="square" rtlCol="0">
            <a:spAutoFit/>
          </a:bodyPr>
          <a:lstStyle/>
          <a:p>
            <a:pPr algn="ctr"/>
            <a:r>
              <a:rPr lang="en-US"/>
              <a:t>Sensitivity of AION-100m for detecting GWs from the mergers of IMBHs at signal-to-noise (SNR) levels ≥ 5, which extends to redshifts of 1.5 for BHs with masses ∼ 10</a:t>
            </a:r>
            <a:r>
              <a:rPr lang="en-US" baseline="30000"/>
              <a:t>4</a:t>
            </a:r>
            <a:r>
              <a:rPr lang="en-US"/>
              <a:t> solar masses.</a:t>
            </a:r>
            <a:r>
              <a:rPr lang="en-GB"/>
              <a:t> </a:t>
            </a:r>
            <a:endParaRPr lang="en-US" i="1"/>
          </a:p>
        </p:txBody>
      </p:sp>
      <p:pic>
        <p:nvPicPr>
          <p:cNvPr id="5" name="Obraz5">
            <a:extLst>
              <a:ext uri="{FF2B5EF4-FFF2-40B4-BE49-F238E27FC236}">
                <a16:creationId xmlns:a16="http://schemas.microsoft.com/office/drawing/2014/main" id="{128C8AF2-98F1-AE4A-A329-9E8965B296E5}"/>
              </a:ext>
            </a:extLst>
          </p:cNvPr>
          <p:cNvPicPr>
            <a:picLocks noChangeAspect="1"/>
          </p:cNvPicPr>
          <p:nvPr/>
        </p:nvPicPr>
        <p:blipFill>
          <a:blip r:embed="rId2"/>
          <a:stretch>
            <a:fillRect/>
          </a:stretch>
        </p:blipFill>
        <p:spPr bwMode="auto">
          <a:xfrm>
            <a:off x="1847528" y="1197176"/>
            <a:ext cx="4003788" cy="3816000"/>
          </a:xfrm>
          <a:prstGeom prst="rect">
            <a:avLst/>
          </a:prstGeom>
        </p:spPr>
      </p:pic>
      <p:pic>
        <p:nvPicPr>
          <p:cNvPr id="6" name="Obraz6">
            <a:extLst>
              <a:ext uri="{FF2B5EF4-FFF2-40B4-BE49-F238E27FC236}">
                <a16:creationId xmlns:a16="http://schemas.microsoft.com/office/drawing/2014/main" id="{C14D24AD-3F82-D24E-B4B7-DD5B13FAF3EA}"/>
              </a:ext>
            </a:extLst>
          </p:cNvPr>
          <p:cNvPicPr>
            <a:picLocks noChangeAspect="1"/>
          </p:cNvPicPr>
          <p:nvPr/>
        </p:nvPicPr>
        <p:blipFill>
          <a:blip r:embed="rId3"/>
          <a:stretch>
            <a:fillRect/>
          </a:stretch>
        </p:blipFill>
        <p:spPr bwMode="auto">
          <a:xfrm>
            <a:off x="6168009" y="1196752"/>
            <a:ext cx="4102997" cy="3816000"/>
          </a:xfrm>
          <a:prstGeom prst="rect">
            <a:avLst/>
          </a:prstGeom>
        </p:spPr>
      </p:pic>
      <p:sp>
        <p:nvSpPr>
          <p:cNvPr id="7" name="TextBox 6">
            <a:extLst>
              <a:ext uri="{FF2B5EF4-FFF2-40B4-BE49-F238E27FC236}">
                <a16:creationId xmlns:a16="http://schemas.microsoft.com/office/drawing/2014/main" id="{C0E5E067-98B2-1F44-AC34-3BFB2E3E2285}"/>
              </a:ext>
            </a:extLst>
          </p:cNvPr>
          <p:cNvSpPr txBox="1"/>
          <p:nvPr/>
        </p:nvSpPr>
        <p:spPr>
          <a:xfrm>
            <a:off x="6384033" y="5085185"/>
            <a:ext cx="3979517" cy="1200329"/>
          </a:xfrm>
          <a:prstGeom prst="rect">
            <a:avLst/>
          </a:prstGeom>
          <a:noFill/>
        </p:spPr>
        <p:txBody>
          <a:bodyPr wrap="square" rtlCol="0">
            <a:spAutoFit/>
          </a:bodyPr>
          <a:lstStyle/>
          <a:p>
            <a:pPr algn="ctr"/>
            <a:r>
              <a:rPr lang="en-GB" i="1"/>
              <a:t>Comparison of the sensitivities of AION and other experiments with threshold SNR = 8. </a:t>
            </a:r>
            <a:endParaRPr lang="en-GB"/>
          </a:p>
          <a:p>
            <a:endParaRPr lang="en-US"/>
          </a:p>
        </p:txBody>
      </p:sp>
    </p:spTree>
    <p:extLst>
      <p:ext uri="{BB962C8B-B14F-4D97-AF65-F5344CB8AC3E}">
        <p14:creationId xmlns:p14="http://schemas.microsoft.com/office/powerpoint/2010/main" val="418097122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8CFF-A1B1-054B-8FA6-AAB821BC1B16}"/>
              </a:ext>
            </a:extLst>
          </p:cNvPr>
          <p:cNvSpPr>
            <a:spLocks noGrp="1"/>
          </p:cNvSpPr>
          <p:nvPr>
            <p:ph type="title"/>
          </p:nvPr>
        </p:nvSpPr>
        <p:spPr/>
        <p:txBody>
          <a:bodyPr/>
          <a:lstStyle/>
          <a:p>
            <a:r>
              <a:rPr lang="en-US"/>
              <a:t>Strain Sensitivity &amp; BH Mergers: Future</a:t>
            </a:r>
          </a:p>
        </p:txBody>
      </p:sp>
      <p:pic>
        <p:nvPicPr>
          <p:cNvPr id="4" name="Picture 3" descr="A close up of a map&#10;&#10;Description automatically generated">
            <a:extLst>
              <a:ext uri="{FF2B5EF4-FFF2-40B4-BE49-F238E27FC236}">
                <a16:creationId xmlns:a16="http://schemas.microsoft.com/office/drawing/2014/main" id="{B130952E-EBDE-4344-AE21-C529E5E7B602}"/>
              </a:ext>
            </a:extLst>
          </p:cNvPr>
          <p:cNvPicPr>
            <a:picLocks noChangeAspect="1"/>
          </p:cNvPicPr>
          <p:nvPr/>
        </p:nvPicPr>
        <p:blipFill>
          <a:blip r:embed="rId2"/>
          <a:stretch>
            <a:fillRect/>
          </a:stretch>
        </p:blipFill>
        <p:spPr>
          <a:xfrm>
            <a:off x="1991545" y="1186512"/>
            <a:ext cx="7891875" cy="5050800"/>
          </a:xfrm>
          <a:prstGeom prst="rect">
            <a:avLst/>
          </a:prstGeom>
        </p:spPr>
      </p:pic>
      <p:sp>
        <p:nvSpPr>
          <p:cNvPr id="6" name="TextBox 5">
            <a:extLst>
              <a:ext uri="{FF2B5EF4-FFF2-40B4-BE49-F238E27FC236}">
                <a16:creationId xmlns:a16="http://schemas.microsoft.com/office/drawing/2014/main" id="{752AAF7D-1E6A-5D4E-80B7-47713D31A705}"/>
              </a:ext>
            </a:extLst>
          </p:cNvPr>
          <p:cNvSpPr txBox="1"/>
          <p:nvPr/>
        </p:nvSpPr>
        <p:spPr>
          <a:xfrm>
            <a:off x="1631505" y="6167046"/>
            <a:ext cx="8756051" cy="646331"/>
          </a:xfrm>
          <a:prstGeom prst="rect">
            <a:avLst/>
          </a:prstGeom>
          <a:noFill/>
        </p:spPr>
        <p:txBody>
          <a:bodyPr wrap="none" rtlCol="0">
            <a:spAutoFit/>
          </a:bodyPr>
          <a:lstStyle/>
          <a:p>
            <a:r>
              <a:rPr lang="en-US"/>
              <a:t>The AION frequency range is ideal for observations of mergers involving IMBHs, </a:t>
            </a:r>
          </a:p>
          <a:p>
            <a:r>
              <a:rPr lang="en-US"/>
              <a:t>to which LISA and the LIGO/Virgo/KAGRA/ET experiments are relatively insensitive.</a:t>
            </a:r>
          </a:p>
        </p:txBody>
      </p:sp>
      <p:pic>
        <p:nvPicPr>
          <p:cNvPr id="5" name="Picture 4" descr="A close up of a map&#10;&#10;Description automatically generated">
            <a:extLst>
              <a:ext uri="{FF2B5EF4-FFF2-40B4-BE49-F238E27FC236}">
                <a16:creationId xmlns:a16="http://schemas.microsoft.com/office/drawing/2014/main" id="{8E9CD3CF-DA43-6646-9D2F-E61D2480F43E}"/>
              </a:ext>
            </a:extLst>
          </p:cNvPr>
          <p:cNvPicPr>
            <a:picLocks noChangeAspect="1"/>
          </p:cNvPicPr>
          <p:nvPr/>
        </p:nvPicPr>
        <p:blipFill>
          <a:blip r:embed="rId3"/>
          <a:stretch>
            <a:fillRect/>
          </a:stretch>
        </p:blipFill>
        <p:spPr>
          <a:xfrm>
            <a:off x="1991545" y="1196752"/>
            <a:ext cx="7891875" cy="5050800"/>
          </a:xfrm>
          <a:prstGeom prst="rect">
            <a:avLst/>
          </a:prstGeom>
        </p:spPr>
      </p:pic>
    </p:spTree>
    <p:extLst>
      <p:ext uri="{BB962C8B-B14F-4D97-AF65-F5344CB8AC3E}">
        <p14:creationId xmlns:p14="http://schemas.microsoft.com/office/powerpoint/2010/main" val="170619875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DC03D-400B-F744-AFC2-91C6654CB59F}"/>
              </a:ext>
            </a:extLst>
          </p:cNvPr>
          <p:cNvSpPr>
            <a:spLocks noGrp="1"/>
          </p:cNvSpPr>
          <p:nvPr>
            <p:ph type="title"/>
          </p:nvPr>
        </p:nvSpPr>
        <p:spPr/>
        <p:txBody>
          <a:bodyPr/>
          <a:lstStyle/>
          <a:p>
            <a:r>
              <a:rPr lang="en-US"/>
              <a:t>Cosmological GW Sources: Z’ Model</a:t>
            </a:r>
          </a:p>
        </p:txBody>
      </p:sp>
      <p:sp>
        <p:nvSpPr>
          <p:cNvPr id="3" name="Rectangle 2">
            <a:extLst>
              <a:ext uri="{FF2B5EF4-FFF2-40B4-BE49-F238E27FC236}">
                <a16:creationId xmlns:a16="http://schemas.microsoft.com/office/drawing/2014/main" id="{A31B21A6-0D59-BD4D-8D57-393B3668E4E4}"/>
              </a:ext>
            </a:extLst>
          </p:cNvPr>
          <p:cNvSpPr/>
          <p:nvPr/>
        </p:nvSpPr>
        <p:spPr>
          <a:xfrm>
            <a:off x="1919536" y="1124745"/>
            <a:ext cx="8352928" cy="1200329"/>
          </a:xfrm>
          <a:prstGeom prst="rect">
            <a:avLst/>
          </a:prstGeom>
        </p:spPr>
        <p:txBody>
          <a:bodyPr wrap="square">
            <a:spAutoFit/>
          </a:bodyPr>
          <a:lstStyle/>
          <a:p>
            <a:pPr algn="ctr"/>
            <a:r>
              <a:rPr lang="en-US">
                <a:solidFill>
                  <a:schemeClr val="accent2"/>
                </a:solidFill>
              </a:rPr>
              <a:t>Many extensions of the Standard Model (SM) predict first-order phase transitions in the early Universe. </a:t>
            </a:r>
          </a:p>
          <a:p>
            <a:pPr algn="ctr"/>
            <a:r>
              <a:rPr lang="en-US">
                <a:solidFill>
                  <a:schemeClr val="accent2"/>
                </a:solidFill>
              </a:rPr>
              <a:t>Example: </a:t>
            </a:r>
            <a:r>
              <a:rPr lang="en-US">
                <a:solidFill>
                  <a:srgbClr val="FF0000"/>
                </a:solidFill>
              </a:rPr>
              <a:t>Extended electroweak model with a massive Z' boson</a:t>
            </a:r>
            <a:r>
              <a:rPr lang="en-GB">
                <a:solidFill>
                  <a:srgbClr val="FF0000"/>
                </a:solidFill>
              </a:rPr>
              <a:t> </a:t>
            </a:r>
            <a:endParaRPr lang="en-US">
              <a:solidFill>
                <a:srgbClr val="FF0000"/>
              </a:solidFill>
            </a:endParaRPr>
          </a:p>
          <a:p>
            <a:endParaRPr lang="en-US"/>
          </a:p>
        </p:txBody>
      </p:sp>
      <p:pic>
        <p:nvPicPr>
          <p:cNvPr id="4" name="Obraz3">
            <a:extLst>
              <a:ext uri="{FF2B5EF4-FFF2-40B4-BE49-F238E27FC236}">
                <a16:creationId xmlns:a16="http://schemas.microsoft.com/office/drawing/2014/main" id="{15A2ED01-5667-D444-A148-0CCEAC3BCE6C}"/>
              </a:ext>
            </a:extLst>
          </p:cNvPr>
          <p:cNvPicPr>
            <a:picLocks noChangeAspect="1"/>
          </p:cNvPicPr>
          <p:nvPr/>
        </p:nvPicPr>
        <p:blipFill>
          <a:blip r:embed="rId2"/>
          <a:stretch>
            <a:fillRect/>
          </a:stretch>
        </p:blipFill>
        <p:spPr bwMode="auto">
          <a:xfrm>
            <a:off x="2085977" y="2325073"/>
            <a:ext cx="4827123" cy="3218400"/>
          </a:xfrm>
          <a:prstGeom prst="rect">
            <a:avLst/>
          </a:prstGeom>
        </p:spPr>
      </p:pic>
      <p:pic>
        <p:nvPicPr>
          <p:cNvPr id="5" name="Obraz4">
            <a:extLst>
              <a:ext uri="{FF2B5EF4-FFF2-40B4-BE49-F238E27FC236}">
                <a16:creationId xmlns:a16="http://schemas.microsoft.com/office/drawing/2014/main" id="{C4516135-456F-2342-B153-5318F116A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032105" y="2457216"/>
            <a:ext cx="3552663" cy="2916000"/>
          </a:xfrm>
          <a:prstGeom prst="rect">
            <a:avLst/>
          </a:prstGeom>
        </p:spPr>
      </p:pic>
      <p:sp>
        <p:nvSpPr>
          <p:cNvPr id="6" name="Rectangle 5">
            <a:extLst>
              <a:ext uri="{FF2B5EF4-FFF2-40B4-BE49-F238E27FC236}">
                <a16:creationId xmlns:a16="http://schemas.microsoft.com/office/drawing/2014/main" id="{99E08742-5EBD-AA40-A4D8-A3D0ADB58E5F}"/>
              </a:ext>
            </a:extLst>
          </p:cNvPr>
          <p:cNvSpPr/>
          <p:nvPr/>
        </p:nvSpPr>
        <p:spPr>
          <a:xfrm>
            <a:off x="1852742" y="5543474"/>
            <a:ext cx="8701029" cy="1200329"/>
          </a:xfrm>
          <a:prstGeom prst="rect">
            <a:avLst/>
          </a:prstGeom>
        </p:spPr>
        <p:txBody>
          <a:bodyPr wrap="square">
            <a:spAutoFit/>
          </a:bodyPr>
          <a:lstStyle/>
          <a:p>
            <a:r>
              <a:rPr lang="en-GB" i="1">
                <a:latin typeface="Arial" panose="020B0604020202020204" pitchFamily="34" charset="0"/>
                <a:ea typeface="Calibri" panose="020F0502020204030204" pitchFamily="34" charset="0"/>
              </a:rPr>
              <a:t>Example of the GW spectrum in a classical scale-invariant extension of the SM with a massive Z' boson compared with various experimental sensitivities. Right panel: Signal-to-noise ratio (SNR) in the parameter plane of the same model for the AION-1km stage.</a:t>
            </a:r>
            <a:r>
              <a:rPr lang="en-GB"/>
              <a:t> </a:t>
            </a:r>
            <a:endParaRPr lang="en-US"/>
          </a:p>
        </p:txBody>
      </p:sp>
    </p:spTree>
    <p:extLst>
      <p:ext uri="{BB962C8B-B14F-4D97-AF65-F5344CB8AC3E}">
        <p14:creationId xmlns:p14="http://schemas.microsoft.com/office/powerpoint/2010/main" val="391387312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525A-DE83-6B49-A91C-8FF3529036F5}"/>
              </a:ext>
            </a:extLst>
          </p:cNvPr>
          <p:cNvSpPr>
            <a:spLocks noGrp="1"/>
          </p:cNvSpPr>
          <p:nvPr>
            <p:ph type="title"/>
          </p:nvPr>
        </p:nvSpPr>
        <p:spPr/>
        <p:txBody>
          <a:bodyPr/>
          <a:lstStyle/>
          <a:p>
            <a:r>
              <a:rPr lang="en-US"/>
              <a:t>Cosmological GW Sources: Cosmic Strings</a:t>
            </a:r>
          </a:p>
        </p:txBody>
      </p:sp>
      <p:pic>
        <p:nvPicPr>
          <p:cNvPr id="3" name="Obraz2">
            <a:extLst>
              <a:ext uri="{FF2B5EF4-FFF2-40B4-BE49-F238E27FC236}">
                <a16:creationId xmlns:a16="http://schemas.microsoft.com/office/drawing/2014/main" id="{5CA943C2-9C04-7449-937D-A8D467E7B801}"/>
              </a:ext>
            </a:extLst>
          </p:cNvPr>
          <p:cNvPicPr>
            <a:picLocks noChangeAspect="1"/>
          </p:cNvPicPr>
          <p:nvPr/>
        </p:nvPicPr>
        <p:blipFill>
          <a:blip r:embed="rId2"/>
          <a:stretch>
            <a:fillRect/>
          </a:stretch>
        </p:blipFill>
        <p:spPr bwMode="auto">
          <a:xfrm>
            <a:off x="2999657" y="1171952"/>
            <a:ext cx="5442773" cy="3625200"/>
          </a:xfrm>
          <a:prstGeom prst="rect">
            <a:avLst/>
          </a:prstGeom>
        </p:spPr>
      </p:pic>
      <p:sp>
        <p:nvSpPr>
          <p:cNvPr id="4" name="Rectangle 3">
            <a:extLst>
              <a:ext uri="{FF2B5EF4-FFF2-40B4-BE49-F238E27FC236}">
                <a16:creationId xmlns:a16="http://schemas.microsoft.com/office/drawing/2014/main" id="{CAA74361-E758-014B-B63F-E11484FE9839}"/>
              </a:ext>
            </a:extLst>
          </p:cNvPr>
          <p:cNvSpPr/>
          <p:nvPr/>
        </p:nvSpPr>
        <p:spPr>
          <a:xfrm>
            <a:off x="1703513" y="4869161"/>
            <a:ext cx="8582025" cy="1877437"/>
          </a:xfrm>
          <a:prstGeom prst="rect">
            <a:avLst/>
          </a:prstGeom>
        </p:spPr>
        <p:txBody>
          <a:bodyPr wrap="square">
            <a:spAutoFit/>
          </a:bodyPr>
          <a:lstStyle/>
          <a:p>
            <a:pPr algn="just">
              <a:spcAft>
                <a:spcPts val="1200"/>
              </a:spcAft>
            </a:pPr>
            <a:r>
              <a:rPr lang="en-GB" sz="1200">
                <a:latin typeface="Arial" panose="020B0604020202020204" pitchFamily="34" charset="0"/>
                <a:ea typeface="Calibri" panose="020F0502020204030204" pitchFamily="34" charset="0"/>
                <a:cs typeface="Times New Roman" panose="02020603050405020304" pitchFamily="18" charset="0"/>
              </a:rPr>
              <a:t>Other possible cosmological sources of GW signals are cosmic strings. These typically give a very broad frequency spectrum stretching across the ranges to which the LIGO/ET, AION/MAGIS, LISA and SKA experiments are sensitive. </a:t>
            </a:r>
            <a:endParaRPr lang="en-GB" sz="1200">
              <a:latin typeface="Calibri" panose="020F0502020204030204" pitchFamily="34" charset="0"/>
              <a:ea typeface="Calibri" panose="020F0502020204030204" pitchFamily="34" charset="0"/>
              <a:cs typeface="Times New Roman" panose="02020603050405020304" pitchFamily="18" charset="0"/>
            </a:endParaRPr>
          </a:p>
          <a:p>
            <a:pPr algn="just">
              <a:spcAft>
                <a:spcPts val="1200"/>
              </a:spcAft>
            </a:pPr>
            <a:r>
              <a:rPr lang="en-GB" sz="1200">
                <a:latin typeface="Arial" panose="020B0604020202020204" pitchFamily="34" charset="0"/>
                <a:ea typeface="Calibri" panose="020F0502020204030204" pitchFamily="34" charset="0"/>
                <a:cs typeface="Times New Roman" panose="02020603050405020304" pitchFamily="18" charset="0"/>
              </a:rPr>
              <a:t>The impact of including the change in the number of degrees of freedom as predicted in the Standard Model and clearly shows that probing the plateau in a wide range of frequencies can give us a significant amount of information not only on strings themselves but also on the evolution of the universe. </a:t>
            </a:r>
          </a:p>
          <a:p>
            <a:pPr algn="just">
              <a:spcAft>
                <a:spcPts val="1200"/>
              </a:spcAft>
            </a:pPr>
            <a:r>
              <a:rPr lang="en-GB" sz="1200">
                <a:latin typeface="Arial" panose="020B0604020202020204" pitchFamily="34" charset="0"/>
                <a:ea typeface="Calibri" panose="020F0502020204030204" pitchFamily="34" charset="0"/>
                <a:cs typeface="Times New Roman" panose="02020603050405020304" pitchFamily="18" charset="0"/>
              </a:rPr>
              <a:t>This way we could probe both SM processes such as the QCD phase transition and BSM scenarios predicting new degrees of freedom or even more significant cosmological modifications such as early matter domination, which would all leave distinguishable features in the GW background. </a:t>
            </a:r>
            <a:r>
              <a:rPr lang="en-GB" sz="1200" b="1">
                <a:latin typeface="Arial" panose="020B0604020202020204" pitchFamily="34" charset="0"/>
                <a:ea typeface="Calibri" panose="020F0502020204030204" pitchFamily="34" charset="0"/>
                <a:cs typeface="Times New Roman" panose="02020603050405020304" pitchFamily="18" charset="0"/>
              </a:rPr>
              <a:t>                     </a:t>
            </a:r>
            <a:endParaRPr lang="en-GB" sz="12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820246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DFC03-08D2-044A-B96D-4379F18A92D4}"/>
              </a:ext>
            </a:extLst>
          </p:cNvPr>
          <p:cNvSpPr>
            <a:spLocks noGrp="1"/>
          </p:cNvSpPr>
          <p:nvPr>
            <p:ph type="title"/>
          </p:nvPr>
        </p:nvSpPr>
        <p:spPr/>
        <p:txBody>
          <a:bodyPr/>
          <a:lstStyle/>
          <a:p>
            <a:r>
              <a:rPr lang="en-GB"/>
              <a:t>Constraints on Graviton Mass</a:t>
            </a:r>
            <a:endParaRPr lang="en-US"/>
          </a:p>
        </p:txBody>
      </p:sp>
      <p:sp>
        <p:nvSpPr>
          <p:cNvPr id="6" name="TextBox 9">
            <a:extLst>
              <a:ext uri="{FF2B5EF4-FFF2-40B4-BE49-F238E27FC236}">
                <a16:creationId xmlns:a16="http://schemas.microsoft.com/office/drawing/2014/main" id="{C567CE28-4A52-4345-B934-916E1AD4E6F6}"/>
              </a:ext>
            </a:extLst>
          </p:cNvPr>
          <p:cNvSpPr txBox="1"/>
          <p:nvPr/>
        </p:nvSpPr>
        <p:spPr>
          <a:xfrm>
            <a:off x="697300" y="6201145"/>
            <a:ext cx="3771993" cy="408315"/>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65023" tIns="65023" rIns="65023" bIns="65023">
            <a:spAutoFit/>
          </a:bodyPr>
          <a:lstStyle>
            <a:lvl1pPr algn="l" defTabSz="650240">
              <a:defRPr b="0">
                <a:solidFill>
                  <a:srgbClr val="FFFF00"/>
                </a:solidFill>
                <a:latin typeface="Calibri"/>
                <a:ea typeface="Calibri"/>
                <a:cs typeface="Calibri"/>
                <a:sym typeface="Calibri"/>
              </a:defRPr>
            </a:lvl1pPr>
          </a:lstStyle>
          <a:p>
            <a:r>
              <a:rPr>
                <a:solidFill>
                  <a:schemeClr val="tx1"/>
                </a:solidFill>
              </a:rPr>
              <a:t>J</a:t>
            </a:r>
            <a:r>
              <a:rPr lang="en-GB">
                <a:solidFill>
                  <a:schemeClr val="tx1"/>
                </a:solidFill>
              </a:rPr>
              <a:t> Ellis</a:t>
            </a:r>
            <a:r>
              <a:rPr>
                <a:solidFill>
                  <a:schemeClr val="tx1"/>
                </a:solidFill>
              </a:rPr>
              <a:t> &amp; </a:t>
            </a:r>
            <a:r>
              <a:rPr lang="en-GB">
                <a:solidFill>
                  <a:schemeClr val="tx1"/>
                </a:solidFill>
              </a:rPr>
              <a:t>V </a:t>
            </a:r>
            <a:r>
              <a:rPr err="1">
                <a:solidFill>
                  <a:schemeClr val="tx1"/>
                </a:solidFill>
              </a:rPr>
              <a:t>Vaskonen</a:t>
            </a:r>
            <a:r>
              <a:rPr>
                <a:solidFill>
                  <a:schemeClr val="tx1"/>
                </a:solidFill>
              </a:rPr>
              <a:t>: arXiv:2003.13480 </a:t>
            </a:r>
          </a:p>
        </p:txBody>
      </p:sp>
      <p:sp>
        <p:nvSpPr>
          <p:cNvPr id="8" name="Rectangle 7">
            <a:extLst>
              <a:ext uri="{FF2B5EF4-FFF2-40B4-BE49-F238E27FC236}">
                <a16:creationId xmlns:a16="http://schemas.microsoft.com/office/drawing/2014/main" id="{D7BFEF33-9FC7-C14B-9774-067159B58DC8}"/>
              </a:ext>
            </a:extLst>
          </p:cNvPr>
          <p:cNvSpPr/>
          <p:nvPr/>
        </p:nvSpPr>
        <p:spPr>
          <a:xfrm>
            <a:off x="3900437" y="1037359"/>
            <a:ext cx="2056973" cy="369332"/>
          </a:xfrm>
          <a:prstGeom prst="rect">
            <a:avLst/>
          </a:prstGeom>
        </p:spPr>
        <p:txBody>
          <a:bodyPr wrap="none">
            <a:spAutoFit/>
          </a:bodyPr>
          <a:lstStyle/>
          <a:p>
            <a:r>
              <a:rPr lang="en-GB"/>
              <a:t>arXiv:2003.13480</a:t>
            </a:r>
            <a:endParaRPr lang="en-US"/>
          </a:p>
        </p:txBody>
      </p:sp>
      <p:sp>
        <p:nvSpPr>
          <p:cNvPr id="9" name="Rectangle 8">
            <a:extLst>
              <a:ext uri="{FF2B5EF4-FFF2-40B4-BE49-F238E27FC236}">
                <a16:creationId xmlns:a16="http://schemas.microsoft.com/office/drawing/2014/main" id="{BDC5A679-CB22-AC4E-8BEB-FF8834CD43A9}"/>
              </a:ext>
            </a:extLst>
          </p:cNvPr>
          <p:cNvSpPr/>
          <p:nvPr/>
        </p:nvSpPr>
        <p:spPr>
          <a:xfrm>
            <a:off x="8256240" y="1383370"/>
            <a:ext cx="2056973" cy="369332"/>
          </a:xfrm>
          <a:prstGeom prst="rect">
            <a:avLst/>
          </a:prstGeom>
        </p:spPr>
        <p:txBody>
          <a:bodyPr wrap="none">
            <a:spAutoFit/>
          </a:bodyPr>
          <a:lstStyle/>
          <a:p>
            <a:r>
              <a:rPr lang="en-GB"/>
              <a:t>arXiv:2003.13480 </a:t>
            </a:r>
            <a:endParaRPr lang="en-US"/>
          </a:p>
        </p:txBody>
      </p:sp>
      <p:pic>
        <p:nvPicPr>
          <p:cNvPr id="10" name="Picture 3" descr="Picture 3">
            <a:extLst>
              <a:ext uri="{FF2B5EF4-FFF2-40B4-BE49-F238E27FC236}">
                <a16:creationId xmlns:a16="http://schemas.microsoft.com/office/drawing/2014/main" id="{60CB66C3-9408-4D4B-942F-CBC077EE1474}"/>
              </a:ext>
            </a:extLst>
          </p:cNvPr>
          <p:cNvPicPr>
            <a:picLocks noChangeAspect="1"/>
          </p:cNvPicPr>
          <p:nvPr/>
        </p:nvPicPr>
        <p:blipFill>
          <a:blip r:embed="rId3"/>
          <a:stretch>
            <a:fillRect/>
          </a:stretch>
        </p:blipFill>
        <p:spPr>
          <a:xfrm>
            <a:off x="5870075" y="1052736"/>
            <a:ext cx="5572625" cy="2923200"/>
          </a:xfrm>
          <a:prstGeom prst="rect">
            <a:avLst/>
          </a:prstGeom>
          <a:ln w="12700">
            <a:miter lim="400000"/>
          </a:ln>
        </p:spPr>
      </p:pic>
      <p:sp>
        <p:nvSpPr>
          <p:cNvPr id="11" name="TextBox 6">
            <a:extLst>
              <a:ext uri="{FF2B5EF4-FFF2-40B4-BE49-F238E27FC236}">
                <a16:creationId xmlns:a16="http://schemas.microsoft.com/office/drawing/2014/main" id="{AAEDE33D-93A1-B74F-84F4-BD5489FD1C54}"/>
              </a:ext>
            </a:extLst>
          </p:cNvPr>
          <p:cNvSpPr txBox="1"/>
          <p:nvPr/>
        </p:nvSpPr>
        <p:spPr>
          <a:xfrm>
            <a:off x="9749782" y="1037359"/>
            <a:ext cx="2322882" cy="663449"/>
          </a:xfrm>
          <a:prstGeom prst="rect">
            <a:avLst/>
          </a:prstGeom>
          <a:solidFill>
            <a:srgbClr val="FFFFFF"/>
          </a:solidFill>
          <a:ln w="12700">
            <a:solidFill>
              <a:srgbClr val="000000"/>
            </a:solidFill>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65023" tIns="65023" rIns="65023" bIns="65023">
            <a:spAutoFit/>
          </a:bodyPr>
          <a:lstStyle>
            <a:lvl1pPr algn="l" defTabSz="650240">
              <a:defRPr sz="3400" b="0">
                <a:solidFill>
                  <a:srgbClr val="FF0000"/>
                </a:solidFill>
                <a:latin typeface="Calibri"/>
                <a:ea typeface="Calibri"/>
                <a:cs typeface="Calibri"/>
                <a:sym typeface="Calibri"/>
              </a:defRPr>
            </a:lvl1pPr>
          </a:lstStyle>
          <a:p>
            <a:r>
              <a:t>Waveforms</a:t>
            </a:r>
          </a:p>
        </p:txBody>
      </p:sp>
      <p:sp>
        <p:nvSpPr>
          <p:cNvPr id="13" name="Content Placeholder 2">
            <a:extLst>
              <a:ext uri="{FF2B5EF4-FFF2-40B4-BE49-F238E27FC236}">
                <a16:creationId xmlns:a16="http://schemas.microsoft.com/office/drawing/2014/main" id="{FE7D08DC-5590-5446-972D-C676641DC4B0}"/>
              </a:ext>
            </a:extLst>
          </p:cNvPr>
          <p:cNvSpPr txBox="1">
            <a:spLocks/>
          </p:cNvSpPr>
          <p:nvPr/>
        </p:nvSpPr>
        <p:spPr>
          <a:xfrm>
            <a:off x="333839" y="1412776"/>
            <a:ext cx="11704322" cy="4474165"/>
          </a:xfrm>
          <a:prstGeom prst="rect">
            <a:avLst/>
          </a:prstGeom>
        </p:spPr>
        <p:txBody>
          <a:bodyPr/>
          <a:lstStyle>
            <a:lvl1pPr marL="303912" indent="-303912"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658477" indent="-253260" algn="l" rtl="0" eaLnBrk="0" fontAlgn="base" hangingPunct="0">
              <a:spcBef>
                <a:spcPct val="20000"/>
              </a:spcBef>
              <a:spcAft>
                <a:spcPct val="0"/>
              </a:spcAft>
              <a:defRPr>
                <a:solidFill>
                  <a:schemeClr val="tx1"/>
                </a:solidFill>
                <a:latin typeface="+mn-lt"/>
                <a:ea typeface="ＭＳ Ｐゴシック" charset="-128"/>
              </a:defRPr>
            </a:lvl2pPr>
            <a:lvl3pPr marL="1013041" indent="-202608" algn="l" rtl="0" eaLnBrk="0" fontAlgn="base" hangingPunct="0">
              <a:spcBef>
                <a:spcPct val="20000"/>
              </a:spcBef>
              <a:spcAft>
                <a:spcPct val="0"/>
              </a:spcAft>
              <a:defRPr>
                <a:solidFill>
                  <a:schemeClr val="tx1"/>
                </a:solidFill>
                <a:latin typeface="+mn-lt"/>
                <a:ea typeface="ＭＳ Ｐゴシック" charset="-128"/>
              </a:defRPr>
            </a:lvl3pPr>
            <a:lvl4pPr marL="1418257" indent="-202608" algn="l" rtl="0" eaLnBrk="0" fontAlgn="base" hangingPunct="0">
              <a:spcBef>
                <a:spcPct val="20000"/>
              </a:spcBef>
              <a:spcAft>
                <a:spcPct val="0"/>
              </a:spcAft>
              <a:defRPr>
                <a:solidFill>
                  <a:schemeClr val="tx1"/>
                </a:solidFill>
                <a:latin typeface="+mn-lt"/>
                <a:ea typeface="ＭＳ Ｐゴシック" charset="-128"/>
              </a:defRPr>
            </a:lvl4pPr>
            <a:lvl5pPr marL="1823474" indent="-202608" algn="l" rtl="0" eaLnBrk="0" fontAlgn="base" hangingPunct="0">
              <a:spcBef>
                <a:spcPct val="20000"/>
              </a:spcBef>
              <a:spcAft>
                <a:spcPct val="0"/>
              </a:spcAft>
              <a:defRPr>
                <a:solidFill>
                  <a:schemeClr val="tx1"/>
                </a:solidFill>
                <a:latin typeface="+mn-lt"/>
                <a:ea typeface="ＭＳ Ｐゴシック" charset="-128"/>
              </a:defRPr>
            </a:lvl5pPr>
            <a:lvl6pPr marL="2228690" indent="-202608" algn="l" rtl="0" eaLnBrk="0" fontAlgn="base" hangingPunct="0">
              <a:spcBef>
                <a:spcPct val="20000"/>
              </a:spcBef>
              <a:spcAft>
                <a:spcPct val="0"/>
              </a:spcAft>
              <a:defRPr>
                <a:solidFill>
                  <a:schemeClr val="tx1"/>
                </a:solidFill>
                <a:latin typeface="+mn-lt"/>
                <a:ea typeface="ＭＳ Ｐゴシック" charset="-128"/>
              </a:defRPr>
            </a:lvl6pPr>
            <a:lvl7pPr marL="2633906" indent="-202608" algn="l" rtl="0" eaLnBrk="0" fontAlgn="base" hangingPunct="0">
              <a:spcBef>
                <a:spcPct val="20000"/>
              </a:spcBef>
              <a:spcAft>
                <a:spcPct val="0"/>
              </a:spcAft>
              <a:defRPr>
                <a:solidFill>
                  <a:schemeClr val="tx1"/>
                </a:solidFill>
                <a:latin typeface="+mn-lt"/>
                <a:ea typeface="ＭＳ Ｐゴシック" charset="-128"/>
              </a:defRPr>
            </a:lvl7pPr>
            <a:lvl8pPr marL="3039123" indent="-202608" algn="l" rtl="0" eaLnBrk="0" fontAlgn="base" hangingPunct="0">
              <a:spcBef>
                <a:spcPct val="20000"/>
              </a:spcBef>
              <a:spcAft>
                <a:spcPct val="0"/>
              </a:spcAft>
              <a:defRPr>
                <a:solidFill>
                  <a:schemeClr val="tx1"/>
                </a:solidFill>
                <a:latin typeface="+mn-lt"/>
                <a:ea typeface="ＭＳ Ｐゴシック" charset="-128"/>
              </a:defRPr>
            </a:lvl8pPr>
            <a:lvl9pPr marL="3444339" indent="-202608" algn="l" rtl="0" eaLnBrk="0" fontAlgn="base" hangingPunct="0">
              <a:spcBef>
                <a:spcPct val="20000"/>
              </a:spcBef>
              <a:spcAft>
                <a:spcPct val="0"/>
              </a:spcAft>
              <a:defRPr>
                <a:solidFill>
                  <a:schemeClr val="tx1"/>
                </a:solidFill>
                <a:latin typeface="+mn-lt"/>
                <a:ea typeface="ＭＳ Ｐゴシック" charset="-128"/>
              </a:defRPr>
            </a:lvl9pPr>
          </a:lstStyle>
          <a:p>
            <a:pPr marL="485775" indent="-485775">
              <a:lnSpc>
                <a:spcPct val="80000"/>
              </a:lnSpc>
              <a:spcBef>
                <a:spcPts val="800"/>
              </a:spcBef>
              <a:defRPr sz="3400"/>
            </a:pPr>
            <a:r>
              <a:rPr lang="en-GB" sz="2500" kern="0"/>
              <a:t>Current LIGO/Virgo limit: </a:t>
            </a:r>
          </a:p>
          <a:p>
            <a:pPr marL="485775" indent="-485775">
              <a:lnSpc>
                <a:spcPct val="80000"/>
              </a:lnSpc>
              <a:spcBef>
                <a:spcPts val="800"/>
              </a:spcBef>
              <a:defRPr sz="3400"/>
            </a:pPr>
            <a:r>
              <a:rPr lang="en-GB" sz="2500" b="1" kern="0"/>
              <a:t>1.76 × 10</a:t>
            </a:r>
            <a:r>
              <a:rPr lang="en-GB" sz="2500" b="1" kern="0" baseline="30588"/>
              <a:t>-23 </a:t>
            </a:r>
            <a:r>
              <a:rPr lang="en-GB" sz="2500" b="1" kern="0"/>
              <a:t>eV</a:t>
            </a:r>
          </a:p>
          <a:p>
            <a:pPr marL="485775" indent="-485775">
              <a:lnSpc>
                <a:spcPct val="80000"/>
              </a:lnSpc>
              <a:spcBef>
                <a:spcPts val="800"/>
              </a:spcBef>
              <a:defRPr sz="3400"/>
            </a:pPr>
            <a:endParaRPr lang="en-GB" sz="2500" kern="0"/>
          </a:p>
          <a:p>
            <a:pPr marL="485775" indent="-485775">
              <a:lnSpc>
                <a:spcPct val="80000"/>
              </a:lnSpc>
              <a:spcBef>
                <a:spcPts val="800"/>
              </a:spcBef>
              <a:defRPr sz="3400"/>
            </a:pPr>
            <a:r>
              <a:rPr lang="en-GB" sz="2500" kern="0"/>
              <a:t>Future sensitivity with</a:t>
            </a:r>
          </a:p>
          <a:p>
            <a:pPr marL="0" indent="0">
              <a:lnSpc>
                <a:spcPct val="80000"/>
              </a:lnSpc>
              <a:spcBef>
                <a:spcPts val="800"/>
              </a:spcBef>
              <a:defRPr sz="3400"/>
            </a:pPr>
            <a:r>
              <a:rPr lang="en-GB" sz="2500" kern="0"/>
              <a:t>    LIGO/Virgo-like</a:t>
            </a:r>
          </a:p>
          <a:p>
            <a:pPr marL="0" indent="0">
              <a:lnSpc>
                <a:spcPct val="80000"/>
              </a:lnSpc>
              <a:spcBef>
                <a:spcPts val="800"/>
              </a:spcBef>
              <a:defRPr sz="3400"/>
            </a:pPr>
            <a:r>
              <a:rPr lang="en-GB" sz="2500" kern="0"/>
              <a:t>    event?</a:t>
            </a:r>
          </a:p>
          <a:p>
            <a:pPr marL="0" indent="0">
              <a:lnSpc>
                <a:spcPct val="80000"/>
              </a:lnSpc>
              <a:spcBef>
                <a:spcPts val="700"/>
              </a:spcBef>
              <a:defRPr sz="2800">
                <a:solidFill>
                  <a:srgbClr val="FF0000"/>
                </a:solidFill>
              </a:defRPr>
            </a:pPr>
            <a:r>
              <a:rPr lang="en-GB" sz="2500" kern="0">
                <a:solidFill>
                  <a:srgbClr val="FF0000"/>
                </a:solidFill>
              </a:rPr>
              <a:t>     Longer observations</a:t>
            </a:r>
          </a:p>
          <a:p>
            <a:pPr marL="485775" indent="-485775">
              <a:lnSpc>
                <a:spcPct val="80000"/>
              </a:lnSpc>
              <a:spcBef>
                <a:spcPts val="800"/>
              </a:spcBef>
              <a:defRPr sz="3400"/>
            </a:pPr>
            <a:r>
              <a:rPr lang="en-GB" sz="2500" kern="0"/>
              <a:t>With merger of</a:t>
            </a:r>
          </a:p>
          <a:p>
            <a:pPr marL="0" indent="0">
              <a:lnSpc>
                <a:spcPct val="80000"/>
              </a:lnSpc>
              <a:spcBef>
                <a:spcPts val="800"/>
              </a:spcBef>
              <a:defRPr sz="3400"/>
            </a:pPr>
            <a:r>
              <a:rPr lang="en-GB" sz="2500" kern="0"/>
              <a:t>    heavier BHs?</a:t>
            </a:r>
          </a:p>
          <a:p>
            <a:pPr marL="0" indent="0">
              <a:lnSpc>
                <a:spcPct val="80000"/>
              </a:lnSpc>
              <a:spcBef>
                <a:spcPts val="700"/>
              </a:spcBef>
              <a:defRPr sz="2800">
                <a:solidFill>
                  <a:srgbClr val="FF0000"/>
                </a:solidFill>
              </a:defRPr>
            </a:pPr>
            <a:r>
              <a:rPr lang="en-GB" sz="2500" kern="0">
                <a:solidFill>
                  <a:srgbClr val="FF0000"/>
                </a:solidFill>
              </a:rPr>
              <a:t>     Lower frequencies</a:t>
            </a:r>
          </a:p>
        </p:txBody>
      </p:sp>
      <p:pic>
        <p:nvPicPr>
          <p:cNvPr id="14" name="Picture 4" descr="Picture 4">
            <a:extLst>
              <a:ext uri="{FF2B5EF4-FFF2-40B4-BE49-F238E27FC236}">
                <a16:creationId xmlns:a16="http://schemas.microsoft.com/office/drawing/2014/main" id="{384C0137-6F50-9E45-B3CC-5D575CB8F14A}"/>
              </a:ext>
            </a:extLst>
          </p:cNvPr>
          <p:cNvPicPr>
            <a:picLocks noChangeAspect="1"/>
          </p:cNvPicPr>
          <p:nvPr/>
        </p:nvPicPr>
        <p:blipFill>
          <a:blip r:embed="rId4"/>
          <a:stretch>
            <a:fillRect/>
          </a:stretch>
        </p:blipFill>
        <p:spPr>
          <a:xfrm>
            <a:off x="6096000" y="3861048"/>
            <a:ext cx="5544992" cy="2940796"/>
          </a:xfrm>
          <a:prstGeom prst="rect">
            <a:avLst/>
          </a:prstGeom>
          <a:ln w="12700">
            <a:miter lim="400000"/>
          </a:ln>
        </p:spPr>
      </p:pic>
      <p:sp>
        <p:nvSpPr>
          <p:cNvPr id="15" name="TextBox 8">
            <a:extLst>
              <a:ext uri="{FF2B5EF4-FFF2-40B4-BE49-F238E27FC236}">
                <a16:creationId xmlns:a16="http://schemas.microsoft.com/office/drawing/2014/main" id="{8AD0EC67-9C21-E040-9CBF-D645D9558625}"/>
              </a:ext>
            </a:extLst>
          </p:cNvPr>
          <p:cNvSpPr txBox="1"/>
          <p:nvPr/>
        </p:nvSpPr>
        <p:spPr>
          <a:xfrm>
            <a:off x="2889419" y="1782108"/>
            <a:ext cx="2980656" cy="408315"/>
          </a:xfrm>
          <a:prstGeom prst="rect">
            <a:avLst/>
          </a:prstGeom>
          <a:solidFill>
            <a:srgbClr val="FF00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65023" tIns="65023" rIns="65023" bIns="65023">
            <a:spAutoFit/>
          </a:bodyPr>
          <a:lstStyle>
            <a:lvl1pPr algn="l" defTabSz="650240">
              <a:defRPr b="0">
                <a:solidFill>
                  <a:srgbClr val="FFFF00"/>
                </a:solidFill>
                <a:latin typeface="Calibri"/>
                <a:ea typeface="Calibri"/>
                <a:cs typeface="Calibri"/>
                <a:sym typeface="Calibri"/>
              </a:defRPr>
            </a:lvl1pPr>
          </a:lstStyle>
          <a:p>
            <a:r>
              <a:t>LIGO/Virgo: arXiv:2010.14529 </a:t>
            </a:r>
          </a:p>
        </p:txBody>
      </p:sp>
      <p:sp>
        <p:nvSpPr>
          <p:cNvPr id="16" name="TextBox 5">
            <a:extLst>
              <a:ext uri="{FF2B5EF4-FFF2-40B4-BE49-F238E27FC236}">
                <a16:creationId xmlns:a16="http://schemas.microsoft.com/office/drawing/2014/main" id="{E4D7E8AD-62A2-5541-935F-361AFAC64E23}"/>
              </a:ext>
            </a:extLst>
          </p:cNvPr>
          <p:cNvSpPr txBox="1"/>
          <p:nvPr/>
        </p:nvSpPr>
        <p:spPr>
          <a:xfrm>
            <a:off x="10057564" y="3693751"/>
            <a:ext cx="1067120" cy="663449"/>
          </a:xfrm>
          <a:prstGeom prst="rect">
            <a:avLst/>
          </a:prstGeom>
          <a:solidFill>
            <a:srgbClr val="FFFFFF"/>
          </a:solidFill>
          <a:ln w="12700">
            <a:solidFill>
              <a:srgbClr val="000000"/>
            </a:solidFill>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65023" tIns="65023" rIns="65023" bIns="65023">
            <a:spAutoFit/>
          </a:bodyPr>
          <a:lstStyle>
            <a:lvl1pPr algn="l" defTabSz="650240">
              <a:defRPr sz="3400" b="0">
                <a:solidFill>
                  <a:srgbClr val="FF0000"/>
                </a:solidFill>
                <a:latin typeface="Calibri"/>
                <a:ea typeface="Calibri"/>
                <a:cs typeface="Calibri"/>
                <a:sym typeface="Calibri"/>
              </a:defRPr>
            </a:lvl1pPr>
          </a:lstStyle>
          <a:p>
            <a:r>
              <a:t>SNR</a:t>
            </a:r>
          </a:p>
        </p:txBody>
      </p:sp>
      <p:sp>
        <p:nvSpPr>
          <p:cNvPr id="17" name="Rectangle 16">
            <a:extLst>
              <a:ext uri="{FF2B5EF4-FFF2-40B4-BE49-F238E27FC236}">
                <a16:creationId xmlns:a16="http://schemas.microsoft.com/office/drawing/2014/main" id="{BC31F701-9514-4A43-85B6-E97B953761FA}"/>
              </a:ext>
            </a:extLst>
          </p:cNvPr>
          <p:cNvSpPr/>
          <p:nvPr/>
        </p:nvSpPr>
        <p:spPr>
          <a:xfrm>
            <a:off x="3840657" y="3069185"/>
            <a:ext cx="2223301" cy="646331"/>
          </a:xfrm>
          <a:prstGeom prst="rect">
            <a:avLst/>
          </a:prstGeom>
        </p:spPr>
        <p:txBody>
          <a:bodyPr wrap="none">
            <a:spAutoFit/>
          </a:bodyPr>
          <a:lstStyle/>
          <a:p>
            <a:r>
              <a:rPr lang="en-GB">
                <a:latin typeface="CMTI9"/>
              </a:rPr>
              <a:t>GW150914-like </a:t>
            </a:r>
          </a:p>
          <a:p>
            <a:r>
              <a:rPr lang="en-GB">
                <a:latin typeface="CMTI9"/>
              </a:rPr>
              <a:t>BH-BH binary </a:t>
            </a:r>
            <a:r>
              <a:rPr lang="en-GB" err="1">
                <a:latin typeface="CMTI9"/>
              </a:rPr>
              <a:t>inspiral</a:t>
            </a:r>
            <a:r>
              <a:rPr lang="en-GB">
                <a:latin typeface="CMTI9"/>
              </a:rPr>
              <a:t> </a:t>
            </a:r>
            <a:endParaRPr lang="en-GB"/>
          </a:p>
        </p:txBody>
      </p:sp>
    </p:spTree>
    <p:extLst>
      <p:ext uri="{BB962C8B-B14F-4D97-AF65-F5344CB8AC3E}">
        <p14:creationId xmlns:p14="http://schemas.microsoft.com/office/powerpoint/2010/main" val="728851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DFC03-08D2-044A-B96D-4379F18A92D4}"/>
              </a:ext>
            </a:extLst>
          </p:cNvPr>
          <p:cNvSpPr>
            <a:spLocks noGrp="1"/>
          </p:cNvSpPr>
          <p:nvPr>
            <p:ph type="title"/>
          </p:nvPr>
        </p:nvSpPr>
        <p:spPr/>
        <p:txBody>
          <a:bodyPr/>
          <a:lstStyle/>
          <a:p>
            <a:r>
              <a:rPr lang="en-GB"/>
              <a:t>Constraints on Graviton Mass</a:t>
            </a:r>
            <a:endParaRPr lang="en-US"/>
          </a:p>
        </p:txBody>
      </p:sp>
      <p:sp>
        <p:nvSpPr>
          <p:cNvPr id="3" name="Content Placeholder 2">
            <a:extLst>
              <a:ext uri="{FF2B5EF4-FFF2-40B4-BE49-F238E27FC236}">
                <a16:creationId xmlns:a16="http://schemas.microsoft.com/office/drawing/2014/main" id="{FEE2A224-E52C-354F-8944-5C2D435628AA}"/>
              </a:ext>
            </a:extLst>
          </p:cNvPr>
          <p:cNvSpPr txBox="1">
            <a:spLocks/>
          </p:cNvSpPr>
          <p:nvPr/>
        </p:nvSpPr>
        <p:spPr>
          <a:xfrm>
            <a:off x="335360" y="1196752"/>
            <a:ext cx="6192688" cy="5876229"/>
          </a:xfrm>
          <a:prstGeom prst="rect">
            <a:avLst/>
          </a:prstGeom>
        </p:spPr>
        <p:txBody>
          <a:bodyPr/>
          <a:lstStyle>
            <a:lvl1pPr marL="303912" indent="-303912"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658477" indent="-253260" algn="l" rtl="0" eaLnBrk="0" fontAlgn="base" hangingPunct="0">
              <a:spcBef>
                <a:spcPct val="20000"/>
              </a:spcBef>
              <a:spcAft>
                <a:spcPct val="0"/>
              </a:spcAft>
              <a:defRPr>
                <a:solidFill>
                  <a:schemeClr val="tx1"/>
                </a:solidFill>
                <a:latin typeface="+mn-lt"/>
                <a:ea typeface="ＭＳ Ｐゴシック" charset="-128"/>
              </a:defRPr>
            </a:lvl2pPr>
            <a:lvl3pPr marL="1013041" indent="-202608" algn="l" rtl="0" eaLnBrk="0" fontAlgn="base" hangingPunct="0">
              <a:spcBef>
                <a:spcPct val="20000"/>
              </a:spcBef>
              <a:spcAft>
                <a:spcPct val="0"/>
              </a:spcAft>
              <a:defRPr>
                <a:solidFill>
                  <a:schemeClr val="tx1"/>
                </a:solidFill>
                <a:latin typeface="+mn-lt"/>
                <a:ea typeface="ＭＳ Ｐゴシック" charset="-128"/>
              </a:defRPr>
            </a:lvl3pPr>
            <a:lvl4pPr marL="1418257" indent="-202608" algn="l" rtl="0" eaLnBrk="0" fontAlgn="base" hangingPunct="0">
              <a:spcBef>
                <a:spcPct val="20000"/>
              </a:spcBef>
              <a:spcAft>
                <a:spcPct val="0"/>
              </a:spcAft>
              <a:defRPr>
                <a:solidFill>
                  <a:schemeClr val="tx1"/>
                </a:solidFill>
                <a:latin typeface="+mn-lt"/>
                <a:ea typeface="ＭＳ Ｐゴシック" charset="-128"/>
              </a:defRPr>
            </a:lvl4pPr>
            <a:lvl5pPr marL="1823474" indent="-202608" algn="l" rtl="0" eaLnBrk="0" fontAlgn="base" hangingPunct="0">
              <a:spcBef>
                <a:spcPct val="20000"/>
              </a:spcBef>
              <a:spcAft>
                <a:spcPct val="0"/>
              </a:spcAft>
              <a:defRPr>
                <a:solidFill>
                  <a:schemeClr val="tx1"/>
                </a:solidFill>
                <a:latin typeface="+mn-lt"/>
                <a:ea typeface="ＭＳ Ｐゴシック" charset="-128"/>
              </a:defRPr>
            </a:lvl5pPr>
            <a:lvl6pPr marL="2228690" indent="-202608" algn="l" rtl="0" eaLnBrk="0" fontAlgn="base" hangingPunct="0">
              <a:spcBef>
                <a:spcPct val="20000"/>
              </a:spcBef>
              <a:spcAft>
                <a:spcPct val="0"/>
              </a:spcAft>
              <a:defRPr>
                <a:solidFill>
                  <a:schemeClr val="tx1"/>
                </a:solidFill>
                <a:latin typeface="+mn-lt"/>
                <a:ea typeface="ＭＳ Ｐゴシック" charset="-128"/>
              </a:defRPr>
            </a:lvl6pPr>
            <a:lvl7pPr marL="2633906" indent="-202608" algn="l" rtl="0" eaLnBrk="0" fontAlgn="base" hangingPunct="0">
              <a:spcBef>
                <a:spcPct val="20000"/>
              </a:spcBef>
              <a:spcAft>
                <a:spcPct val="0"/>
              </a:spcAft>
              <a:defRPr>
                <a:solidFill>
                  <a:schemeClr val="tx1"/>
                </a:solidFill>
                <a:latin typeface="+mn-lt"/>
                <a:ea typeface="ＭＳ Ｐゴシック" charset="-128"/>
              </a:defRPr>
            </a:lvl7pPr>
            <a:lvl8pPr marL="3039123" indent="-202608" algn="l" rtl="0" eaLnBrk="0" fontAlgn="base" hangingPunct="0">
              <a:spcBef>
                <a:spcPct val="20000"/>
              </a:spcBef>
              <a:spcAft>
                <a:spcPct val="0"/>
              </a:spcAft>
              <a:defRPr>
                <a:solidFill>
                  <a:schemeClr val="tx1"/>
                </a:solidFill>
                <a:latin typeface="+mn-lt"/>
                <a:ea typeface="ＭＳ Ｐゴシック" charset="-128"/>
              </a:defRPr>
            </a:lvl8pPr>
            <a:lvl9pPr marL="3444339" indent="-202608" algn="l" rtl="0" eaLnBrk="0" fontAlgn="base" hangingPunct="0">
              <a:spcBef>
                <a:spcPct val="20000"/>
              </a:spcBef>
              <a:spcAft>
                <a:spcPct val="0"/>
              </a:spcAft>
              <a:defRPr>
                <a:solidFill>
                  <a:schemeClr val="tx1"/>
                </a:solidFill>
                <a:latin typeface="+mn-lt"/>
                <a:ea typeface="ＭＳ Ｐゴシック" charset="-128"/>
              </a:defRPr>
            </a:lvl9pPr>
          </a:lstStyle>
          <a:p>
            <a:pPr marL="472965" indent="-472965">
              <a:lnSpc>
                <a:spcPct val="80000"/>
              </a:lnSpc>
              <a:spcBef>
                <a:spcPts val="900"/>
              </a:spcBef>
              <a:buFont typeface="Arial" panose="020B0604020202020204" pitchFamily="34" charset="0"/>
              <a:buChar char="•"/>
              <a:defRPr sz="4000"/>
            </a:pPr>
            <a:r>
              <a:rPr lang="en-GB" sz="2400" kern="0"/>
              <a:t>LIGO/Virgo: &lt;1.76 × 10</a:t>
            </a:r>
            <a:r>
              <a:rPr lang="en-GB" sz="2400" kern="0" baseline="30799"/>
              <a:t>-23 </a:t>
            </a:r>
            <a:r>
              <a:rPr lang="en-GB" sz="2400" kern="0"/>
              <a:t>eV</a:t>
            </a:r>
          </a:p>
          <a:p>
            <a:pPr marL="472965" indent="-472965">
              <a:lnSpc>
                <a:spcPct val="80000"/>
              </a:lnSpc>
              <a:spcBef>
                <a:spcPts val="900"/>
              </a:spcBef>
              <a:buFont typeface="Arial" panose="020B0604020202020204" pitchFamily="34" charset="0"/>
              <a:buChar char="•"/>
              <a:defRPr sz="4000">
                <a:solidFill>
                  <a:srgbClr val="FF0000"/>
                </a:solidFill>
              </a:defRPr>
            </a:pPr>
            <a:r>
              <a:rPr lang="en-GB" sz="2400" kern="0">
                <a:solidFill>
                  <a:srgbClr val="FF0000"/>
                </a:solidFill>
              </a:rPr>
              <a:t>AION 1-km: sensitive to 10</a:t>
            </a:r>
            <a:r>
              <a:rPr lang="en-GB" sz="2400" kern="0" baseline="30550">
                <a:solidFill>
                  <a:srgbClr val="FF0000"/>
                </a:solidFill>
              </a:rPr>
              <a:t>-24 </a:t>
            </a:r>
            <a:r>
              <a:rPr lang="en-GB" sz="2400" kern="0">
                <a:solidFill>
                  <a:srgbClr val="FF0000"/>
                </a:solidFill>
              </a:rPr>
              <a:t>eV</a:t>
            </a:r>
          </a:p>
          <a:p>
            <a:pPr marL="354565" lvl="1" indent="0">
              <a:lnSpc>
                <a:spcPct val="80000"/>
              </a:lnSpc>
              <a:spcBef>
                <a:spcPts val="900"/>
              </a:spcBef>
              <a:defRPr sz="4000"/>
            </a:pPr>
            <a:r>
              <a:rPr lang="en-GB" sz="2400" kern="0"/>
              <a:t>    with LIGO/Virgo-like event</a:t>
            </a:r>
          </a:p>
          <a:p>
            <a:pPr marL="472965" indent="-472965">
              <a:lnSpc>
                <a:spcPct val="80000"/>
              </a:lnSpc>
              <a:spcBef>
                <a:spcPts val="900"/>
              </a:spcBef>
              <a:buFont typeface="Arial" panose="020B0604020202020204" pitchFamily="34" charset="0"/>
              <a:buChar char="•"/>
              <a:defRPr sz="4000">
                <a:solidFill>
                  <a:srgbClr val="FF2600"/>
                </a:solidFill>
              </a:defRPr>
            </a:pPr>
            <a:r>
              <a:rPr lang="en-GB" sz="2400" kern="0">
                <a:solidFill>
                  <a:srgbClr val="FF2600"/>
                </a:solidFill>
              </a:rPr>
              <a:t>Sensitive to 2 × 10</a:t>
            </a:r>
            <a:r>
              <a:rPr lang="en-GB" sz="2400" kern="0" baseline="30550">
                <a:solidFill>
                  <a:srgbClr val="FF2600"/>
                </a:solidFill>
              </a:rPr>
              <a:t>-25 </a:t>
            </a:r>
            <a:r>
              <a:rPr lang="en-GB" sz="2400" kern="0">
                <a:solidFill>
                  <a:srgbClr val="FF2600"/>
                </a:solidFill>
              </a:rPr>
              <a:t>eV</a:t>
            </a:r>
          </a:p>
          <a:p>
            <a:pPr marL="0" indent="0">
              <a:lnSpc>
                <a:spcPct val="80000"/>
              </a:lnSpc>
              <a:spcBef>
                <a:spcPts val="900"/>
              </a:spcBef>
              <a:defRPr sz="4000"/>
            </a:pPr>
            <a:r>
              <a:rPr lang="en-GB" sz="2400" kern="0"/>
              <a:t>    with heavier BHs</a:t>
            </a:r>
          </a:p>
          <a:p>
            <a:pPr marL="0" indent="0">
              <a:lnSpc>
                <a:spcPct val="80000"/>
              </a:lnSpc>
              <a:spcBef>
                <a:spcPts val="900"/>
              </a:spcBef>
              <a:defRPr sz="4000"/>
            </a:pPr>
            <a:endParaRPr lang="en-GB" sz="2400" kern="0"/>
          </a:p>
          <a:p>
            <a:pPr marL="472965" indent="-472965">
              <a:lnSpc>
                <a:spcPct val="80000"/>
              </a:lnSpc>
              <a:spcBef>
                <a:spcPts val="900"/>
              </a:spcBef>
              <a:buFont typeface="Arial" panose="020B0604020202020204" pitchFamily="34" charset="0"/>
              <a:buChar char="•"/>
              <a:defRPr sz="4000">
                <a:solidFill>
                  <a:srgbClr val="FF0000"/>
                </a:solidFill>
              </a:defRPr>
            </a:pPr>
            <a:r>
              <a:rPr lang="en-GB" sz="2400" kern="0">
                <a:solidFill>
                  <a:srgbClr val="FF0000"/>
                </a:solidFill>
              </a:rPr>
              <a:t>AEDGE: 8 × 10</a:t>
            </a:r>
            <a:r>
              <a:rPr lang="en-GB" sz="2400" kern="0" baseline="30550">
                <a:solidFill>
                  <a:srgbClr val="FF0000"/>
                </a:solidFill>
              </a:rPr>
              <a:t>-27 </a:t>
            </a:r>
            <a:r>
              <a:rPr lang="en-GB" sz="2400" kern="0">
                <a:solidFill>
                  <a:srgbClr val="FF0000"/>
                </a:solidFill>
              </a:rPr>
              <a:t>eV</a:t>
            </a:r>
          </a:p>
          <a:p>
            <a:pPr marL="0" indent="0">
              <a:lnSpc>
                <a:spcPct val="80000"/>
              </a:lnSpc>
              <a:spcBef>
                <a:spcPts val="900"/>
              </a:spcBef>
              <a:defRPr sz="4000"/>
            </a:pPr>
            <a:r>
              <a:rPr lang="en-GB" sz="2400" kern="0"/>
              <a:t>    with BHs 5600 + 4400</a:t>
            </a:r>
          </a:p>
          <a:p>
            <a:pPr marL="0" indent="0">
              <a:lnSpc>
                <a:spcPct val="80000"/>
              </a:lnSpc>
              <a:spcBef>
                <a:spcPts val="900"/>
              </a:spcBef>
              <a:defRPr sz="4000"/>
            </a:pPr>
            <a:r>
              <a:rPr lang="en-GB" sz="2400" kern="0"/>
              <a:t>    solar masses</a:t>
            </a:r>
          </a:p>
        </p:txBody>
      </p:sp>
      <p:pic>
        <p:nvPicPr>
          <p:cNvPr id="5" name="Picture 6" descr="Picture 6">
            <a:extLst>
              <a:ext uri="{FF2B5EF4-FFF2-40B4-BE49-F238E27FC236}">
                <a16:creationId xmlns:a16="http://schemas.microsoft.com/office/drawing/2014/main" id="{F1AB7585-9FD0-3843-9F23-A856DB12CCC1}"/>
              </a:ext>
            </a:extLst>
          </p:cNvPr>
          <p:cNvPicPr>
            <a:picLocks noChangeAspect="1"/>
          </p:cNvPicPr>
          <p:nvPr/>
        </p:nvPicPr>
        <p:blipFill>
          <a:blip r:embed="rId3"/>
          <a:stretch>
            <a:fillRect/>
          </a:stretch>
        </p:blipFill>
        <p:spPr>
          <a:xfrm>
            <a:off x="6528048" y="3933056"/>
            <a:ext cx="4397222" cy="2880000"/>
          </a:xfrm>
          <a:prstGeom prst="rect">
            <a:avLst/>
          </a:prstGeom>
          <a:ln w="12700">
            <a:miter lim="400000"/>
          </a:ln>
        </p:spPr>
      </p:pic>
      <p:pic>
        <p:nvPicPr>
          <p:cNvPr id="4" name="Picture 5" descr="Picture 5">
            <a:extLst>
              <a:ext uri="{FF2B5EF4-FFF2-40B4-BE49-F238E27FC236}">
                <a16:creationId xmlns:a16="http://schemas.microsoft.com/office/drawing/2014/main" id="{7DB50FE0-46B4-FB44-91CC-FFBE76197D2C}"/>
              </a:ext>
            </a:extLst>
          </p:cNvPr>
          <p:cNvPicPr>
            <a:picLocks noChangeAspect="1"/>
          </p:cNvPicPr>
          <p:nvPr/>
        </p:nvPicPr>
        <p:blipFill>
          <a:blip r:embed="rId4"/>
          <a:stretch>
            <a:fillRect/>
          </a:stretch>
        </p:blipFill>
        <p:spPr>
          <a:xfrm>
            <a:off x="6513962" y="1053072"/>
            <a:ext cx="4352000" cy="2880000"/>
          </a:xfrm>
          <a:prstGeom prst="rect">
            <a:avLst/>
          </a:prstGeom>
          <a:ln w="12700">
            <a:miter lim="400000"/>
          </a:ln>
        </p:spPr>
      </p:pic>
      <p:sp>
        <p:nvSpPr>
          <p:cNvPr id="6" name="TextBox 9">
            <a:extLst>
              <a:ext uri="{FF2B5EF4-FFF2-40B4-BE49-F238E27FC236}">
                <a16:creationId xmlns:a16="http://schemas.microsoft.com/office/drawing/2014/main" id="{C567CE28-4A52-4345-B934-916E1AD4E6F6}"/>
              </a:ext>
            </a:extLst>
          </p:cNvPr>
          <p:cNvSpPr txBox="1"/>
          <p:nvPr/>
        </p:nvSpPr>
        <p:spPr>
          <a:xfrm>
            <a:off x="697300" y="6201145"/>
            <a:ext cx="3771993" cy="408315"/>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65023" tIns="65023" rIns="65023" bIns="65023">
            <a:spAutoFit/>
          </a:bodyPr>
          <a:lstStyle>
            <a:lvl1pPr algn="l" defTabSz="650240">
              <a:defRPr b="0">
                <a:solidFill>
                  <a:srgbClr val="FFFF00"/>
                </a:solidFill>
                <a:latin typeface="Calibri"/>
                <a:ea typeface="Calibri"/>
                <a:cs typeface="Calibri"/>
                <a:sym typeface="Calibri"/>
              </a:defRPr>
            </a:lvl1pPr>
          </a:lstStyle>
          <a:p>
            <a:r>
              <a:rPr>
                <a:solidFill>
                  <a:schemeClr val="tx1"/>
                </a:solidFill>
              </a:rPr>
              <a:t>J</a:t>
            </a:r>
            <a:r>
              <a:rPr lang="en-GB">
                <a:solidFill>
                  <a:schemeClr val="tx1"/>
                </a:solidFill>
              </a:rPr>
              <a:t> Ellis</a:t>
            </a:r>
            <a:r>
              <a:rPr>
                <a:solidFill>
                  <a:schemeClr val="tx1"/>
                </a:solidFill>
              </a:rPr>
              <a:t> &amp; </a:t>
            </a:r>
            <a:r>
              <a:rPr lang="en-GB">
                <a:solidFill>
                  <a:schemeClr val="tx1"/>
                </a:solidFill>
              </a:rPr>
              <a:t>V </a:t>
            </a:r>
            <a:r>
              <a:rPr err="1">
                <a:solidFill>
                  <a:schemeClr val="tx1"/>
                </a:solidFill>
              </a:rPr>
              <a:t>Vaskonen</a:t>
            </a:r>
            <a:r>
              <a:rPr>
                <a:solidFill>
                  <a:schemeClr val="tx1"/>
                </a:solidFill>
              </a:rPr>
              <a:t>: arXiv:2003.13480 </a:t>
            </a:r>
          </a:p>
        </p:txBody>
      </p:sp>
      <p:sp>
        <p:nvSpPr>
          <p:cNvPr id="7" name="TextBox 6">
            <a:extLst>
              <a:ext uri="{FF2B5EF4-FFF2-40B4-BE49-F238E27FC236}">
                <a16:creationId xmlns:a16="http://schemas.microsoft.com/office/drawing/2014/main" id="{E74B3019-A92D-8A47-B5C7-176A660148B5}"/>
              </a:ext>
            </a:extLst>
          </p:cNvPr>
          <p:cNvSpPr txBox="1"/>
          <p:nvPr/>
        </p:nvSpPr>
        <p:spPr>
          <a:xfrm>
            <a:off x="319658" y="5011596"/>
            <a:ext cx="5832647" cy="830997"/>
          </a:xfrm>
          <a:prstGeom prst="rect">
            <a:avLst/>
          </a:prstGeom>
          <a:solidFill>
            <a:srgbClr val="FFFF00"/>
          </a:solidFill>
        </p:spPr>
        <p:txBody>
          <a:bodyPr wrap="square" rtlCol="0">
            <a:spAutoFit/>
          </a:bodyPr>
          <a:lstStyle/>
          <a:p>
            <a:pPr algn="ctr"/>
            <a:r>
              <a:rPr lang="en-US" sz="2400" b="1"/>
              <a:t>AION (and AEDGE) have impressive sensitivity to Graviton Mass  </a:t>
            </a:r>
          </a:p>
        </p:txBody>
      </p:sp>
      <p:sp>
        <p:nvSpPr>
          <p:cNvPr id="8" name="Rectangle 7">
            <a:extLst>
              <a:ext uri="{FF2B5EF4-FFF2-40B4-BE49-F238E27FC236}">
                <a16:creationId xmlns:a16="http://schemas.microsoft.com/office/drawing/2014/main" id="{D7BFEF33-9FC7-C14B-9774-067159B58DC8}"/>
              </a:ext>
            </a:extLst>
          </p:cNvPr>
          <p:cNvSpPr/>
          <p:nvPr/>
        </p:nvSpPr>
        <p:spPr>
          <a:xfrm>
            <a:off x="8472264" y="4182857"/>
            <a:ext cx="2056973" cy="369332"/>
          </a:xfrm>
          <a:prstGeom prst="rect">
            <a:avLst/>
          </a:prstGeom>
        </p:spPr>
        <p:txBody>
          <a:bodyPr wrap="none">
            <a:spAutoFit/>
          </a:bodyPr>
          <a:lstStyle/>
          <a:p>
            <a:r>
              <a:rPr lang="en-GB"/>
              <a:t>arXiv:2003.13480</a:t>
            </a:r>
            <a:endParaRPr lang="en-US"/>
          </a:p>
        </p:txBody>
      </p:sp>
      <p:sp>
        <p:nvSpPr>
          <p:cNvPr id="9" name="Rectangle 8">
            <a:extLst>
              <a:ext uri="{FF2B5EF4-FFF2-40B4-BE49-F238E27FC236}">
                <a16:creationId xmlns:a16="http://schemas.microsoft.com/office/drawing/2014/main" id="{BDC5A679-CB22-AC4E-8BEB-FF8834CD43A9}"/>
              </a:ext>
            </a:extLst>
          </p:cNvPr>
          <p:cNvSpPr/>
          <p:nvPr/>
        </p:nvSpPr>
        <p:spPr>
          <a:xfrm>
            <a:off x="8256240" y="1383370"/>
            <a:ext cx="2056973" cy="369332"/>
          </a:xfrm>
          <a:prstGeom prst="rect">
            <a:avLst/>
          </a:prstGeom>
        </p:spPr>
        <p:txBody>
          <a:bodyPr wrap="none">
            <a:spAutoFit/>
          </a:bodyPr>
          <a:lstStyle/>
          <a:p>
            <a:r>
              <a:rPr lang="en-GB"/>
              <a:t>arXiv:2003.13480 </a:t>
            </a:r>
            <a:endParaRPr lang="en-US"/>
          </a:p>
        </p:txBody>
      </p:sp>
      <p:sp>
        <p:nvSpPr>
          <p:cNvPr id="10" name="Rectangle 9">
            <a:extLst>
              <a:ext uri="{FF2B5EF4-FFF2-40B4-BE49-F238E27FC236}">
                <a16:creationId xmlns:a16="http://schemas.microsoft.com/office/drawing/2014/main" id="{58C32AEE-96B1-AA41-B4DB-F578398AA5D2}"/>
              </a:ext>
            </a:extLst>
          </p:cNvPr>
          <p:cNvSpPr/>
          <p:nvPr/>
        </p:nvSpPr>
        <p:spPr>
          <a:xfrm rot="5400000">
            <a:off x="8778040" y="3261868"/>
            <a:ext cx="5228354" cy="954107"/>
          </a:xfrm>
          <a:prstGeom prst="rect">
            <a:avLst/>
          </a:prstGeom>
        </p:spPr>
        <p:txBody>
          <a:bodyPr wrap="square">
            <a:spAutoFit/>
          </a:bodyPr>
          <a:lstStyle/>
          <a:p>
            <a:pPr algn="ctr"/>
            <a:r>
              <a:rPr lang="en-GB" sz="1400">
                <a:latin typeface="Arial" panose="020B0604020202020204" pitchFamily="34" charset="0"/>
                <a:cs typeface="Arial" panose="020B0604020202020204" pitchFamily="34" charset="0"/>
              </a:rPr>
              <a:t>90% upper bound on the graviton mass for observations of BH-BH binary </a:t>
            </a:r>
            <a:r>
              <a:rPr lang="en-GB" sz="1400" err="1">
                <a:latin typeface="Arial" panose="020B0604020202020204" pitchFamily="34" charset="0"/>
                <a:cs typeface="Arial" panose="020B0604020202020204" pitchFamily="34" charset="0"/>
              </a:rPr>
              <a:t>inspirals</a:t>
            </a:r>
            <a:r>
              <a:rPr lang="en-GB" sz="1400">
                <a:latin typeface="Arial" panose="020B0604020202020204" pitchFamily="34" charset="0"/>
                <a:cs typeface="Arial" panose="020B0604020202020204" pitchFamily="34" charset="0"/>
              </a:rPr>
              <a:t> as functions of the luminosity distance (upper) and binary chirp mass (lower) </a:t>
            </a:r>
          </a:p>
          <a:p>
            <a:pPr algn="ctr"/>
            <a:r>
              <a:rPr lang="en-GB" sz="1400">
                <a:latin typeface="Arial" panose="020B0604020202020204" pitchFamily="34" charset="0"/>
                <a:cs typeface="Arial" panose="020B0604020202020204" pitchFamily="34" charset="0"/>
              </a:rPr>
              <a:t> for AION 1km </a:t>
            </a:r>
          </a:p>
        </p:txBody>
      </p:sp>
    </p:spTree>
    <p:extLst>
      <p:ext uri="{BB962C8B-B14F-4D97-AF65-F5344CB8AC3E}">
        <p14:creationId xmlns:p14="http://schemas.microsoft.com/office/powerpoint/2010/main" val="36299534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F44A-C969-124F-93A7-930F70B53462}"/>
              </a:ext>
            </a:extLst>
          </p:cNvPr>
          <p:cNvSpPr>
            <a:spLocks noGrp="1"/>
          </p:cNvSpPr>
          <p:nvPr>
            <p:ph type="title"/>
          </p:nvPr>
        </p:nvSpPr>
        <p:spPr/>
        <p:txBody>
          <a:bodyPr/>
          <a:lstStyle/>
          <a:p>
            <a:r>
              <a:rPr lang="en-GB"/>
              <a:t>Other Fundamental Physics </a:t>
            </a:r>
            <a:endParaRPr lang="en-US"/>
          </a:p>
        </p:txBody>
      </p:sp>
      <p:sp>
        <p:nvSpPr>
          <p:cNvPr id="3" name="Content Placeholder 2">
            <a:extLst>
              <a:ext uri="{FF2B5EF4-FFF2-40B4-BE49-F238E27FC236}">
                <a16:creationId xmlns:a16="http://schemas.microsoft.com/office/drawing/2014/main" id="{A7834034-6649-7E49-ADB1-55043D5740BD}"/>
              </a:ext>
            </a:extLst>
          </p:cNvPr>
          <p:cNvSpPr>
            <a:spLocks noGrp="1"/>
          </p:cNvSpPr>
          <p:nvPr>
            <p:ph idx="1"/>
          </p:nvPr>
        </p:nvSpPr>
        <p:spPr>
          <a:xfrm>
            <a:off x="1981200" y="1124745"/>
            <a:ext cx="8229600" cy="5001425"/>
          </a:xfrm>
        </p:spPr>
        <p:txBody>
          <a:bodyPr/>
          <a:lstStyle/>
          <a:p>
            <a:pPr marL="0" indent="0"/>
            <a:r>
              <a:rPr lang="en-US" sz="2400">
                <a:solidFill>
                  <a:schemeClr val="accent6"/>
                </a:solidFill>
              </a:rPr>
              <a:t>Ultra-high-precision atom interferometry may also be sensitive to other aspects of fundamental physics beyond dark matter and GWs, though studies of such possibilities are still at exploratory stages. </a:t>
            </a:r>
          </a:p>
          <a:p>
            <a:pPr marL="0" indent="0"/>
            <a:r>
              <a:rPr lang="en-US" sz="2400">
                <a:solidFill>
                  <a:schemeClr val="accent6"/>
                </a:solidFill>
              </a:rPr>
              <a:t>Examples may include: </a:t>
            </a:r>
            <a:endParaRPr lang="en-GB" sz="2400">
              <a:solidFill>
                <a:schemeClr val="accent6"/>
              </a:solidFill>
            </a:endParaRPr>
          </a:p>
          <a:p>
            <a:pPr marL="342900" indent="-342900">
              <a:buFont typeface="Wingdings" pitchFamily="2" charset="2"/>
              <a:buChar char="Ø"/>
            </a:pPr>
            <a:r>
              <a:rPr lang="en-US" sz="2400" i="1"/>
              <a:t>The possibility of detecting the astrophysical neutrinos</a:t>
            </a:r>
            <a:endParaRPr lang="en-GB" sz="2400"/>
          </a:p>
          <a:p>
            <a:pPr marL="342900" indent="-342900">
              <a:buFont typeface="Wingdings" pitchFamily="2" charset="2"/>
              <a:buChar char="Ø"/>
            </a:pPr>
            <a:r>
              <a:rPr lang="en-US" sz="2400" i="1"/>
              <a:t>Probes of long-range fifth forces</a:t>
            </a:r>
            <a:r>
              <a:rPr lang="en-US" sz="2400"/>
              <a:t>. </a:t>
            </a:r>
          </a:p>
          <a:p>
            <a:pPr marL="342900" indent="-342900">
              <a:buFont typeface="Wingdings" pitchFamily="2" charset="2"/>
              <a:buChar char="Ø"/>
            </a:pPr>
            <a:r>
              <a:rPr lang="en-US" sz="2400" i="1"/>
              <a:t>Constraining possible variations in fundamental constants.</a:t>
            </a:r>
            <a:endParaRPr lang="en-GB" sz="2400"/>
          </a:p>
          <a:p>
            <a:pPr marL="342900" indent="-342900">
              <a:buFont typeface="Wingdings" pitchFamily="2" charset="2"/>
              <a:buChar char="Ø"/>
            </a:pPr>
            <a:r>
              <a:rPr lang="en-US" sz="2400" i="1"/>
              <a:t>Probing dark energy</a:t>
            </a:r>
            <a:r>
              <a:rPr lang="en-US" sz="2400"/>
              <a:t>. </a:t>
            </a:r>
          </a:p>
          <a:p>
            <a:pPr marL="342900" indent="-342900">
              <a:buFont typeface="Wingdings" pitchFamily="2" charset="2"/>
              <a:buChar char="Ø"/>
            </a:pPr>
            <a:r>
              <a:rPr lang="en-US" sz="2400"/>
              <a:t>Probes of basic physical principles such as foundations of quantum mechanics and Lorentz invariance.</a:t>
            </a:r>
            <a:endParaRPr lang="en-GB" sz="2400"/>
          </a:p>
          <a:p>
            <a:endParaRPr lang="en-US"/>
          </a:p>
        </p:txBody>
      </p:sp>
    </p:spTree>
    <p:extLst>
      <p:ext uri="{BB962C8B-B14F-4D97-AF65-F5344CB8AC3E}">
        <p14:creationId xmlns:p14="http://schemas.microsoft.com/office/powerpoint/2010/main" val="591318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62BD-66C3-A84F-8F37-7F8354E0EE6E}"/>
              </a:ext>
            </a:extLst>
          </p:cNvPr>
          <p:cNvSpPr>
            <a:spLocks noGrp="1"/>
          </p:cNvSpPr>
          <p:nvPr>
            <p:ph type="title"/>
          </p:nvPr>
        </p:nvSpPr>
        <p:spPr/>
        <p:txBody>
          <a:bodyPr/>
          <a:lstStyle/>
          <a:p>
            <a:r>
              <a:rPr lang="en-US"/>
              <a:t>AION-10: 10 Meter Side chosen to be Oxford </a:t>
            </a:r>
          </a:p>
        </p:txBody>
      </p:sp>
      <p:sp>
        <p:nvSpPr>
          <p:cNvPr id="3" name="Text Placeholder 2">
            <a:extLst>
              <a:ext uri="{FF2B5EF4-FFF2-40B4-BE49-F238E27FC236}">
                <a16:creationId xmlns:a16="http://schemas.microsoft.com/office/drawing/2014/main" id="{8F2C0869-1298-224C-836D-E230609399E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29963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513547" y="1016750"/>
            <a:ext cx="9154453" cy="584125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2" name="Title 1"/>
          <p:cNvSpPr>
            <a:spLocks noGrp="1"/>
          </p:cNvSpPr>
          <p:nvPr>
            <p:ph type="title"/>
          </p:nvPr>
        </p:nvSpPr>
        <p:spPr>
          <a:xfrm>
            <a:off x="1437593" y="-27384"/>
            <a:ext cx="4248472" cy="1143000"/>
          </a:xfrm>
          <a:solidFill>
            <a:schemeClr val="bg1"/>
          </a:solidFill>
        </p:spPr>
        <p:txBody>
          <a:bodyPr>
            <a:normAutofit fontScale="90000"/>
          </a:bodyPr>
          <a:lstStyle/>
          <a:p>
            <a:r>
              <a:rPr lang="en-GB" sz="4000"/>
              <a:t>Beecroft building, Oxford Physics </a:t>
            </a:r>
          </a:p>
        </p:txBody>
      </p:sp>
      <p:pic>
        <p:nvPicPr>
          <p:cNvPr id="32" name="Picture 2" descr="https://lh3.googleusercontent.com/SqwYKOS_U_Doac50y7pCumZMVOJ-VJaAdxUJyjTrxNKp_3t8n1O399kKvFXr8K-IQ0qiet3OZ5oLTJqJRCO41GwLhaYe8VlqdyCvkKjljYK58-eK8YxYVNZUmnDOjbR5lxI9ZROiDI1ga4vliQE5OipNnURRlCiyiErKWWPmofDM4AI5IoBjMIYAPx0ydqcI_IXbDFgpTBD9MHJ0tTgvP2I7aOvBTtXcKljwOYAWy2UklhDmnXiaGCyxFMwVO5esit5bqFk3s1D-KK441SGdQbqZYt4YezwhzJFWtMfSEmWTUSs_dFgRa35XsIQN_KV2KAlq3K2-vbAm7tysWhFqvbukD-rOKK2jkA5RMnU7G-Ic9uBg67eHYspJwFLG3CYTuC_2wwqZRSs6FRBA0tG9AvdFseziE_wRwMPz9WkP9XmO1QCwRPRRJS-HlZu2KKPk1J3dB58IH1UZ4XvCGdwqFs19CeN7qwkmsjkRLQ_Kp50DQ4FMWlXeSTegPb0CazMNPEqB80RxT1P1dVOaQ_FpY17SNerubrWonEzYGIPSoiiptUc0rll4d3ZEFdiCILYVpFtqmaWc5bZOPmOW_zSaeJWVAdVqk_jlaP38ZBCn9D33nJKKDG2ttaGJkFLM9oX4zPNfnkMegVq4enzJMDYMrrlZxDdPHMI=w772-h1028-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450" y="-27384"/>
            <a:ext cx="5148063" cy="68640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75520" y="2708920"/>
            <a:ext cx="3572618" cy="1631216"/>
          </a:xfrm>
          <a:prstGeom prst="rect">
            <a:avLst/>
          </a:prstGeom>
          <a:noFill/>
          <a:ln>
            <a:solidFill>
              <a:schemeClr val="tx2">
                <a:lumMod val="60000"/>
                <a:lumOff val="40000"/>
              </a:schemeClr>
            </a:solidFill>
          </a:ln>
        </p:spPr>
        <p:txBody>
          <a:bodyPr wrap="square" rtlCol="0">
            <a:spAutoFit/>
          </a:bodyPr>
          <a:lstStyle/>
          <a:p>
            <a:r>
              <a:rPr lang="en-GB" sz="2000">
                <a:solidFill>
                  <a:srgbClr val="FFFF00"/>
                </a:solidFill>
              </a:rPr>
              <a:t>The Beecroft in Oxford is the proposed site,  with a backup at RAL (MICE Hall) in case show-stoppers are encountered. </a:t>
            </a:r>
          </a:p>
        </p:txBody>
      </p:sp>
    </p:spTree>
    <p:extLst>
      <p:ext uri="{BB962C8B-B14F-4D97-AF65-F5344CB8AC3E}">
        <p14:creationId xmlns:p14="http://schemas.microsoft.com/office/powerpoint/2010/main" val="2237873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6413-C3E3-E74A-9EB4-D7ABC2028496}"/>
              </a:ext>
            </a:extLst>
          </p:cNvPr>
          <p:cNvSpPr>
            <a:spLocks noGrp="1"/>
          </p:cNvSpPr>
          <p:nvPr>
            <p:ph type="title"/>
          </p:nvPr>
        </p:nvSpPr>
        <p:spPr/>
        <p:txBody>
          <a:bodyPr/>
          <a:lstStyle/>
          <a:p>
            <a:r>
              <a:rPr lang="en-US"/>
              <a:t>Cold Atoms in Space Community Roadmap</a:t>
            </a:r>
          </a:p>
        </p:txBody>
      </p:sp>
      <p:sp>
        <p:nvSpPr>
          <p:cNvPr id="3" name="Text Placeholder 2">
            <a:extLst>
              <a:ext uri="{FF2B5EF4-FFF2-40B4-BE49-F238E27FC236}">
                <a16:creationId xmlns:a16="http://schemas.microsoft.com/office/drawing/2014/main" id="{1F2400D4-D409-6F4C-8BCB-FD575F81AA0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984408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1494170" y="1055716"/>
            <a:ext cx="3737734" cy="5465663"/>
            <a:chOff x="-29830" y="1055716"/>
            <a:chExt cx="3528392" cy="5159544"/>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9384"/>
            <a:stretch/>
          </p:blipFill>
          <p:spPr>
            <a:xfrm>
              <a:off x="-29830" y="1055716"/>
              <a:ext cx="3528392" cy="5159544"/>
            </a:xfrm>
            <a:prstGeom prst="rect">
              <a:avLst/>
            </a:prstGeom>
          </p:spPr>
        </p:pic>
        <p:sp>
          <p:nvSpPr>
            <p:cNvPr id="12" name="Freeform 11"/>
            <p:cNvSpPr/>
            <p:nvPr/>
          </p:nvSpPr>
          <p:spPr>
            <a:xfrm>
              <a:off x="324196" y="4372495"/>
              <a:ext cx="723208" cy="548640"/>
            </a:xfrm>
            <a:custGeom>
              <a:avLst/>
              <a:gdLst>
                <a:gd name="connsiteX0" fmla="*/ 0 w 723208"/>
                <a:gd name="connsiteY0" fmla="*/ 415636 h 548640"/>
                <a:gd name="connsiteX1" fmla="*/ 0 w 723208"/>
                <a:gd name="connsiteY1" fmla="*/ 0 h 548640"/>
                <a:gd name="connsiteX2" fmla="*/ 723208 w 723208"/>
                <a:gd name="connsiteY2" fmla="*/ 207818 h 548640"/>
                <a:gd name="connsiteX3" fmla="*/ 723208 w 723208"/>
                <a:gd name="connsiteY3" fmla="*/ 440574 h 548640"/>
                <a:gd name="connsiteX4" fmla="*/ 681644 w 723208"/>
                <a:gd name="connsiteY4" fmla="*/ 473825 h 548640"/>
                <a:gd name="connsiteX5" fmla="*/ 573579 w 723208"/>
                <a:gd name="connsiteY5" fmla="*/ 432261 h 548640"/>
                <a:gd name="connsiteX6" fmla="*/ 390699 w 723208"/>
                <a:gd name="connsiteY6" fmla="*/ 548640 h 548640"/>
                <a:gd name="connsiteX7" fmla="*/ 0 w 723208"/>
                <a:gd name="connsiteY7" fmla="*/ 415636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208" h="548640">
                  <a:moveTo>
                    <a:pt x="0" y="415636"/>
                  </a:moveTo>
                  <a:lnTo>
                    <a:pt x="0" y="0"/>
                  </a:lnTo>
                  <a:lnTo>
                    <a:pt x="723208" y="207818"/>
                  </a:lnTo>
                  <a:lnTo>
                    <a:pt x="723208" y="440574"/>
                  </a:lnTo>
                  <a:lnTo>
                    <a:pt x="681644" y="473825"/>
                  </a:lnTo>
                  <a:lnTo>
                    <a:pt x="573579" y="432261"/>
                  </a:lnTo>
                  <a:lnTo>
                    <a:pt x="390699" y="548640"/>
                  </a:lnTo>
                  <a:lnTo>
                    <a:pt x="0" y="415636"/>
                  </a:lnTo>
                  <a:close/>
                </a:path>
              </a:pathLst>
            </a:custGeom>
            <a:solidFill>
              <a:srgbClr val="C00000">
                <a:alpha val="25098"/>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p:cNvSpPr/>
            <p:nvPr/>
          </p:nvSpPr>
          <p:spPr>
            <a:xfrm>
              <a:off x="1138844" y="4497187"/>
              <a:ext cx="656705" cy="831272"/>
            </a:xfrm>
            <a:custGeom>
              <a:avLst/>
              <a:gdLst>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415636 w 656705"/>
                <a:gd name="connsiteY4" fmla="*/ 349134 h 814647"/>
                <a:gd name="connsiteX5" fmla="*/ 232756 w 656705"/>
                <a:gd name="connsiteY5" fmla="*/ 440574 h 814647"/>
                <a:gd name="connsiteX6" fmla="*/ 66501 w 656705"/>
                <a:gd name="connsiteY6" fmla="*/ 390698 h 814647"/>
                <a:gd name="connsiteX7" fmla="*/ 8312 w 656705"/>
                <a:gd name="connsiteY7" fmla="*/ 415636 h 814647"/>
                <a:gd name="connsiteX8" fmla="*/ 0 w 656705"/>
                <a:gd name="connsiteY8" fmla="*/ 656705 h 814647"/>
                <a:gd name="connsiteX0" fmla="*/ 0 w 656705"/>
                <a:gd name="connsiteY0" fmla="*/ 689956 h 847898"/>
                <a:gd name="connsiteX1" fmla="*/ 382385 w 656705"/>
                <a:gd name="connsiteY1" fmla="*/ 847898 h 847898"/>
                <a:gd name="connsiteX2" fmla="*/ 656705 w 656705"/>
                <a:gd name="connsiteY2" fmla="*/ 631767 h 847898"/>
                <a:gd name="connsiteX3" fmla="*/ 648392 w 656705"/>
                <a:gd name="connsiteY3" fmla="*/ 0 h 847898"/>
                <a:gd name="connsiteX4" fmla="*/ 415636 w 656705"/>
                <a:gd name="connsiteY4" fmla="*/ 382385 h 847898"/>
                <a:gd name="connsiteX5" fmla="*/ 232756 w 656705"/>
                <a:gd name="connsiteY5" fmla="*/ 473825 h 847898"/>
                <a:gd name="connsiteX6" fmla="*/ 66501 w 656705"/>
                <a:gd name="connsiteY6" fmla="*/ 423949 h 847898"/>
                <a:gd name="connsiteX7" fmla="*/ 8312 w 656705"/>
                <a:gd name="connsiteY7" fmla="*/ 448887 h 847898"/>
                <a:gd name="connsiteX8" fmla="*/ 0 w 656705"/>
                <a:gd name="connsiteY8" fmla="*/ 689956 h 847898"/>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415636 w 656705"/>
                <a:gd name="connsiteY4" fmla="*/ 349134 h 814647"/>
                <a:gd name="connsiteX5" fmla="*/ 232756 w 656705"/>
                <a:gd name="connsiteY5" fmla="*/ 440574 h 814647"/>
                <a:gd name="connsiteX6" fmla="*/ 66501 w 656705"/>
                <a:gd name="connsiteY6" fmla="*/ 390698 h 814647"/>
                <a:gd name="connsiteX7" fmla="*/ 8312 w 656705"/>
                <a:gd name="connsiteY7" fmla="*/ 415636 h 814647"/>
                <a:gd name="connsiteX8" fmla="*/ 0 w 656705"/>
                <a:gd name="connsiteY8" fmla="*/ 656705 h 814647"/>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382385 w 656705"/>
                <a:gd name="connsiteY4" fmla="*/ 374072 h 814647"/>
                <a:gd name="connsiteX5" fmla="*/ 232756 w 656705"/>
                <a:gd name="connsiteY5" fmla="*/ 440574 h 814647"/>
                <a:gd name="connsiteX6" fmla="*/ 66501 w 656705"/>
                <a:gd name="connsiteY6" fmla="*/ 390698 h 814647"/>
                <a:gd name="connsiteX7" fmla="*/ 8312 w 656705"/>
                <a:gd name="connsiteY7" fmla="*/ 415636 h 814647"/>
                <a:gd name="connsiteX8" fmla="*/ 0 w 656705"/>
                <a:gd name="connsiteY8" fmla="*/ 656705 h 814647"/>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423948 w 656705"/>
                <a:gd name="connsiteY4" fmla="*/ 349133 h 814647"/>
                <a:gd name="connsiteX5" fmla="*/ 232756 w 656705"/>
                <a:gd name="connsiteY5" fmla="*/ 440574 h 814647"/>
                <a:gd name="connsiteX6" fmla="*/ 66501 w 656705"/>
                <a:gd name="connsiteY6" fmla="*/ 390698 h 814647"/>
                <a:gd name="connsiteX7" fmla="*/ 8312 w 656705"/>
                <a:gd name="connsiteY7" fmla="*/ 415636 h 814647"/>
                <a:gd name="connsiteX8" fmla="*/ 0 w 656705"/>
                <a:gd name="connsiteY8" fmla="*/ 656705 h 814647"/>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440573 w 656705"/>
                <a:gd name="connsiteY4" fmla="*/ 598515 h 814647"/>
                <a:gd name="connsiteX5" fmla="*/ 232756 w 656705"/>
                <a:gd name="connsiteY5" fmla="*/ 440574 h 814647"/>
                <a:gd name="connsiteX6" fmla="*/ 66501 w 656705"/>
                <a:gd name="connsiteY6" fmla="*/ 390698 h 814647"/>
                <a:gd name="connsiteX7" fmla="*/ 8312 w 656705"/>
                <a:gd name="connsiteY7" fmla="*/ 415636 h 814647"/>
                <a:gd name="connsiteX8" fmla="*/ 0 w 656705"/>
                <a:gd name="connsiteY8" fmla="*/ 656705 h 814647"/>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399009 w 656705"/>
                <a:gd name="connsiteY4" fmla="*/ 365758 h 814647"/>
                <a:gd name="connsiteX5" fmla="*/ 232756 w 656705"/>
                <a:gd name="connsiteY5" fmla="*/ 440574 h 814647"/>
                <a:gd name="connsiteX6" fmla="*/ 66501 w 656705"/>
                <a:gd name="connsiteY6" fmla="*/ 390698 h 814647"/>
                <a:gd name="connsiteX7" fmla="*/ 8312 w 656705"/>
                <a:gd name="connsiteY7" fmla="*/ 415636 h 814647"/>
                <a:gd name="connsiteX8" fmla="*/ 0 w 656705"/>
                <a:gd name="connsiteY8" fmla="*/ 656705 h 814647"/>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399009 w 656705"/>
                <a:gd name="connsiteY4" fmla="*/ 365758 h 814647"/>
                <a:gd name="connsiteX5" fmla="*/ 232756 w 656705"/>
                <a:gd name="connsiteY5" fmla="*/ 440574 h 814647"/>
                <a:gd name="connsiteX6" fmla="*/ 66501 w 656705"/>
                <a:gd name="connsiteY6" fmla="*/ 507076 h 814647"/>
                <a:gd name="connsiteX7" fmla="*/ 8312 w 656705"/>
                <a:gd name="connsiteY7" fmla="*/ 415636 h 814647"/>
                <a:gd name="connsiteX8" fmla="*/ 0 w 656705"/>
                <a:gd name="connsiteY8" fmla="*/ 656705 h 814647"/>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399009 w 656705"/>
                <a:gd name="connsiteY4" fmla="*/ 365758 h 814647"/>
                <a:gd name="connsiteX5" fmla="*/ 232756 w 656705"/>
                <a:gd name="connsiteY5" fmla="*/ 440574 h 814647"/>
                <a:gd name="connsiteX6" fmla="*/ 58189 w 656705"/>
                <a:gd name="connsiteY6" fmla="*/ 382385 h 814647"/>
                <a:gd name="connsiteX7" fmla="*/ 8312 w 656705"/>
                <a:gd name="connsiteY7" fmla="*/ 415636 h 814647"/>
                <a:gd name="connsiteX8" fmla="*/ 0 w 656705"/>
                <a:gd name="connsiteY8" fmla="*/ 656705 h 814647"/>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448886 w 656705"/>
                <a:gd name="connsiteY4" fmla="*/ 548638 h 814647"/>
                <a:gd name="connsiteX5" fmla="*/ 232756 w 656705"/>
                <a:gd name="connsiteY5" fmla="*/ 440574 h 814647"/>
                <a:gd name="connsiteX6" fmla="*/ 58189 w 656705"/>
                <a:gd name="connsiteY6" fmla="*/ 382385 h 814647"/>
                <a:gd name="connsiteX7" fmla="*/ 8312 w 656705"/>
                <a:gd name="connsiteY7" fmla="*/ 415636 h 814647"/>
                <a:gd name="connsiteX8" fmla="*/ 0 w 656705"/>
                <a:gd name="connsiteY8" fmla="*/ 656705 h 814647"/>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399009 w 656705"/>
                <a:gd name="connsiteY4" fmla="*/ 340819 h 814647"/>
                <a:gd name="connsiteX5" fmla="*/ 232756 w 656705"/>
                <a:gd name="connsiteY5" fmla="*/ 440574 h 814647"/>
                <a:gd name="connsiteX6" fmla="*/ 58189 w 656705"/>
                <a:gd name="connsiteY6" fmla="*/ 382385 h 814647"/>
                <a:gd name="connsiteX7" fmla="*/ 8312 w 656705"/>
                <a:gd name="connsiteY7" fmla="*/ 415636 h 814647"/>
                <a:gd name="connsiteX8" fmla="*/ 0 w 656705"/>
                <a:gd name="connsiteY8" fmla="*/ 656705 h 814647"/>
                <a:gd name="connsiteX0" fmla="*/ 0 w 814647"/>
                <a:gd name="connsiteY0" fmla="*/ 606828 h 764770"/>
                <a:gd name="connsiteX1" fmla="*/ 382385 w 814647"/>
                <a:gd name="connsiteY1" fmla="*/ 764770 h 764770"/>
                <a:gd name="connsiteX2" fmla="*/ 656705 w 814647"/>
                <a:gd name="connsiteY2" fmla="*/ 548639 h 764770"/>
                <a:gd name="connsiteX3" fmla="*/ 814647 w 814647"/>
                <a:gd name="connsiteY3" fmla="*/ 0 h 764770"/>
                <a:gd name="connsiteX4" fmla="*/ 399009 w 814647"/>
                <a:gd name="connsiteY4" fmla="*/ 290942 h 764770"/>
                <a:gd name="connsiteX5" fmla="*/ 232756 w 814647"/>
                <a:gd name="connsiteY5" fmla="*/ 390697 h 764770"/>
                <a:gd name="connsiteX6" fmla="*/ 58189 w 814647"/>
                <a:gd name="connsiteY6" fmla="*/ 332508 h 764770"/>
                <a:gd name="connsiteX7" fmla="*/ 8312 w 814647"/>
                <a:gd name="connsiteY7" fmla="*/ 365759 h 764770"/>
                <a:gd name="connsiteX8" fmla="*/ 0 w 814647"/>
                <a:gd name="connsiteY8" fmla="*/ 606828 h 764770"/>
                <a:gd name="connsiteX0" fmla="*/ 0 w 656705"/>
                <a:gd name="connsiteY0" fmla="*/ 673330 h 831272"/>
                <a:gd name="connsiteX1" fmla="*/ 382385 w 656705"/>
                <a:gd name="connsiteY1" fmla="*/ 831272 h 831272"/>
                <a:gd name="connsiteX2" fmla="*/ 656705 w 656705"/>
                <a:gd name="connsiteY2" fmla="*/ 615141 h 831272"/>
                <a:gd name="connsiteX3" fmla="*/ 648392 w 656705"/>
                <a:gd name="connsiteY3" fmla="*/ 0 h 831272"/>
                <a:gd name="connsiteX4" fmla="*/ 399009 w 656705"/>
                <a:gd name="connsiteY4" fmla="*/ 357444 h 831272"/>
                <a:gd name="connsiteX5" fmla="*/ 232756 w 656705"/>
                <a:gd name="connsiteY5" fmla="*/ 457199 h 831272"/>
                <a:gd name="connsiteX6" fmla="*/ 58189 w 656705"/>
                <a:gd name="connsiteY6" fmla="*/ 399010 h 831272"/>
                <a:gd name="connsiteX7" fmla="*/ 8312 w 656705"/>
                <a:gd name="connsiteY7" fmla="*/ 432261 h 831272"/>
                <a:gd name="connsiteX8" fmla="*/ 0 w 656705"/>
                <a:gd name="connsiteY8" fmla="*/ 673330 h 83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705" h="831272">
                  <a:moveTo>
                    <a:pt x="0" y="673330"/>
                  </a:moveTo>
                  <a:lnTo>
                    <a:pt x="382385" y="831272"/>
                  </a:lnTo>
                  <a:lnTo>
                    <a:pt x="656705" y="615141"/>
                  </a:lnTo>
                  <a:lnTo>
                    <a:pt x="648392" y="0"/>
                  </a:lnTo>
                  <a:lnTo>
                    <a:pt x="399009" y="357444"/>
                  </a:lnTo>
                  <a:lnTo>
                    <a:pt x="232756" y="457199"/>
                  </a:lnTo>
                  <a:lnTo>
                    <a:pt x="58189" y="399010"/>
                  </a:lnTo>
                  <a:lnTo>
                    <a:pt x="8312" y="432261"/>
                  </a:lnTo>
                  <a:lnTo>
                    <a:pt x="0" y="673330"/>
                  </a:lnTo>
                  <a:close/>
                </a:path>
              </a:pathLst>
            </a:custGeom>
            <a:solidFill>
              <a:srgbClr val="C00000">
                <a:alpha val="25098"/>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26"/>
            <p:cNvSpPr/>
            <p:nvPr/>
          </p:nvSpPr>
          <p:spPr>
            <a:xfrm>
              <a:off x="1015923" y="3341716"/>
              <a:ext cx="763002" cy="1197033"/>
            </a:xfrm>
            <a:custGeom>
              <a:avLst/>
              <a:gdLst>
                <a:gd name="connsiteX0" fmla="*/ 0 w 648393"/>
                <a:gd name="connsiteY0" fmla="*/ 1197033 h 1197033"/>
                <a:gd name="connsiteX1" fmla="*/ 266007 w 648393"/>
                <a:gd name="connsiteY1" fmla="*/ 1047404 h 1197033"/>
                <a:gd name="connsiteX2" fmla="*/ 648393 w 648393"/>
                <a:gd name="connsiteY2" fmla="*/ 515389 h 1197033"/>
                <a:gd name="connsiteX3" fmla="*/ 648393 w 648393"/>
                <a:gd name="connsiteY3" fmla="*/ 0 h 1197033"/>
                <a:gd name="connsiteX4" fmla="*/ 415636 w 648393"/>
                <a:gd name="connsiteY4" fmla="*/ 290946 h 1197033"/>
                <a:gd name="connsiteX5" fmla="*/ 232756 w 648393"/>
                <a:gd name="connsiteY5" fmla="*/ 340822 h 1197033"/>
                <a:gd name="connsiteX6" fmla="*/ 58189 w 648393"/>
                <a:gd name="connsiteY6" fmla="*/ 307571 h 1197033"/>
                <a:gd name="connsiteX7" fmla="*/ 0 w 648393"/>
                <a:gd name="connsiteY7" fmla="*/ 357448 h 1197033"/>
                <a:gd name="connsiteX8" fmla="*/ 0 w 648393"/>
                <a:gd name="connsiteY8" fmla="*/ 1197033 h 119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393" h="1197033">
                  <a:moveTo>
                    <a:pt x="0" y="1197033"/>
                  </a:moveTo>
                  <a:lnTo>
                    <a:pt x="266007" y="1047404"/>
                  </a:lnTo>
                  <a:lnTo>
                    <a:pt x="648393" y="515389"/>
                  </a:lnTo>
                  <a:lnTo>
                    <a:pt x="648393" y="0"/>
                  </a:lnTo>
                  <a:lnTo>
                    <a:pt x="415636" y="290946"/>
                  </a:lnTo>
                  <a:lnTo>
                    <a:pt x="232756" y="340822"/>
                  </a:lnTo>
                  <a:lnTo>
                    <a:pt x="58189" y="307571"/>
                  </a:lnTo>
                  <a:lnTo>
                    <a:pt x="0" y="357448"/>
                  </a:lnTo>
                  <a:lnTo>
                    <a:pt x="0" y="1197033"/>
                  </a:lnTo>
                  <a:close/>
                </a:path>
              </a:pathLst>
            </a:custGeom>
            <a:solidFill>
              <a:srgbClr val="C00000">
                <a:alpha val="25098"/>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AION</a:t>
              </a:r>
            </a:p>
          </p:txBody>
        </p:sp>
        <p:sp>
          <p:nvSpPr>
            <p:cNvPr id="28" name="Freeform 27"/>
            <p:cNvSpPr/>
            <p:nvPr/>
          </p:nvSpPr>
          <p:spPr>
            <a:xfrm>
              <a:off x="1122219" y="3341716"/>
              <a:ext cx="65194" cy="49876"/>
            </a:xfrm>
            <a:custGeom>
              <a:avLst/>
              <a:gdLst>
                <a:gd name="connsiteX0" fmla="*/ 0 w 656706"/>
                <a:gd name="connsiteY0" fmla="*/ 714895 h 714895"/>
                <a:gd name="connsiteX1" fmla="*/ 191193 w 656706"/>
                <a:gd name="connsiteY1" fmla="*/ 590204 h 714895"/>
                <a:gd name="connsiteX2" fmla="*/ 199506 w 656706"/>
                <a:gd name="connsiteY2" fmla="*/ 498764 h 714895"/>
                <a:gd name="connsiteX3" fmla="*/ 199506 w 656706"/>
                <a:gd name="connsiteY3" fmla="*/ 498764 h 714895"/>
                <a:gd name="connsiteX4" fmla="*/ 241069 w 656706"/>
                <a:gd name="connsiteY4" fmla="*/ 440575 h 714895"/>
                <a:gd name="connsiteX5" fmla="*/ 282633 w 656706"/>
                <a:gd name="connsiteY5" fmla="*/ 448887 h 714895"/>
                <a:gd name="connsiteX6" fmla="*/ 299258 w 656706"/>
                <a:gd name="connsiteY6" fmla="*/ 498764 h 714895"/>
                <a:gd name="connsiteX7" fmla="*/ 615142 w 656706"/>
                <a:gd name="connsiteY7" fmla="*/ 166255 h 714895"/>
                <a:gd name="connsiteX8" fmla="*/ 615142 w 656706"/>
                <a:gd name="connsiteY8" fmla="*/ 116378 h 714895"/>
                <a:gd name="connsiteX9" fmla="*/ 656706 w 656706"/>
                <a:gd name="connsiteY9" fmla="*/ 99753 h 714895"/>
                <a:gd name="connsiteX10" fmla="*/ 656706 w 656706"/>
                <a:gd name="connsiteY10" fmla="*/ 0 h 714895"/>
                <a:gd name="connsiteX11" fmla="*/ 357447 w 656706"/>
                <a:gd name="connsiteY11" fmla="*/ 83127 h 714895"/>
                <a:gd name="connsiteX12" fmla="*/ 0 w 656706"/>
                <a:gd name="connsiteY12" fmla="*/ 58189 h 714895"/>
                <a:gd name="connsiteX13" fmla="*/ 0 w 656706"/>
                <a:gd name="connsiteY13" fmla="*/ 714895 h 71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6706" h="714895">
                  <a:moveTo>
                    <a:pt x="0" y="714895"/>
                  </a:moveTo>
                  <a:lnTo>
                    <a:pt x="191193" y="590204"/>
                  </a:lnTo>
                  <a:lnTo>
                    <a:pt x="199506" y="498764"/>
                  </a:lnTo>
                  <a:lnTo>
                    <a:pt x="199506" y="498764"/>
                  </a:lnTo>
                  <a:lnTo>
                    <a:pt x="241069" y="440575"/>
                  </a:lnTo>
                  <a:lnTo>
                    <a:pt x="282633" y="448887"/>
                  </a:lnTo>
                  <a:lnTo>
                    <a:pt x="299258" y="498764"/>
                  </a:lnTo>
                  <a:lnTo>
                    <a:pt x="615142" y="166255"/>
                  </a:lnTo>
                  <a:lnTo>
                    <a:pt x="615142" y="116378"/>
                  </a:lnTo>
                  <a:lnTo>
                    <a:pt x="656706" y="99753"/>
                  </a:lnTo>
                  <a:lnTo>
                    <a:pt x="656706" y="0"/>
                  </a:lnTo>
                  <a:lnTo>
                    <a:pt x="357447" y="83127"/>
                  </a:lnTo>
                  <a:lnTo>
                    <a:pt x="0" y="58189"/>
                  </a:lnTo>
                  <a:lnTo>
                    <a:pt x="0" y="714895"/>
                  </a:lnTo>
                  <a:close/>
                </a:path>
              </a:pathLst>
            </a:custGeom>
            <a:solidFill>
              <a:srgbClr val="C00000">
                <a:alpha val="25098"/>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p:cNvCxnSpPr/>
            <p:nvPr/>
          </p:nvCxnSpPr>
          <p:spPr>
            <a:xfrm>
              <a:off x="1979712" y="2960948"/>
              <a:ext cx="0" cy="2248025"/>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GB"/>
              <a:t>Beecroft building, Oxford Physics </a:t>
            </a:r>
          </a:p>
        </p:txBody>
      </p:sp>
      <p:cxnSp>
        <p:nvCxnSpPr>
          <p:cNvPr id="6" name="Straight Connector 5"/>
          <p:cNvCxnSpPr/>
          <p:nvPr/>
        </p:nvCxnSpPr>
        <p:spPr>
          <a:xfrm>
            <a:off x="1699070" y="2935502"/>
            <a:ext cx="3457560" cy="21602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175207" y="2970549"/>
            <a:ext cx="1053494" cy="276999"/>
          </a:xfrm>
          <a:prstGeom prst="rect">
            <a:avLst/>
          </a:prstGeom>
          <a:solidFill>
            <a:schemeClr val="bg1"/>
          </a:solidFill>
          <a:ln>
            <a:noFill/>
          </a:ln>
        </p:spPr>
        <p:txBody>
          <a:bodyPr wrap="none" rtlCol="0">
            <a:spAutoFit/>
          </a:bodyPr>
          <a:lstStyle/>
          <a:p>
            <a:r>
              <a:rPr lang="en-GB" sz="1200"/>
              <a:t>Ground level</a:t>
            </a:r>
          </a:p>
        </p:txBody>
      </p:sp>
      <p:cxnSp>
        <p:nvCxnSpPr>
          <p:cNvPr id="16" name="Straight Connector 15"/>
          <p:cNvCxnSpPr/>
          <p:nvPr/>
        </p:nvCxnSpPr>
        <p:spPr>
          <a:xfrm>
            <a:off x="2063552" y="5085185"/>
            <a:ext cx="0" cy="99382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75405" y="5851869"/>
            <a:ext cx="920445" cy="307777"/>
          </a:xfrm>
          <a:prstGeom prst="rect">
            <a:avLst/>
          </a:prstGeom>
          <a:solidFill>
            <a:schemeClr val="bg1"/>
          </a:solidFill>
          <a:ln w="19050">
            <a:solidFill>
              <a:srgbClr val="FF0000"/>
            </a:solidFill>
          </a:ln>
        </p:spPr>
        <p:txBody>
          <a:bodyPr wrap="none" rtlCol="0">
            <a:spAutoFit/>
          </a:bodyPr>
          <a:lstStyle/>
          <a:p>
            <a:r>
              <a:rPr lang="en-GB" sz="1400"/>
              <a:t>Laser lab</a:t>
            </a:r>
          </a:p>
        </p:txBody>
      </p:sp>
      <p:sp>
        <p:nvSpPr>
          <p:cNvPr id="18" name="TextBox 17"/>
          <p:cNvSpPr txBox="1"/>
          <p:nvPr/>
        </p:nvSpPr>
        <p:spPr>
          <a:xfrm>
            <a:off x="7908626" y="1124744"/>
            <a:ext cx="2674075" cy="892552"/>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a:t>Ultralow vibration</a:t>
            </a:r>
          </a:p>
          <a:p>
            <a:pPr marL="285750" indent="-285750">
              <a:buFont typeface="Arial" panose="020B0604020202020204" pitchFamily="34" charset="0"/>
              <a:buChar char="•"/>
            </a:pPr>
            <a:r>
              <a:rPr lang="en-GB" sz="1600"/>
              <a:t>All plant isolated</a:t>
            </a:r>
          </a:p>
          <a:p>
            <a:pPr marL="285750" indent="-285750">
              <a:buFont typeface="Arial" panose="020B0604020202020204" pitchFamily="34" charset="0"/>
              <a:buChar char="•"/>
            </a:pPr>
            <a:r>
              <a:rPr lang="en-GB" sz="1600"/>
              <a:t>Thick concrete walls</a:t>
            </a:r>
          </a:p>
        </p:txBody>
      </p:sp>
      <p:sp>
        <p:nvSpPr>
          <p:cNvPr id="31" name="TextBox 30"/>
          <p:cNvSpPr txBox="1"/>
          <p:nvPr/>
        </p:nvSpPr>
        <p:spPr>
          <a:xfrm>
            <a:off x="3503713" y="3814926"/>
            <a:ext cx="582211" cy="307777"/>
          </a:xfrm>
          <a:prstGeom prst="rect">
            <a:avLst/>
          </a:prstGeom>
          <a:solidFill>
            <a:schemeClr val="bg1"/>
          </a:solidFill>
          <a:ln w="19050">
            <a:solidFill>
              <a:srgbClr val="FF0000"/>
            </a:solidFill>
          </a:ln>
        </p:spPr>
        <p:txBody>
          <a:bodyPr wrap="none" rtlCol="0">
            <a:spAutoFit/>
          </a:bodyPr>
          <a:lstStyle/>
          <a:p>
            <a:r>
              <a:rPr lang="en-GB" sz="1400"/>
              <a:t>12 m</a:t>
            </a:r>
          </a:p>
        </p:txBody>
      </p:sp>
      <p:sp>
        <p:nvSpPr>
          <p:cNvPr id="37" name="TextBox 36"/>
          <p:cNvSpPr txBox="1"/>
          <p:nvPr/>
        </p:nvSpPr>
        <p:spPr>
          <a:xfrm>
            <a:off x="2657618" y="6130493"/>
            <a:ext cx="618750" cy="307777"/>
          </a:xfrm>
          <a:prstGeom prst="rect">
            <a:avLst/>
          </a:prstGeom>
          <a:solidFill>
            <a:schemeClr val="bg1"/>
          </a:solidFill>
          <a:ln w="19050">
            <a:solidFill>
              <a:srgbClr val="FF0000"/>
            </a:solidFill>
          </a:ln>
        </p:spPr>
        <p:txBody>
          <a:bodyPr wrap="square" rtlCol="0">
            <a:spAutoFit/>
          </a:bodyPr>
          <a:lstStyle/>
          <a:p>
            <a:pPr algn="ctr"/>
            <a:r>
              <a:rPr lang="en-GB" sz="1400"/>
              <a:t>Void</a:t>
            </a:r>
          </a:p>
        </p:txBody>
      </p:sp>
      <p:sp>
        <p:nvSpPr>
          <p:cNvPr id="38" name="TextBox 37"/>
          <p:cNvSpPr txBox="1"/>
          <p:nvPr/>
        </p:nvSpPr>
        <p:spPr>
          <a:xfrm>
            <a:off x="3846916" y="6213601"/>
            <a:ext cx="864095" cy="523220"/>
          </a:xfrm>
          <a:prstGeom prst="rect">
            <a:avLst/>
          </a:prstGeom>
          <a:solidFill>
            <a:schemeClr val="bg1"/>
          </a:solidFill>
          <a:ln w="19050">
            <a:solidFill>
              <a:srgbClr val="FF0000"/>
            </a:solidFill>
          </a:ln>
        </p:spPr>
        <p:txBody>
          <a:bodyPr wrap="square" rtlCol="0">
            <a:spAutoFit/>
          </a:bodyPr>
          <a:lstStyle/>
          <a:p>
            <a:pPr algn="ctr"/>
            <a:r>
              <a:rPr lang="en-GB" sz="1400"/>
              <a:t>Keel slab</a:t>
            </a:r>
          </a:p>
        </p:txBody>
      </p:sp>
      <p:cxnSp>
        <p:nvCxnSpPr>
          <p:cNvPr id="40" name="Straight Arrow Connector 39"/>
          <p:cNvCxnSpPr>
            <a:stCxn id="38" idx="0"/>
          </p:cNvCxnSpPr>
          <p:nvPr/>
        </p:nvCxnSpPr>
        <p:spPr>
          <a:xfrm flipV="1">
            <a:off x="4278963" y="5944425"/>
            <a:ext cx="0" cy="26917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5303912" y="1292752"/>
            <a:ext cx="2493762" cy="5232592"/>
            <a:chOff x="6276154" y="1386552"/>
            <a:chExt cx="2493762" cy="5232592"/>
          </a:xfrm>
        </p:grpSpPr>
        <p:pic>
          <p:nvPicPr>
            <p:cNvPr id="1026" name="Picture 2" descr="C:\Users\bentine\Downloads\20190206_16592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061" b="12201"/>
            <a:stretch/>
          </p:blipFill>
          <p:spPr bwMode="auto">
            <a:xfrm rot="5400000">
              <a:off x="6720051" y="4569279"/>
              <a:ext cx="1605968" cy="24937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entine\Downloads\20190206_17052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44" t="5947" r="1963" b="14985"/>
            <a:stretch/>
          </p:blipFill>
          <p:spPr bwMode="auto">
            <a:xfrm>
              <a:off x="6276154" y="3341262"/>
              <a:ext cx="2490636" cy="16107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bentine\Downloads\20190206_16574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12" r="9273" b="13321"/>
            <a:stretch/>
          </p:blipFill>
          <p:spPr bwMode="auto">
            <a:xfrm>
              <a:off x="6276154" y="1386552"/>
              <a:ext cx="2493762" cy="1893577"/>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53" name="TextBox 52"/>
              <p:cNvSpPr txBox="1"/>
              <p:nvPr/>
            </p:nvSpPr>
            <p:spPr>
              <a:xfrm>
                <a:off x="7908627" y="2133872"/>
                <a:ext cx="2674075"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a:t>Adjacent laser lab reserved for AION use</a:t>
                </a:r>
              </a:p>
              <a:p>
                <a:pPr marL="342900" indent="-342900">
                  <a:buFont typeface="Arial" panose="020B0604020202020204" pitchFamily="34" charset="0"/>
                  <a:buChar char="•"/>
                </a:pPr>
                <a:r>
                  <a:rPr lang="en-GB" sz="1200"/>
                  <a:t>keel slabs</a:t>
                </a:r>
              </a:p>
              <a:p>
                <a:pPr marL="342900" indent="-342900">
                  <a:buFont typeface="Arial" panose="020B0604020202020204" pitchFamily="34" charset="0"/>
                  <a:buChar char="•"/>
                </a:pPr>
                <a14:m>
                  <m:oMath xmlns:m="http://schemas.openxmlformats.org/officeDocument/2006/math">
                    <m:r>
                      <a:rPr lang="en-GB" sz="1200" i="1">
                        <a:latin typeface="Cambria Math"/>
                      </a:rPr>
                      <m:t>±</m:t>
                    </m:r>
                    <m:sSup>
                      <m:sSupPr>
                        <m:ctrlPr>
                          <a:rPr lang="en-GB" sz="1200" i="1">
                            <a:latin typeface="Cambria Math" panose="02040503050406030204" pitchFamily="18" charset="0"/>
                          </a:rPr>
                        </m:ctrlPr>
                      </m:sSupPr>
                      <m:e>
                        <m:r>
                          <a:rPr lang="en-GB" sz="1200" i="1">
                            <a:latin typeface="Cambria Math"/>
                          </a:rPr>
                          <m:t>0.1</m:t>
                        </m:r>
                      </m:e>
                      <m:sup>
                        <m:r>
                          <a:rPr lang="en-GB" sz="1200" i="1">
                            <a:latin typeface="Cambria Math"/>
                          </a:rPr>
                          <m:t>∘</m:t>
                        </m:r>
                      </m:sup>
                    </m:sSup>
                  </m:oMath>
                </a14:m>
                <a:r>
                  <a:rPr lang="en-GB" sz="1200"/>
                  <a:t>C stability</a:t>
                </a:r>
              </a:p>
              <a:p>
                <a:pPr marL="342900" indent="-342900">
                  <a:buFont typeface="Arial" panose="020B0604020202020204" pitchFamily="34" charset="0"/>
                  <a:buChar char="•"/>
                </a:pPr>
                <a:r>
                  <a:rPr lang="en-GB" sz="1200"/>
                  <a:t>Isolated mains</a:t>
                </a:r>
              </a:p>
            </p:txBody>
          </p:sp>
        </mc:Choice>
        <mc:Fallback xmlns="">
          <p:sp>
            <p:nvSpPr>
              <p:cNvPr id="53" name="TextBox 52"/>
              <p:cNvSpPr txBox="1">
                <a:spLocks noRot="1" noChangeAspect="1" noMove="1" noResize="1" noEditPoints="1" noAdjustHandles="1" noChangeArrowheads="1" noChangeShapeType="1" noTextEdit="1"/>
              </p:cNvSpPr>
              <p:nvPr/>
            </p:nvSpPr>
            <p:spPr>
              <a:xfrm>
                <a:off x="7908627" y="2133872"/>
                <a:ext cx="2674075" cy="1569660"/>
              </a:xfrm>
              <a:prstGeom prst="rect">
                <a:avLst/>
              </a:prstGeom>
              <a:blipFill>
                <a:blip r:embed="rId7"/>
                <a:stretch>
                  <a:fillRect l="-1878" t="-787"/>
                </a:stretch>
              </a:blipFill>
              <a:ln/>
            </p:spPr>
            <p:txBody>
              <a:bodyPr/>
              <a:lstStyle/>
              <a:p>
                <a:r>
                  <a:rPr lang="en-US">
                    <a:noFill/>
                  </a:rPr>
                  <a:t> </a:t>
                </a:r>
              </a:p>
            </p:txBody>
          </p:sp>
        </mc:Fallback>
      </mc:AlternateContent>
      <p:sp>
        <p:nvSpPr>
          <p:cNvPr id="54" name="TextBox 53"/>
          <p:cNvSpPr txBox="1"/>
          <p:nvPr/>
        </p:nvSpPr>
        <p:spPr>
          <a:xfrm>
            <a:off x="7908628" y="3822720"/>
            <a:ext cx="2674075" cy="104644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a:t>Vertical space</a:t>
            </a:r>
          </a:p>
          <a:p>
            <a:pPr marL="285750" indent="-285750">
              <a:buFont typeface="Arial" panose="020B0604020202020204" pitchFamily="34" charset="0"/>
              <a:buChar char="•"/>
            </a:pPr>
            <a:r>
              <a:rPr lang="en-GB" sz="1400"/>
              <a:t>12m basement to ground floor</a:t>
            </a:r>
          </a:p>
          <a:p>
            <a:pPr marL="285750" indent="-285750">
              <a:buFont typeface="Arial" panose="020B0604020202020204" pitchFamily="34" charset="0"/>
              <a:buChar char="•"/>
            </a:pPr>
            <a:r>
              <a:rPr lang="en-GB" sz="1400"/>
              <a:t>14.7m floor to ceiling</a:t>
            </a:r>
          </a:p>
        </p:txBody>
      </p:sp>
      <p:sp>
        <p:nvSpPr>
          <p:cNvPr id="55" name="TextBox 54"/>
          <p:cNvSpPr txBox="1"/>
          <p:nvPr/>
        </p:nvSpPr>
        <p:spPr>
          <a:xfrm>
            <a:off x="7919746" y="4953362"/>
            <a:ext cx="2674075" cy="707886"/>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a:t>Stairwell is </a:t>
            </a:r>
            <a:r>
              <a:rPr lang="en-GB" sz="2000" b="1"/>
              <a:t>not</a:t>
            </a:r>
            <a:r>
              <a:rPr lang="en-GB" sz="2000"/>
              <a:t> a fire escape route.</a:t>
            </a:r>
          </a:p>
        </p:txBody>
      </p:sp>
      <p:sp>
        <p:nvSpPr>
          <p:cNvPr id="56" name="TextBox 55"/>
          <p:cNvSpPr txBox="1"/>
          <p:nvPr/>
        </p:nvSpPr>
        <p:spPr>
          <a:xfrm>
            <a:off x="7908628" y="5877272"/>
            <a:ext cx="2674075" cy="707886"/>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err="1"/>
              <a:t>Bakeout</a:t>
            </a:r>
            <a:r>
              <a:rPr lang="en-GB" sz="2000"/>
              <a:t> room  and cleanroom nearby</a:t>
            </a:r>
          </a:p>
        </p:txBody>
      </p:sp>
      <p:sp>
        <p:nvSpPr>
          <p:cNvPr id="57" name="TextBox 56"/>
          <p:cNvSpPr txBox="1"/>
          <p:nvPr/>
        </p:nvSpPr>
        <p:spPr>
          <a:xfrm>
            <a:off x="4583833" y="4731285"/>
            <a:ext cx="1736645" cy="523220"/>
          </a:xfrm>
          <a:prstGeom prst="rect">
            <a:avLst/>
          </a:prstGeom>
          <a:solidFill>
            <a:schemeClr val="bg1"/>
          </a:solidFill>
          <a:ln w="19050">
            <a:solidFill>
              <a:srgbClr val="C00000"/>
            </a:solidFill>
          </a:ln>
        </p:spPr>
        <p:txBody>
          <a:bodyPr wrap="square" rtlCol="0">
            <a:spAutoFit/>
          </a:bodyPr>
          <a:lstStyle/>
          <a:p>
            <a:pPr algn="ctr"/>
            <a:r>
              <a:rPr lang="en-GB" sz="1400" err="1"/>
              <a:t>Aircon</a:t>
            </a:r>
            <a:r>
              <a:rPr lang="en-GB" sz="1400"/>
              <a:t> infrastructure</a:t>
            </a:r>
          </a:p>
        </p:txBody>
      </p:sp>
      <p:cxnSp>
        <p:nvCxnSpPr>
          <p:cNvPr id="51" name="Straight Arrow Connector 50"/>
          <p:cNvCxnSpPr>
            <a:stCxn id="57" idx="1"/>
          </p:cNvCxnSpPr>
          <p:nvPr/>
        </p:nvCxnSpPr>
        <p:spPr>
          <a:xfrm flipH="1" flipV="1">
            <a:off x="4190118" y="4745401"/>
            <a:ext cx="393714" cy="24749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6380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aseline="0"/>
              <a:t>Beecroft</a:t>
            </a:r>
            <a:r>
              <a:rPr lang="en-GB"/>
              <a:t> building</a:t>
            </a:r>
            <a:r>
              <a:rPr lang="en-GB" baseline="0"/>
              <a:t>, Oxford Physics </a:t>
            </a:r>
            <a:endParaRPr lang="en-GB"/>
          </a:p>
        </p:txBody>
      </p:sp>
      <p:pic>
        <p:nvPicPr>
          <p:cNvPr id="4" name="Picture 3"/>
          <p:cNvPicPr>
            <a:picLocks noChangeAspect="1"/>
          </p:cNvPicPr>
          <p:nvPr/>
        </p:nvPicPr>
        <p:blipFill>
          <a:blip r:embed="rId3"/>
          <a:stretch>
            <a:fillRect/>
          </a:stretch>
        </p:blipFill>
        <p:spPr>
          <a:xfrm>
            <a:off x="1679900" y="1060476"/>
            <a:ext cx="3426101" cy="5903177"/>
          </a:xfrm>
          <a:prstGeom prst="rect">
            <a:avLst/>
          </a:prstGeom>
        </p:spPr>
      </p:pic>
      <p:sp>
        <p:nvSpPr>
          <p:cNvPr id="6" name="Flowchart: Manual Input 16"/>
          <p:cNvSpPr/>
          <p:nvPr/>
        </p:nvSpPr>
        <p:spPr>
          <a:xfrm>
            <a:off x="3103360" y="4994209"/>
            <a:ext cx="826274" cy="17039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261"/>
              <a:gd name="connsiteY0" fmla="*/ 2986 h 10000"/>
              <a:gd name="connsiteX1" fmla="*/ 10261 w 10261"/>
              <a:gd name="connsiteY1" fmla="*/ 0 h 10000"/>
              <a:gd name="connsiteX2" fmla="*/ 10261 w 10261"/>
              <a:gd name="connsiteY2" fmla="*/ 10000 h 10000"/>
              <a:gd name="connsiteX3" fmla="*/ 261 w 10261"/>
              <a:gd name="connsiteY3" fmla="*/ 10000 h 10000"/>
              <a:gd name="connsiteX4" fmla="*/ 0 w 10261"/>
              <a:gd name="connsiteY4" fmla="*/ 2986 h 10000"/>
              <a:gd name="connsiteX0" fmla="*/ 0 w 10065"/>
              <a:gd name="connsiteY0" fmla="*/ 2522 h 10000"/>
              <a:gd name="connsiteX1" fmla="*/ 10065 w 10065"/>
              <a:gd name="connsiteY1" fmla="*/ 0 h 10000"/>
              <a:gd name="connsiteX2" fmla="*/ 10065 w 10065"/>
              <a:gd name="connsiteY2" fmla="*/ 10000 h 10000"/>
              <a:gd name="connsiteX3" fmla="*/ 65 w 10065"/>
              <a:gd name="connsiteY3" fmla="*/ 10000 h 10000"/>
              <a:gd name="connsiteX4" fmla="*/ 0 w 10065"/>
              <a:gd name="connsiteY4" fmla="*/ 252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5" h="10000">
                <a:moveTo>
                  <a:pt x="0" y="2522"/>
                </a:moveTo>
                <a:lnTo>
                  <a:pt x="10065" y="0"/>
                </a:lnTo>
                <a:lnTo>
                  <a:pt x="10065" y="10000"/>
                </a:lnTo>
                <a:lnTo>
                  <a:pt x="65" y="10000"/>
                </a:lnTo>
                <a:cubicBezTo>
                  <a:pt x="43" y="7507"/>
                  <a:pt x="22" y="5015"/>
                  <a:pt x="0" y="2522"/>
                </a:cubicBezTo>
                <a:close/>
              </a:path>
            </a:pathLst>
          </a:custGeom>
          <a:solidFill>
            <a:srgbClr val="C00000">
              <a:alpha val="50000"/>
            </a:srgbClr>
          </a:solidFill>
          <a:ln w="28575">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77751" tIns="38876" rIns="77751" bIns="38876" rtlCol="0" anchor="ctr"/>
          <a:lstStyle/>
          <a:p>
            <a:pPr algn="ctr"/>
            <a:endParaRPr lang="en-GB"/>
          </a:p>
        </p:txBody>
      </p:sp>
      <p:cxnSp>
        <p:nvCxnSpPr>
          <p:cNvPr id="9" name="Straight Arrow Connector 8"/>
          <p:cNvCxnSpPr/>
          <p:nvPr/>
        </p:nvCxnSpPr>
        <p:spPr>
          <a:xfrm flipH="1">
            <a:off x="3850059" y="3533680"/>
            <a:ext cx="452089"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824275" y="1916832"/>
            <a:ext cx="452089"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276363" y="1723731"/>
            <a:ext cx="798222" cy="355510"/>
          </a:xfrm>
          <a:prstGeom prst="rect">
            <a:avLst/>
          </a:prstGeom>
          <a:solidFill>
            <a:schemeClr val="bg1"/>
          </a:solidFill>
          <a:ln w="19050">
            <a:solidFill>
              <a:srgbClr val="C00000"/>
            </a:solidFill>
          </a:ln>
        </p:spPr>
        <p:txBody>
          <a:bodyPr wrap="none" lIns="77751" tIns="38876" rIns="77751" bIns="38876" rtlCol="0">
            <a:spAutoFit/>
          </a:bodyPr>
          <a:lstStyle/>
          <a:p>
            <a:r>
              <a:rPr lang="en-GB"/>
              <a:t>14.7m</a:t>
            </a:r>
          </a:p>
        </p:txBody>
      </p:sp>
      <p:sp>
        <p:nvSpPr>
          <p:cNvPr id="12" name="TextBox 11"/>
          <p:cNvSpPr txBox="1"/>
          <p:nvPr/>
        </p:nvSpPr>
        <p:spPr>
          <a:xfrm>
            <a:off x="4276363" y="3352018"/>
            <a:ext cx="798222" cy="355510"/>
          </a:xfrm>
          <a:prstGeom prst="rect">
            <a:avLst/>
          </a:prstGeom>
          <a:solidFill>
            <a:schemeClr val="bg1"/>
          </a:solidFill>
          <a:ln w="19050">
            <a:solidFill>
              <a:srgbClr val="C00000"/>
            </a:solidFill>
          </a:ln>
        </p:spPr>
        <p:txBody>
          <a:bodyPr wrap="none" lIns="77751" tIns="38876" rIns="77751" bIns="38876" rtlCol="0">
            <a:spAutoFit/>
          </a:bodyPr>
          <a:lstStyle/>
          <a:p>
            <a:r>
              <a:rPr lang="en-GB"/>
              <a:t>10.0m</a:t>
            </a:r>
          </a:p>
        </p:txBody>
      </p:sp>
      <p:cxnSp>
        <p:nvCxnSpPr>
          <p:cNvPr id="13" name="Straight Arrow Connector 12"/>
          <p:cNvCxnSpPr/>
          <p:nvPr/>
        </p:nvCxnSpPr>
        <p:spPr>
          <a:xfrm flipH="1">
            <a:off x="3850059" y="4287517"/>
            <a:ext cx="452089"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76363" y="4106881"/>
            <a:ext cx="669982" cy="355510"/>
          </a:xfrm>
          <a:prstGeom prst="rect">
            <a:avLst/>
          </a:prstGeom>
          <a:solidFill>
            <a:schemeClr val="bg1"/>
          </a:solidFill>
          <a:ln w="19050">
            <a:solidFill>
              <a:srgbClr val="C00000"/>
            </a:solidFill>
          </a:ln>
        </p:spPr>
        <p:txBody>
          <a:bodyPr wrap="none" lIns="77751" tIns="38876" rIns="77751" bIns="38876" rtlCol="0">
            <a:spAutoFit/>
          </a:bodyPr>
          <a:lstStyle/>
          <a:p>
            <a:r>
              <a:rPr lang="en-GB"/>
              <a:t>7.7m</a:t>
            </a:r>
          </a:p>
        </p:txBody>
      </p:sp>
      <p:cxnSp>
        <p:nvCxnSpPr>
          <p:cNvPr id="15" name="Straight Arrow Connector 14"/>
          <p:cNvCxnSpPr/>
          <p:nvPr/>
        </p:nvCxnSpPr>
        <p:spPr>
          <a:xfrm flipH="1">
            <a:off x="3850059" y="5128217"/>
            <a:ext cx="452089"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276363" y="4946556"/>
            <a:ext cx="669982" cy="355510"/>
          </a:xfrm>
          <a:prstGeom prst="rect">
            <a:avLst/>
          </a:prstGeom>
          <a:solidFill>
            <a:schemeClr val="bg1"/>
          </a:solidFill>
          <a:ln w="19050">
            <a:solidFill>
              <a:srgbClr val="C00000"/>
            </a:solidFill>
          </a:ln>
        </p:spPr>
        <p:txBody>
          <a:bodyPr wrap="none" lIns="77751" tIns="38876" rIns="77751" bIns="38876" rtlCol="0">
            <a:spAutoFit/>
          </a:bodyPr>
          <a:lstStyle/>
          <a:p>
            <a:r>
              <a:rPr lang="en-GB"/>
              <a:t>5.0m</a:t>
            </a:r>
          </a:p>
        </p:txBody>
      </p:sp>
      <p:sp>
        <p:nvSpPr>
          <p:cNvPr id="18" name="Rectangle 17"/>
          <p:cNvSpPr/>
          <p:nvPr/>
        </p:nvSpPr>
        <p:spPr>
          <a:xfrm>
            <a:off x="3858542" y="5916913"/>
            <a:ext cx="645398" cy="839065"/>
          </a:xfrm>
          <a:prstGeom prst="rect">
            <a:avLst/>
          </a:prstGeom>
          <a:solidFill>
            <a:srgbClr val="7030A0">
              <a:alpha val="50000"/>
            </a:srgbClr>
          </a:solid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a:blip r:embed="rId4"/>
          <a:stretch>
            <a:fillRect/>
          </a:stretch>
        </p:blipFill>
        <p:spPr>
          <a:xfrm>
            <a:off x="5580188" y="3501028"/>
            <a:ext cx="4752211" cy="2952308"/>
          </a:xfrm>
          <a:prstGeom prst="rect">
            <a:avLst/>
          </a:prstGeom>
        </p:spPr>
      </p:pic>
      <p:sp>
        <p:nvSpPr>
          <p:cNvPr id="25" name="TextBox 24"/>
          <p:cNvSpPr txBox="1"/>
          <p:nvPr/>
        </p:nvSpPr>
        <p:spPr>
          <a:xfrm>
            <a:off x="5940227" y="3662774"/>
            <a:ext cx="864096" cy="652068"/>
          </a:xfrm>
          <a:prstGeom prst="rect">
            <a:avLst/>
          </a:prstGeom>
          <a:solidFill>
            <a:srgbClr val="FFC000">
              <a:alpha val="58000"/>
            </a:srgbClr>
          </a:solidFill>
          <a:ln>
            <a:solidFill>
              <a:srgbClr val="FFC000"/>
            </a:solidFill>
          </a:ln>
        </p:spPr>
        <p:txBody>
          <a:bodyPr wrap="square" rtlCol="0" anchor="ctr" anchorCtr="0">
            <a:noAutofit/>
          </a:bodyPr>
          <a:lstStyle/>
          <a:p>
            <a:pPr algn="ctr"/>
            <a:r>
              <a:rPr lang="en-GB" sz="1400" b="1"/>
              <a:t>Bake room</a:t>
            </a:r>
          </a:p>
        </p:txBody>
      </p:sp>
      <p:sp>
        <p:nvSpPr>
          <p:cNvPr id="26" name="TextBox 25"/>
          <p:cNvSpPr txBox="1"/>
          <p:nvPr/>
        </p:nvSpPr>
        <p:spPr>
          <a:xfrm>
            <a:off x="5940227" y="4391881"/>
            <a:ext cx="2016065" cy="1534261"/>
          </a:xfrm>
          <a:prstGeom prst="rect">
            <a:avLst/>
          </a:prstGeom>
          <a:solidFill>
            <a:schemeClr val="tx2">
              <a:lumMod val="40000"/>
              <a:lumOff val="60000"/>
              <a:alpha val="58000"/>
            </a:schemeClr>
          </a:solidFill>
          <a:ln>
            <a:solidFill>
              <a:schemeClr val="tx2">
                <a:lumMod val="60000"/>
                <a:lumOff val="40000"/>
              </a:schemeClr>
            </a:solidFill>
          </a:ln>
        </p:spPr>
        <p:txBody>
          <a:bodyPr wrap="square" rtlCol="0" anchor="t" anchorCtr="0">
            <a:noAutofit/>
          </a:bodyPr>
          <a:lstStyle/>
          <a:p>
            <a:pPr algn="ctr"/>
            <a:r>
              <a:rPr lang="en-GB" sz="1400" b="1"/>
              <a:t>Laser Lab</a:t>
            </a:r>
          </a:p>
        </p:txBody>
      </p:sp>
      <p:sp>
        <p:nvSpPr>
          <p:cNvPr id="27" name="TextBox 26"/>
          <p:cNvSpPr txBox="1"/>
          <p:nvPr/>
        </p:nvSpPr>
        <p:spPr>
          <a:xfrm>
            <a:off x="6396658" y="4698866"/>
            <a:ext cx="1152000" cy="965079"/>
          </a:xfrm>
          <a:prstGeom prst="rect">
            <a:avLst/>
          </a:prstGeom>
          <a:solidFill>
            <a:schemeClr val="tx2">
              <a:lumMod val="60000"/>
              <a:lumOff val="40000"/>
              <a:alpha val="58000"/>
            </a:schemeClr>
          </a:solidFill>
          <a:ln>
            <a:solidFill>
              <a:schemeClr val="tx2">
                <a:lumMod val="75000"/>
              </a:schemeClr>
            </a:solidFill>
          </a:ln>
        </p:spPr>
        <p:txBody>
          <a:bodyPr wrap="square" rtlCol="0" anchor="ctr" anchorCtr="0">
            <a:noAutofit/>
          </a:bodyPr>
          <a:lstStyle/>
          <a:p>
            <a:pPr algn="ctr"/>
            <a:r>
              <a:rPr lang="en-GB" sz="1400" b="1"/>
              <a:t>Keel slab,</a:t>
            </a:r>
          </a:p>
          <a:p>
            <a:pPr algn="ctr"/>
            <a:r>
              <a:rPr lang="en-GB" sz="1400" b="1"/>
              <a:t>Optical table</a:t>
            </a:r>
          </a:p>
        </p:txBody>
      </p:sp>
      <p:sp>
        <p:nvSpPr>
          <p:cNvPr id="28" name="Rectangle 27"/>
          <p:cNvSpPr/>
          <p:nvPr/>
        </p:nvSpPr>
        <p:spPr>
          <a:xfrm>
            <a:off x="7956291" y="3644112"/>
            <a:ext cx="144176" cy="598723"/>
          </a:xfrm>
          <a:prstGeom prst="rect">
            <a:avLst/>
          </a:prstGeom>
          <a:solidFill>
            <a:srgbClr val="7030A0">
              <a:alpha val="50000"/>
            </a:srgbClr>
          </a:solid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2839419" y="6533471"/>
            <a:ext cx="386465" cy="122646"/>
          </a:xfrm>
          <a:prstGeom prst="ellipse">
            <a:avLst/>
          </a:prstGeom>
          <a:solidFill>
            <a:srgbClr val="604A7B">
              <a:alpha val="50196"/>
            </a:srgb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7933281" y="4686690"/>
            <a:ext cx="150308" cy="144016"/>
          </a:xfrm>
          <a:prstGeom prst="ellipse">
            <a:avLst/>
          </a:prstGeom>
          <a:solidFill>
            <a:srgbClr val="604A7B">
              <a:alpha val="50196"/>
            </a:srgb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2098147" y="5853902"/>
            <a:ext cx="901209" cy="307777"/>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GB" sz="1400"/>
              <a:t>Core site</a:t>
            </a:r>
          </a:p>
        </p:txBody>
      </p:sp>
      <p:sp>
        <p:nvSpPr>
          <p:cNvPr id="34" name="TextBox 33"/>
          <p:cNvSpPr txBox="1"/>
          <p:nvPr/>
        </p:nvSpPr>
        <p:spPr>
          <a:xfrm>
            <a:off x="8207070" y="5926142"/>
            <a:ext cx="901209" cy="307777"/>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GB" sz="1400"/>
              <a:t>Core site</a:t>
            </a:r>
          </a:p>
        </p:txBody>
      </p:sp>
      <p:cxnSp>
        <p:nvCxnSpPr>
          <p:cNvPr id="36" name="Straight Arrow Connector 35"/>
          <p:cNvCxnSpPr/>
          <p:nvPr/>
        </p:nvCxnSpPr>
        <p:spPr>
          <a:xfrm flipH="1" flipV="1">
            <a:off x="8052907" y="4869225"/>
            <a:ext cx="341938" cy="1056916"/>
          </a:xfrm>
          <a:prstGeom prst="straightConnector1">
            <a:avLst/>
          </a:prstGeom>
          <a:ln w="2857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8514299" y="4180870"/>
            <a:ext cx="721258" cy="1011332"/>
          </a:xfrm>
          <a:prstGeom prst="rect">
            <a:avLst/>
          </a:prstGeom>
          <a:solidFill>
            <a:srgbClr val="C00000">
              <a:alpha val="5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AI-10</a:t>
            </a:r>
          </a:p>
        </p:txBody>
      </p:sp>
      <p:cxnSp>
        <p:nvCxnSpPr>
          <p:cNvPr id="46" name="Straight Connector 45"/>
          <p:cNvCxnSpPr/>
          <p:nvPr/>
        </p:nvCxnSpPr>
        <p:spPr>
          <a:xfrm flipH="1">
            <a:off x="8066559" y="4739372"/>
            <a:ext cx="5040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endCxn id="30" idx="1"/>
          </p:cNvCxnSpPr>
          <p:nvPr/>
        </p:nvCxnSpPr>
        <p:spPr>
          <a:xfrm>
            <a:off x="2548750" y="6183048"/>
            <a:ext cx="347264" cy="368384"/>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a:off x="3098359" y="3572022"/>
            <a:ext cx="842839" cy="1620180"/>
          </a:xfrm>
          <a:custGeom>
            <a:avLst/>
            <a:gdLst>
              <a:gd name="connsiteX0" fmla="*/ 61847 w 904686"/>
              <a:gd name="connsiteY0" fmla="*/ 1741336 h 1787776"/>
              <a:gd name="connsiteX1" fmla="*/ 904686 w 904686"/>
              <a:gd name="connsiteY1" fmla="*/ 1240404 h 1787776"/>
              <a:gd name="connsiteX2" fmla="*/ 896734 w 904686"/>
              <a:gd name="connsiteY2" fmla="*/ 0 h 1787776"/>
              <a:gd name="connsiteX3" fmla="*/ 61847 w 904686"/>
              <a:gd name="connsiteY3" fmla="*/ 0 h 1787776"/>
              <a:gd name="connsiteX4" fmla="*/ 61847 w 904686"/>
              <a:gd name="connsiteY4" fmla="*/ 1741336 h 1787776"/>
              <a:gd name="connsiteX0" fmla="*/ 0 w 842839"/>
              <a:gd name="connsiteY0" fmla="*/ 1741336 h 1787776"/>
              <a:gd name="connsiteX1" fmla="*/ 842839 w 842839"/>
              <a:gd name="connsiteY1" fmla="*/ 1240404 h 1787776"/>
              <a:gd name="connsiteX2" fmla="*/ 834887 w 842839"/>
              <a:gd name="connsiteY2" fmla="*/ 0 h 1787776"/>
              <a:gd name="connsiteX3" fmla="*/ 0 w 842839"/>
              <a:gd name="connsiteY3" fmla="*/ 0 h 1787776"/>
              <a:gd name="connsiteX4" fmla="*/ 0 w 842839"/>
              <a:gd name="connsiteY4" fmla="*/ 1741336 h 1787776"/>
              <a:gd name="connsiteX0" fmla="*/ 0 w 842839"/>
              <a:gd name="connsiteY0" fmla="*/ 1741336 h 1787776"/>
              <a:gd name="connsiteX1" fmla="*/ 842839 w 842839"/>
              <a:gd name="connsiteY1" fmla="*/ 1240404 h 1787776"/>
              <a:gd name="connsiteX2" fmla="*/ 834887 w 842839"/>
              <a:gd name="connsiteY2" fmla="*/ 0 h 1787776"/>
              <a:gd name="connsiteX3" fmla="*/ 0 w 842839"/>
              <a:gd name="connsiteY3" fmla="*/ 0 h 1787776"/>
              <a:gd name="connsiteX4" fmla="*/ 0 w 842839"/>
              <a:gd name="connsiteY4" fmla="*/ 1741336 h 1787776"/>
              <a:gd name="connsiteX0" fmla="*/ 104858 w 947697"/>
              <a:gd name="connsiteY0" fmla="*/ 1741336 h 1787776"/>
              <a:gd name="connsiteX1" fmla="*/ 947697 w 947697"/>
              <a:gd name="connsiteY1" fmla="*/ 1240404 h 1787776"/>
              <a:gd name="connsiteX2" fmla="*/ 939745 w 947697"/>
              <a:gd name="connsiteY2" fmla="*/ 0 h 1787776"/>
              <a:gd name="connsiteX3" fmla="*/ 104858 w 947697"/>
              <a:gd name="connsiteY3" fmla="*/ 0 h 1787776"/>
              <a:gd name="connsiteX4" fmla="*/ 104858 w 947697"/>
              <a:gd name="connsiteY4" fmla="*/ 1741336 h 1787776"/>
              <a:gd name="connsiteX0" fmla="*/ 61844 w 904683"/>
              <a:gd name="connsiteY0" fmla="*/ 1741336 h 1787776"/>
              <a:gd name="connsiteX1" fmla="*/ 904683 w 904683"/>
              <a:gd name="connsiteY1" fmla="*/ 1240404 h 1787776"/>
              <a:gd name="connsiteX2" fmla="*/ 896731 w 904683"/>
              <a:gd name="connsiteY2" fmla="*/ 0 h 1787776"/>
              <a:gd name="connsiteX3" fmla="*/ 61844 w 904683"/>
              <a:gd name="connsiteY3" fmla="*/ 0 h 1787776"/>
              <a:gd name="connsiteX4" fmla="*/ 61844 w 904683"/>
              <a:gd name="connsiteY4" fmla="*/ 1741336 h 1787776"/>
              <a:gd name="connsiteX0" fmla="*/ 61844 w 904683"/>
              <a:gd name="connsiteY0" fmla="*/ 1741336 h 1741336"/>
              <a:gd name="connsiteX1" fmla="*/ 904683 w 904683"/>
              <a:gd name="connsiteY1" fmla="*/ 1240404 h 1741336"/>
              <a:gd name="connsiteX2" fmla="*/ 896731 w 904683"/>
              <a:gd name="connsiteY2" fmla="*/ 0 h 1741336"/>
              <a:gd name="connsiteX3" fmla="*/ 61844 w 904683"/>
              <a:gd name="connsiteY3" fmla="*/ 0 h 1741336"/>
              <a:gd name="connsiteX4" fmla="*/ 61844 w 904683"/>
              <a:gd name="connsiteY4" fmla="*/ 1741336 h 1741336"/>
              <a:gd name="connsiteX0" fmla="*/ 0 w 842839"/>
              <a:gd name="connsiteY0" fmla="*/ 1741336 h 1741336"/>
              <a:gd name="connsiteX1" fmla="*/ 842839 w 842839"/>
              <a:gd name="connsiteY1" fmla="*/ 1240404 h 1741336"/>
              <a:gd name="connsiteX2" fmla="*/ 834887 w 842839"/>
              <a:gd name="connsiteY2" fmla="*/ 0 h 1741336"/>
              <a:gd name="connsiteX3" fmla="*/ 0 w 842839"/>
              <a:gd name="connsiteY3" fmla="*/ 0 h 1741336"/>
              <a:gd name="connsiteX4" fmla="*/ 0 w 842839"/>
              <a:gd name="connsiteY4" fmla="*/ 1741336 h 1741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839" h="1741336">
                <a:moveTo>
                  <a:pt x="0" y="1741336"/>
                </a:moveTo>
                <a:lnTo>
                  <a:pt x="842839" y="1240404"/>
                </a:lnTo>
                <a:cubicBezTo>
                  <a:pt x="840188" y="826936"/>
                  <a:pt x="837538" y="413468"/>
                  <a:pt x="834887" y="0"/>
                </a:cubicBezTo>
                <a:lnTo>
                  <a:pt x="0" y="0"/>
                </a:lnTo>
                <a:cubicBezTo>
                  <a:pt x="3976" y="592373"/>
                  <a:pt x="0" y="870668"/>
                  <a:pt x="0" y="1741336"/>
                </a:cubicBezTo>
                <a:close/>
              </a:path>
            </a:pathLst>
          </a:custGeom>
          <a:solidFill>
            <a:srgbClr val="C0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AI-10</a:t>
            </a:r>
          </a:p>
        </p:txBody>
      </p:sp>
      <p:cxnSp>
        <p:nvCxnSpPr>
          <p:cNvPr id="38" name="Straight Arrow Connector 37"/>
          <p:cNvCxnSpPr/>
          <p:nvPr/>
        </p:nvCxnSpPr>
        <p:spPr>
          <a:xfrm>
            <a:off x="8514298" y="3352018"/>
            <a:ext cx="1602392" cy="0"/>
          </a:xfrm>
          <a:prstGeom prst="straightConnector1">
            <a:avLst/>
          </a:prstGeom>
          <a:ln w="127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998937" y="2983098"/>
            <a:ext cx="669982" cy="355510"/>
          </a:xfrm>
          <a:prstGeom prst="rect">
            <a:avLst/>
          </a:prstGeom>
          <a:solidFill>
            <a:schemeClr val="bg1"/>
          </a:solidFill>
          <a:ln w="19050">
            <a:noFill/>
          </a:ln>
        </p:spPr>
        <p:txBody>
          <a:bodyPr wrap="none" lIns="77751" tIns="38876" rIns="77751" bIns="38876" rtlCol="0">
            <a:spAutoFit/>
          </a:bodyPr>
          <a:lstStyle/>
          <a:p>
            <a:r>
              <a:rPr lang="en-GB"/>
              <a:t>5.4m</a:t>
            </a:r>
          </a:p>
        </p:txBody>
      </p:sp>
      <p:sp>
        <p:nvSpPr>
          <p:cNvPr id="7" name="TextBox 6"/>
          <p:cNvSpPr txBox="1"/>
          <p:nvPr/>
        </p:nvSpPr>
        <p:spPr>
          <a:xfrm>
            <a:off x="5663952" y="1462680"/>
            <a:ext cx="2580531" cy="1569660"/>
          </a:xfrm>
          <a:prstGeom prst="rect">
            <a:avLst/>
          </a:prstGeom>
          <a:noFill/>
          <a:ln>
            <a:solidFill>
              <a:srgbClr val="00B0F0"/>
            </a:solidFill>
          </a:ln>
        </p:spPr>
        <p:txBody>
          <a:bodyPr wrap="square" rtlCol="0">
            <a:spAutoFit/>
          </a:bodyPr>
          <a:lstStyle/>
          <a:p>
            <a:r>
              <a:rPr lang="en-GB" sz="3200">
                <a:solidFill>
                  <a:schemeClr val="tx2"/>
                </a:solidFill>
              </a:rPr>
              <a:t>← Side view</a:t>
            </a:r>
          </a:p>
          <a:p>
            <a:endParaRPr lang="en-GB" sz="3200">
              <a:solidFill>
                <a:schemeClr val="tx2"/>
              </a:solidFill>
            </a:endParaRPr>
          </a:p>
          <a:p>
            <a:r>
              <a:rPr lang="en-GB" sz="3200">
                <a:solidFill>
                  <a:schemeClr val="tx2"/>
                </a:solidFill>
              </a:rPr>
              <a:t>↓ Plan view</a:t>
            </a:r>
          </a:p>
        </p:txBody>
      </p:sp>
    </p:spTree>
    <p:extLst>
      <p:ext uri="{BB962C8B-B14F-4D97-AF65-F5344CB8AC3E}">
        <p14:creationId xmlns:p14="http://schemas.microsoft.com/office/powerpoint/2010/main" val="39309266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371821"/>
            <a:ext cx="8020050" cy="457200"/>
          </a:xfrm>
        </p:spPr>
        <p:txBody>
          <a:bodyPr/>
          <a:lstStyle/>
          <a:p>
            <a:r>
              <a:rPr lang="en-GB" baseline="0"/>
              <a:t>AION-10 site: Beecroft</a:t>
            </a:r>
            <a:r>
              <a:rPr lang="en-GB"/>
              <a:t> building</a:t>
            </a:r>
            <a:r>
              <a:rPr lang="en-GB" baseline="0"/>
              <a:t>, Oxford Physics </a:t>
            </a:r>
            <a:endParaRPr lang="en-GB"/>
          </a:p>
        </p:txBody>
      </p:sp>
      <p:pic>
        <p:nvPicPr>
          <p:cNvPr id="4" name="Picture 3"/>
          <p:cNvPicPr>
            <a:picLocks noChangeAspect="1"/>
          </p:cNvPicPr>
          <p:nvPr/>
        </p:nvPicPr>
        <p:blipFill rotWithShape="1">
          <a:blip r:embed="rId3"/>
          <a:srcRect l="13040" t="8961"/>
          <a:stretch/>
        </p:blipFill>
        <p:spPr>
          <a:xfrm>
            <a:off x="1921442" y="1484785"/>
            <a:ext cx="2979334" cy="5374175"/>
          </a:xfrm>
          <a:prstGeom prst="rect">
            <a:avLst/>
          </a:prstGeom>
        </p:spPr>
      </p:pic>
      <p:sp>
        <p:nvSpPr>
          <p:cNvPr id="6" name="Flowchart: Manual Input 16"/>
          <p:cNvSpPr/>
          <p:nvPr/>
        </p:nvSpPr>
        <p:spPr>
          <a:xfrm>
            <a:off x="3103360" y="4850193"/>
            <a:ext cx="826274" cy="17039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261"/>
              <a:gd name="connsiteY0" fmla="*/ 2986 h 10000"/>
              <a:gd name="connsiteX1" fmla="*/ 10261 w 10261"/>
              <a:gd name="connsiteY1" fmla="*/ 0 h 10000"/>
              <a:gd name="connsiteX2" fmla="*/ 10261 w 10261"/>
              <a:gd name="connsiteY2" fmla="*/ 10000 h 10000"/>
              <a:gd name="connsiteX3" fmla="*/ 261 w 10261"/>
              <a:gd name="connsiteY3" fmla="*/ 10000 h 10000"/>
              <a:gd name="connsiteX4" fmla="*/ 0 w 10261"/>
              <a:gd name="connsiteY4" fmla="*/ 2986 h 10000"/>
              <a:gd name="connsiteX0" fmla="*/ 0 w 10065"/>
              <a:gd name="connsiteY0" fmla="*/ 2522 h 10000"/>
              <a:gd name="connsiteX1" fmla="*/ 10065 w 10065"/>
              <a:gd name="connsiteY1" fmla="*/ 0 h 10000"/>
              <a:gd name="connsiteX2" fmla="*/ 10065 w 10065"/>
              <a:gd name="connsiteY2" fmla="*/ 10000 h 10000"/>
              <a:gd name="connsiteX3" fmla="*/ 65 w 10065"/>
              <a:gd name="connsiteY3" fmla="*/ 10000 h 10000"/>
              <a:gd name="connsiteX4" fmla="*/ 0 w 10065"/>
              <a:gd name="connsiteY4" fmla="*/ 252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5" h="10000">
                <a:moveTo>
                  <a:pt x="0" y="2522"/>
                </a:moveTo>
                <a:lnTo>
                  <a:pt x="10065" y="0"/>
                </a:lnTo>
                <a:lnTo>
                  <a:pt x="10065" y="10000"/>
                </a:lnTo>
                <a:lnTo>
                  <a:pt x="65" y="10000"/>
                </a:lnTo>
                <a:cubicBezTo>
                  <a:pt x="43" y="7507"/>
                  <a:pt x="22" y="5015"/>
                  <a:pt x="0" y="2522"/>
                </a:cubicBezTo>
                <a:close/>
              </a:path>
            </a:pathLst>
          </a:custGeom>
          <a:solidFill>
            <a:srgbClr val="C00000">
              <a:alpha val="50000"/>
            </a:srgbClr>
          </a:solidFill>
          <a:ln w="28575">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77751" tIns="38876" rIns="77751" bIns="38876" rtlCol="0" anchor="ctr"/>
          <a:lstStyle/>
          <a:p>
            <a:pPr algn="ctr"/>
            <a:endParaRPr lang="en-GB"/>
          </a:p>
        </p:txBody>
      </p:sp>
      <p:cxnSp>
        <p:nvCxnSpPr>
          <p:cNvPr id="9" name="Straight Arrow Connector 8"/>
          <p:cNvCxnSpPr/>
          <p:nvPr/>
        </p:nvCxnSpPr>
        <p:spPr>
          <a:xfrm flipH="1">
            <a:off x="3850059" y="3389664"/>
            <a:ext cx="452089"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824275" y="1772816"/>
            <a:ext cx="452089"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276363" y="1579715"/>
            <a:ext cx="798222" cy="355510"/>
          </a:xfrm>
          <a:prstGeom prst="rect">
            <a:avLst/>
          </a:prstGeom>
          <a:solidFill>
            <a:schemeClr val="bg1"/>
          </a:solidFill>
          <a:ln w="19050">
            <a:solidFill>
              <a:srgbClr val="C00000"/>
            </a:solidFill>
          </a:ln>
        </p:spPr>
        <p:txBody>
          <a:bodyPr wrap="none" lIns="77751" tIns="38876" rIns="77751" bIns="38876" rtlCol="0">
            <a:spAutoFit/>
          </a:bodyPr>
          <a:lstStyle/>
          <a:p>
            <a:r>
              <a:rPr lang="en-GB"/>
              <a:t>14.7m</a:t>
            </a:r>
          </a:p>
        </p:txBody>
      </p:sp>
      <p:sp>
        <p:nvSpPr>
          <p:cNvPr id="12" name="TextBox 11"/>
          <p:cNvSpPr txBox="1"/>
          <p:nvPr/>
        </p:nvSpPr>
        <p:spPr>
          <a:xfrm>
            <a:off x="4276363" y="3208002"/>
            <a:ext cx="798222" cy="355510"/>
          </a:xfrm>
          <a:prstGeom prst="rect">
            <a:avLst/>
          </a:prstGeom>
          <a:solidFill>
            <a:schemeClr val="bg1"/>
          </a:solidFill>
          <a:ln w="19050">
            <a:solidFill>
              <a:srgbClr val="C00000"/>
            </a:solidFill>
          </a:ln>
        </p:spPr>
        <p:txBody>
          <a:bodyPr wrap="none" lIns="77751" tIns="38876" rIns="77751" bIns="38876" rtlCol="0">
            <a:spAutoFit/>
          </a:bodyPr>
          <a:lstStyle/>
          <a:p>
            <a:r>
              <a:rPr lang="en-GB"/>
              <a:t>10.0m</a:t>
            </a:r>
          </a:p>
        </p:txBody>
      </p:sp>
      <p:cxnSp>
        <p:nvCxnSpPr>
          <p:cNvPr id="13" name="Straight Arrow Connector 12"/>
          <p:cNvCxnSpPr/>
          <p:nvPr/>
        </p:nvCxnSpPr>
        <p:spPr>
          <a:xfrm flipH="1">
            <a:off x="3850059" y="4143501"/>
            <a:ext cx="452089"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76363" y="3962865"/>
            <a:ext cx="669982" cy="355510"/>
          </a:xfrm>
          <a:prstGeom prst="rect">
            <a:avLst/>
          </a:prstGeom>
          <a:solidFill>
            <a:schemeClr val="bg1"/>
          </a:solidFill>
          <a:ln w="19050">
            <a:solidFill>
              <a:srgbClr val="C00000"/>
            </a:solidFill>
          </a:ln>
        </p:spPr>
        <p:txBody>
          <a:bodyPr wrap="none" lIns="77751" tIns="38876" rIns="77751" bIns="38876" rtlCol="0">
            <a:spAutoFit/>
          </a:bodyPr>
          <a:lstStyle/>
          <a:p>
            <a:r>
              <a:rPr lang="en-GB"/>
              <a:t>7.7m</a:t>
            </a:r>
          </a:p>
        </p:txBody>
      </p:sp>
      <p:cxnSp>
        <p:nvCxnSpPr>
          <p:cNvPr id="15" name="Straight Arrow Connector 14"/>
          <p:cNvCxnSpPr/>
          <p:nvPr/>
        </p:nvCxnSpPr>
        <p:spPr>
          <a:xfrm flipH="1">
            <a:off x="3850059" y="4984201"/>
            <a:ext cx="452089"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276363" y="4802540"/>
            <a:ext cx="669982" cy="355510"/>
          </a:xfrm>
          <a:prstGeom prst="rect">
            <a:avLst/>
          </a:prstGeom>
          <a:solidFill>
            <a:schemeClr val="bg1"/>
          </a:solidFill>
          <a:ln w="19050">
            <a:solidFill>
              <a:srgbClr val="C00000"/>
            </a:solidFill>
          </a:ln>
        </p:spPr>
        <p:txBody>
          <a:bodyPr wrap="none" lIns="77751" tIns="38876" rIns="77751" bIns="38876" rtlCol="0">
            <a:spAutoFit/>
          </a:bodyPr>
          <a:lstStyle/>
          <a:p>
            <a:r>
              <a:rPr lang="en-GB"/>
              <a:t>5.0m</a:t>
            </a:r>
          </a:p>
        </p:txBody>
      </p:sp>
      <p:sp>
        <p:nvSpPr>
          <p:cNvPr id="30" name="Oval 29"/>
          <p:cNvSpPr/>
          <p:nvPr/>
        </p:nvSpPr>
        <p:spPr>
          <a:xfrm>
            <a:off x="2839419" y="6389455"/>
            <a:ext cx="386465" cy="122646"/>
          </a:xfrm>
          <a:prstGeom prst="ellipse">
            <a:avLst/>
          </a:prstGeom>
          <a:solidFill>
            <a:srgbClr val="604A7B">
              <a:alpha val="50196"/>
            </a:srgb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1605770" y="5821880"/>
            <a:ext cx="1370437"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sz="1400"/>
              <a:t>Feed through to laser lab</a:t>
            </a:r>
          </a:p>
        </p:txBody>
      </p:sp>
      <p:cxnSp>
        <p:nvCxnSpPr>
          <p:cNvPr id="53" name="Straight Arrow Connector 52"/>
          <p:cNvCxnSpPr>
            <a:stCxn id="32" idx="2"/>
            <a:endCxn id="30" idx="2"/>
          </p:cNvCxnSpPr>
          <p:nvPr/>
        </p:nvCxnSpPr>
        <p:spPr>
          <a:xfrm>
            <a:off x="2290988" y="6345100"/>
            <a:ext cx="548430" cy="105678"/>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a:off x="3103361" y="2943918"/>
            <a:ext cx="848591" cy="2040283"/>
          </a:xfrm>
          <a:custGeom>
            <a:avLst/>
            <a:gdLst>
              <a:gd name="connsiteX0" fmla="*/ 61847 w 904686"/>
              <a:gd name="connsiteY0" fmla="*/ 1741336 h 1787776"/>
              <a:gd name="connsiteX1" fmla="*/ 904686 w 904686"/>
              <a:gd name="connsiteY1" fmla="*/ 1240404 h 1787776"/>
              <a:gd name="connsiteX2" fmla="*/ 896734 w 904686"/>
              <a:gd name="connsiteY2" fmla="*/ 0 h 1787776"/>
              <a:gd name="connsiteX3" fmla="*/ 61847 w 904686"/>
              <a:gd name="connsiteY3" fmla="*/ 0 h 1787776"/>
              <a:gd name="connsiteX4" fmla="*/ 61847 w 904686"/>
              <a:gd name="connsiteY4" fmla="*/ 1741336 h 1787776"/>
              <a:gd name="connsiteX0" fmla="*/ 0 w 842839"/>
              <a:gd name="connsiteY0" fmla="*/ 1741336 h 1787776"/>
              <a:gd name="connsiteX1" fmla="*/ 842839 w 842839"/>
              <a:gd name="connsiteY1" fmla="*/ 1240404 h 1787776"/>
              <a:gd name="connsiteX2" fmla="*/ 834887 w 842839"/>
              <a:gd name="connsiteY2" fmla="*/ 0 h 1787776"/>
              <a:gd name="connsiteX3" fmla="*/ 0 w 842839"/>
              <a:gd name="connsiteY3" fmla="*/ 0 h 1787776"/>
              <a:gd name="connsiteX4" fmla="*/ 0 w 842839"/>
              <a:gd name="connsiteY4" fmla="*/ 1741336 h 1787776"/>
              <a:gd name="connsiteX0" fmla="*/ 0 w 842839"/>
              <a:gd name="connsiteY0" fmla="*/ 1741336 h 1787776"/>
              <a:gd name="connsiteX1" fmla="*/ 842839 w 842839"/>
              <a:gd name="connsiteY1" fmla="*/ 1240404 h 1787776"/>
              <a:gd name="connsiteX2" fmla="*/ 834887 w 842839"/>
              <a:gd name="connsiteY2" fmla="*/ 0 h 1787776"/>
              <a:gd name="connsiteX3" fmla="*/ 0 w 842839"/>
              <a:gd name="connsiteY3" fmla="*/ 0 h 1787776"/>
              <a:gd name="connsiteX4" fmla="*/ 0 w 842839"/>
              <a:gd name="connsiteY4" fmla="*/ 1741336 h 1787776"/>
              <a:gd name="connsiteX0" fmla="*/ 104858 w 947697"/>
              <a:gd name="connsiteY0" fmla="*/ 1741336 h 1787776"/>
              <a:gd name="connsiteX1" fmla="*/ 947697 w 947697"/>
              <a:gd name="connsiteY1" fmla="*/ 1240404 h 1787776"/>
              <a:gd name="connsiteX2" fmla="*/ 939745 w 947697"/>
              <a:gd name="connsiteY2" fmla="*/ 0 h 1787776"/>
              <a:gd name="connsiteX3" fmla="*/ 104858 w 947697"/>
              <a:gd name="connsiteY3" fmla="*/ 0 h 1787776"/>
              <a:gd name="connsiteX4" fmla="*/ 104858 w 947697"/>
              <a:gd name="connsiteY4" fmla="*/ 1741336 h 1787776"/>
              <a:gd name="connsiteX0" fmla="*/ 61844 w 904683"/>
              <a:gd name="connsiteY0" fmla="*/ 1741336 h 1787776"/>
              <a:gd name="connsiteX1" fmla="*/ 904683 w 904683"/>
              <a:gd name="connsiteY1" fmla="*/ 1240404 h 1787776"/>
              <a:gd name="connsiteX2" fmla="*/ 896731 w 904683"/>
              <a:gd name="connsiteY2" fmla="*/ 0 h 1787776"/>
              <a:gd name="connsiteX3" fmla="*/ 61844 w 904683"/>
              <a:gd name="connsiteY3" fmla="*/ 0 h 1787776"/>
              <a:gd name="connsiteX4" fmla="*/ 61844 w 904683"/>
              <a:gd name="connsiteY4" fmla="*/ 1741336 h 1787776"/>
              <a:gd name="connsiteX0" fmla="*/ 61844 w 904683"/>
              <a:gd name="connsiteY0" fmla="*/ 1741336 h 1741336"/>
              <a:gd name="connsiteX1" fmla="*/ 904683 w 904683"/>
              <a:gd name="connsiteY1" fmla="*/ 1240404 h 1741336"/>
              <a:gd name="connsiteX2" fmla="*/ 896731 w 904683"/>
              <a:gd name="connsiteY2" fmla="*/ 0 h 1741336"/>
              <a:gd name="connsiteX3" fmla="*/ 61844 w 904683"/>
              <a:gd name="connsiteY3" fmla="*/ 0 h 1741336"/>
              <a:gd name="connsiteX4" fmla="*/ 61844 w 904683"/>
              <a:gd name="connsiteY4" fmla="*/ 1741336 h 1741336"/>
              <a:gd name="connsiteX0" fmla="*/ 0 w 842839"/>
              <a:gd name="connsiteY0" fmla="*/ 1741336 h 1741336"/>
              <a:gd name="connsiteX1" fmla="*/ 842839 w 842839"/>
              <a:gd name="connsiteY1" fmla="*/ 1240404 h 1741336"/>
              <a:gd name="connsiteX2" fmla="*/ 834887 w 842839"/>
              <a:gd name="connsiteY2" fmla="*/ 0 h 1741336"/>
              <a:gd name="connsiteX3" fmla="*/ 0 w 842839"/>
              <a:gd name="connsiteY3" fmla="*/ 0 h 1741336"/>
              <a:gd name="connsiteX4" fmla="*/ 0 w 842839"/>
              <a:gd name="connsiteY4" fmla="*/ 1741336 h 1741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839" h="1741336">
                <a:moveTo>
                  <a:pt x="0" y="1741336"/>
                </a:moveTo>
                <a:lnTo>
                  <a:pt x="842839" y="1240404"/>
                </a:lnTo>
                <a:cubicBezTo>
                  <a:pt x="840188" y="826936"/>
                  <a:pt x="837538" y="413468"/>
                  <a:pt x="834887" y="0"/>
                </a:cubicBezTo>
                <a:lnTo>
                  <a:pt x="0" y="0"/>
                </a:lnTo>
                <a:cubicBezTo>
                  <a:pt x="3976" y="592373"/>
                  <a:pt x="0" y="870668"/>
                  <a:pt x="0" y="1741336"/>
                </a:cubicBezTo>
                <a:close/>
              </a:path>
            </a:pathLst>
          </a:custGeom>
          <a:solidFill>
            <a:srgbClr val="C0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AI-10</a:t>
            </a: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3168" y="4263432"/>
            <a:ext cx="1808570" cy="2410658"/>
          </a:xfrm>
          <a:prstGeom prst="rect">
            <a:avLst/>
          </a:prstGeom>
        </p:spPr>
      </p:pic>
      <p:sp>
        <p:nvSpPr>
          <p:cNvPr id="43" name="Rectangle 42"/>
          <p:cNvSpPr/>
          <p:nvPr/>
        </p:nvSpPr>
        <p:spPr>
          <a:xfrm>
            <a:off x="1921443" y="1060251"/>
            <a:ext cx="8555115" cy="646331"/>
          </a:xfrm>
          <a:prstGeom prst="rect">
            <a:avLst/>
          </a:prstGeom>
        </p:spPr>
        <p:txBody>
          <a:bodyPr wrap="square">
            <a:spAutoFit/>
          </a:bodyPr>
          <a:lstStyle/>
          <a:p>
            <a:r>
              <a:rPr lang="en-GB" b="1">
                <a:solidFill>
                  <a:schemeClr val="accent2"/>
                </a:solidFill>
                <a:latin typeface="+mn-lt"/>
                <a:cs typeface="Calibri" panose="020F0502020204030204" pitchFamily="34" charset="0"/>
              </a:rPr>
              <a:t>Beecroft building –  brand new, low-vibration laser lab and concrete stairwell </a:t>
            </a:r>
          </a:p>
          <a:p>
            <a:endParaRPr lang="en-GB">
              <a:latin typeface="+mn-lt"/>
              <a:cs typeface="Calibri" panose="020F0502020204030204" pitchFamily="34" charset="0"/>
            </a:endParaRPr>
          </a:p>
        </p:txBody>
      </p:sp>
      <p:pic>
        <p:nvPicPr>
          <p:cNvPr id="54" name="Picture 53">
            <a:extLst>
              <a:ext uri="{FF2B5EF4-FFF2-40B4-BE49-F238E27FC236}">
                <a16:creationId xmlns:a16="http://schemas.microsoft.com/office/drawing/2014/main" id="{AB48E7E2-25C8-4AFF-9A66-646B6F5D8F7E}"/>
              </a:ext>
            </a:extLst>
          </p:cNvPr>
          <p:cNvPicPr>
            <a:picLocks noChangeAspect="1"/>
          </p:cNvPicPr>
          <p:nvPr/>
        </p:nvPicPr>
        <p:blipFill rotWithShape="1">
          <a:blip r:embed="rId5"/>
          <a:srcRect l="19162" r="73790" b="2796"/>
          <a:stretch/>
        </p:blipFill>
        <p:spPr>
          <a:xfrm>
            <a:off x="5684520" y="3167599"/>
            <a:ext cx="404604" cy="3417615"/>
          </a:xfrm>
          <a:prstGeom prst="rect">
            <a:avLst/>
          </a:prstGeom>
        </p:spPr>
      </p:pic>
      <p:cxnSp>
        <p:nvCxnSpPr>
          <p:cNvPr id="55" name="Straight Arrow Connector 54"/>
          <p:cNvCxnSpPr/>
          <p:nvPr/>
        </p:nvCxnSpPr>
        <p:spPr>
          <a:xfrm>
            <a:off x="5026496" y="3385757"/>
            <a:ext cx="658025"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726713" y="2210410"/>
            <a:ext cx="1489737" cy="338554"/>
          </a:xfrm>
          <a:prstGeom prst="rect">
            <a:avLst/>
          </a:prstGeom>
          <a:solidFill>
            <a:schemeClr val="bg1"/>
          </a:solidFill>
          <a:ln>
            <a:noFill/>
          </a:ln>
        </p:spPr>
        <p:txBody>
          <a:bodyPr wrap="square" rtlCol="0">
            <a:spAutoFit/>
          </a:bodyPr>
          <a:lstStyle/>
          <a:p>
            <a:r>
              <a:rPr lang="en-GB" sz="1600"/>
              <a:t>Ground level</a:t>
            </a:r>
          </a:p>
        </p:txBody>
      </p:sp>
      <p:sp>
        <p:nvSpPr>
          <p:cNvPr id="58" name="Rectangle 57"/>
          <p:cNvSpPr/>
          <p:nvPr/>
        </p:nvSpPr>
        <p:spPr>
          <a:xfrm>
            <a:off x="5350908" y="1453677"/>
            <a:ext cx="5342193" cy="2031325"/>
          </a:xfrm>
          <a:prstGeom prst="rect">
            <a:avLst/>
          </a:prstGeom>
        </p:spPr>
        <p:txBody>
          <a:bodyPr wrap="square">
            <a:spAutoFit/>
          </a:bodyPr>
          <a:lstStyle/>
          <a:p>
            <a:pPr marL="285750" indent="-285750">
              <a:buFont typeface="Arial" panose="020B0604020202020204" pitchFamily="34" charset="0"/>
              <a:buChar char="•"/>
            </a:pPr>
            <a:r>
              <a:rPr lang="en-GB">
                <a:latin typeface="Helvetica" pitchFamily="2" charset="0"/>
              </a:rPr>
              <a:t>Detailed planning of support structure by RAL (Engineering), Oxford Physics Technical Services and Liverpool Univ.</a:t>
            </a:r>
          </a:p>
          <a:p>
            <a:pPr marL="285750" indent="-285750">
              <a:buFont typeface="Arial" panose="020B0604020202020204" pitchFamily="34" charset="0"/>
              <a:buChar char="•"/>
            </a:pPr>
            <a:r>
              <a:rPr lang="en-GB">
                <a:latin typeface="Helvetica" pitchFamily="2" charset="0"/>
              </a:rPr>
              <a:t>Experienced Project Manager: Roy </a:t>
            </a:r>
            <a:r>
              <a:rPr lang="en-GB" err="1">
                <a:latin typeface="Helvetica" pitchFamily="2" charset="0"/>
              </a:rPr>
              <a:t>Preece</a:t>
            </a:r>
            <a:endParaRPr lang="en-GB">
              <a:latin typeface="Helvetica" pitchFamily="2" charset="0"/>
            </a:endParaRPr>
          </a:p>
          <a:p>
            <a:pPr marL="285750" indent="-285750">
              <a:buFont typeface="Arial" panose="020B0604020202020204" pitchFamily="34" charset="0"/>
              <a:buChar char="•"/>
            </a:pPr>
            <a:r>
              <a:rPr lang="en-GB">
                <a:latin typeface="Helvetica" pitchFamily="2" charset="0"/>
              </a:rPr>
              <a:t>Good site for long-term operation and wide accessibility (also ‘visibility’ and outreach).</a:t>
            </a:r>
          </a:p>
          <a:p>
            <a:pPr marL="285750" indent="-285750">
              <a:buFont typeface="Arial" panose="020B0604020202020204" pitchFamily="34" charset="0"/>
              <a:buChar char="•"/>
            </a:pPr>
            <a:r>
              <a:rPr lang="en-GB"/>
              <a:t> </a:t>
            </a:r>
          </a:p>
        </p:txBody>
      </p:sp>
      <p:pic>
        <p:nvPicPr>
          <p:cNvPr id="24" name="Picture 2" descr="https://lh3.googleusercontent.com/SqwYKOS_U_Doac50y7pCumZMVOJ-VJaAdxUJyjTrxNKp_3t8n1O399kKvFXr8K-IQ0qiet3OZ5oLTJqJRCO41GwLhaYe8VlqdyCvkKjljYK58-eK8YxYVNZUmnDOjbR5lxI9ZROiDI1ga4vliQE5OipNnURRlCiyiErKWWPmofDM4AI5IoBjMIYAPx0ydqcI_IXbDFgpTBD9MHJ0tTgvP2I7aOvBTtXcKljwOYAWy2UklhDmnXiaGCyxFMwVO5esit5bqFk3s1D-KK441SGdQbqZYt4YezwhzJFWtMfSEmWTUSs_dFgRa35XsIQN_KV2KAlq3K2-vbAm7tysWhFqvbukD-rOKK2jkA5RMnU7G-Ic9uBg67eHYspJwFLG3CYTuC_2wwqZRSs6FRBA0tG9AvdFseziE_wRwMPz9WkP9XmO1QCwRPRRJS-HlZu2KKPk1J3dB58IH1UZ4XvCGdwqFs19CeN7qwkmsjkRLQ_Kp50DQ4FMWlXeSTegPb0CazMNPEqB80RxT1P1dVOaQ_FpY17SNerubrWonEzYGIPSoiiptUc0rll4d3ZEFdiCILYVpFtqmaWc5bZOPmOW_zSaeJWVAdVqk_jlaP38ZBCn9D33nJKKDG2ttaGJkFLM9oX4zPNfnkMegVq4enzJMDYMrrlZxDdPHMI=w772-h1028-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9340" y="3272581"/>
            <a:ext cx="2561571" cy="3415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238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206" y="44624"/>
            <a:ext cx="8229600" cy="1143000"/>
          </a:xfrm>
        </p:spPr>
        <p:txBody>
          <a:bodyPr/>
          <a:lstStyle/>
          <a:p>
            <a:r>
              <a:rPr lang="en-GB"/>
              <a:t>Beecroft building laser lab</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321" y="5093486"/>
            <a:ext cx="2187336" cy="164089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6675" y="1484785"/>
            <a:ext cx="2628534" cy="350359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7747"/>
          <a:stretch/>
        </p:blipFill>
        <p:spPr>
          <a:xfrm>
            <a:off x="4404116" y="1491502"/>
            <a:ext cx="3241033" cy="355333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6951" y="1491502"/>
            <a:ext cx="2691401" cy="3587391"/>
          </a:xfrm>
          <a:prstGeom prst="rect">
            <a:avLst/>
          </a:prstGeom>
        </p:spPr>
      </p:pic>
      <p:sp>
        <p:nvSpPr>
          <p:cNvPr id="9" name="TextBox 8"/>
          <p:cNvSpPr txBox="1"/>
          <p:nvPr/>
        </p:nvSpPr>
        <p:spPr>
          <a:xfrm>
            <a:off x="1616503" y="1131124"/>
            <a:ext cx="3262432" cy="369332"/>
          </a:xfrm>
          <a:prstGeom prst="rect">
            <a:avLst/>
          </a:prstGeom>
          <a:noFill/>
        </p:spPr>
        <p:txBody>
          <a:bodyPr wrap="none" rtlCol="0">
            <a:spAutoFit/>
          </a:bodyPr>
          <a:lstStyle/>
          <a:p>
            <a:r>
              <a:rPr lang="en-GB"/>
              <a:t>Beecroft stairwell: lowest level</a:t>
            </a:r>
          </a:p>
        </p:txBody>
      </p:sp>
      <p:sp>
        <p:nvSpPr>
          <p:cNvPr id="11" name="TextBox 10"/>
          <p:cNvSpPr txBox="1"/>
          <p:nvPr/>
        </p:nvSpPr>
        <p:spPr>
          <a:xfrm>
            <a:off x="1790979" y="5175290"/>
            <a:ext cx="2398230"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a:solidFill>
                  <a:schemeClr val="tx1"/>
                </a:solidFill>
              </a:rPr>
              <a:t>Core site: feed through fibre and cables</a:t>
            </a:r>
          </a:p>
        </p:txBody>
      </p:sp>
      <p:sp>
        <p:nvSpPr>
          <p:cNvPr id="14" name="TextBox 13"/>
          <p:cNvSpPr txBox="1"/>
          <p:nvPr/>
        </p:nvSpPr>
        <p:spPr>
          <a:xfrm>
            <a:off x="5015881" y="6230272"/>
            <a:ext cx="2730713"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a:solidFill>
                  <a:schemeClr val="tx1"/>
                </a:solidFill>
              </a:rPr>
              <a:t>Bake-out room next door</a:t>
            </a:r>
          </a:p>
        </p:txBody>
      </p:sp>
      <p:sp>
        <p:nvSpPr>
          <p:cNvPr id="27" name="TextBox 26"/>
          <p:cNvSpPr txBox="1"/>
          <p:nvPr/>
        </p:nvSpPr>
        <p:spPr>
          <a:xfrm>
            <a:off x="8027440" y="1556794"/>
            <a:ext cx="842400" cy="954107"/>
          </a:xfrm>
          <a:prstGeom prst="rect">
            <a:avLst/>
          </a:prstGeom>
          <a:solidFill>
            <a:srgbClr val="0070C0">
              <a:alpha val="25098"/>
            </a:srgb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400"/>
              <a:t>Isolated electrical supply</a:t>
            </a:r>
          </a:p>
        </p:txBody>
      </p:sp>
      <p:cxnSp>
        <p:nvCxnSpPr>
          <p:cNvPr id="29" name="Straight Arrow Connector 28"/>
          <p:cNvCxnSpPr>
            <a:stCxn id="11" idx="0"/>
          </p:cNvCxnSpPr>
          <p:nvPr/>
        </p:nvCxnSpPr>
        <p:spPr>
          <a:xfrm flipH="1" flipV="1">
            <a:off x="2207570" y="4474844"/>
            <a:ext cx="782524" cy="700446"/>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103750" y="4376718"/>
            <a:ext cx="103818" cy="132403"/>
          </a:xfrm>
          <a:prstGeom prst="ellipse">
            <a:avLst/>
          </a:pr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6352917" y="4300784"/>
            <a:ext cx="1225375" cy="369332"/>
          </a:xfrm>
          <a:prstGeom prst="rect">
            <a:avLst/>
          </a:prstGeom>
          <a:solidFill>
            <a:srgbClr val="0070C0">
              <a:alpha val="50196"/>
            </a:srgbClr>
          </a:solidFill>
          <a:ln w="28575">
            <a:solidFill>
              <a:srgbClr val="0070C0"/>
            </a:solidFill>
          </a:ln>
        </p:spPr>
        <p:txBody>
          <a:bodyPr wrap="square" rtlCol="0">
            <a:spAutoFit/>
          </a:bodyPr>
          <a:lstStyle/>
          <a:p>
            <a:r>
              <a:rPr lang="en-GB"/>
              <a:t>Keel slab</a:t>
            </a:r>
          </a:p>
        </p:txBody>
      </p:sp>
      <p:sp>
        <p:nvSpPr>
          <p:cNvPr id="35" name="Oval 34"/>
          <p:cNvSpPr/>
          <p:nvPr/>
        </p:nvSpPr>
        <p:spPr>
          <a:xfrm>
            <a:off x="6312024" y="3789040"/>
            <a:ext cx="144016" cy="144016"/>
          </a:xfrm>
          <a:prstGeom prst="ellipse">
            <a:avLst/>
          </a:pr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Arrow Connector 39"/>
          <p:cNvCxnSpPr/>
          <p:nvPr/>
        </p:nvCxnSpPr>
        <p:spPr>
          <a:xfrm flipV="1">
            <a:off x="3004814" y="4242480"/>
            <a:ext cx="6441741" cy="946399"/>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360774" y="5135810"/>
            <a:ext cx="3372983"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b="1"/>
              <a:t>laser lab (interior):</a:t>
            </a:r>
            <a:r>
              <a:rPr lang="en-GB" sz="1600"/>
              <a:t> optical table enclosure with laminar air flow and temperature-control installed. </a:t>
            </a:r>
            <a:endParaRPr lang="en-GB" sz="1600" b="1"/>
          </a:p>
        </p:txBody>
      </p:sp>
      <p:cxnSp>
        <p:nvCxnSpPr>
          <p:cNvPr id="50" name="Straight Arrow Connector 49"/>
          <p:cNvCxnSpPr/>
          <p:nvPr/>
        </p:nvCxnSpPr>
        <p:spPr>
          <a:xfrm flipH="1">
            <a:off x="6402790" y="1955270"/>
            <a:ext cx="409728" cy="246299"/>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9713606" y="2483258"/>
            <a:ext cx="842400" cy="523220"/>
          </a:xfrm>
          <a:prstGeom prst="rect">
            <a:avLst/>
          </a:prstGeom>
          <a:solidFill>
            <a:srgbClr val="0070C0">
              <a:alpha val="25098"/>
            </a:srgb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400"/>
              <a:t>Cooling water</a:t>
            </a:r>
          </a:p>
        </p:txBody>
      </p:sp>
      <p:sp>
        <p:nvSpPr>
          <p:cNvPr id="68" name="TextBox 67"/>
          <p:cNvSpPr txBox="1"/>
          <p:nvPr/>
        </p:nvSpPr>
        <p:spPr>
          <a:xfrm>
            <a:off x="6646643" y="1484440"/>
            <a:ext cx="842400" cy="523220"/>
          </a:xfrm>
          <a:prstGeom prst="rect">
            <a:avLst/>
          </a:prstGeom>
          <a:solidFill>
            <a:srgbClr val="0070C0">
              <a:alpha val="25098"/>
            </a:srgb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400"/>
              <a:t>Laminar flow</a:t>
            </a:r>
          </a:p>
        </p:txBody>
      </p:sp>
      <p:sp>
        <p:nvSpPr>
          <p:cNvPr id="24" name="Parallelogram 23"/>
          <p:cNvSpPr/>
          <p:nvPr/>
        </p:nvSpPr>
        <p:spPr>
          <a:xfrm rot="20342559">
            <a:off x="8960368" y="4019409"/>
            <a:ext cx="1082630" cy="446140"/>
          </a:xfrm>
          <a:prstGeom prst="parallelogram">
            <a:avLst>
              <a:gd name="adj" fmla="val 45152"/>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9446554" y="4036423"/>
            <a:ext cx="180000" cy="328682"/>
          </a:xfrm>
          <a:prstGeom prst="ellipse">
            <a:avLst/>
          </a:prstGeom>
          <a:solidFill>
            <a:srgbClr val="7030A0">
              <a:alpha val="5019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Arrow Connector 27"/>
          <p:cNvCxnSpPr>
            <a:stCxn id="11" idx="0"/>
            <a:endCxn id="35" idx="4"/>
          </p:cNvCxnSpPr>
          <p:nvPr/>
        </p:nvCxnSpPr>
        <p:spPr>
          <a:xfrm flipV="1">
            <a:off x="2990094" y="3933056"/>
            <a:ext cx="3393938" cy="1242234"/>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4" idx="3"/>
          </p:cNvCxnSpPr>
          <p:nvPr/>
        </p:nvCxnSpPr>
        <p:spPr>
          <a:xfrm flipV="1">
            <a:off x="7746593" y="5966806"/>
            <a:ext cx="1252396" cy="448132"/>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45501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1664"/>
            <a:ext cx="9144000" cy="1143000"/>
          </a:xfrm>
        </p:spPr>
        <p:txBody>
          <a:bodyPr>
            <a:normAutofit/>
          </a:bodyPr>
          <a:lstStyle/>
          <a:p>
            <a:r>
              <a:rPr lang="en-GB" sz="2800"/>
              <a:t>Assembly: extruded aluminium support structure</a:t>
            </a:r>
          </a:p>
        </p:txBody>
      </p:sp>
      <p:pic>
        <p:nvPicPr>
          <p:cNvPr id="53" name="Picture 52"/>
          <p:cNvPicPr>
            <a:picLocks noChangeAspect="1"/>
          </p:cNvPicPr>
          <p:nvPr/>
        </p:nvPicPr>
        <p:blipFill rotWithShape="1">
          <a:blip r:embed="rId2"/>
          <a:srcRect l="47083" t="21601" r="42083" b="16399"/>
          <a:stretch/>
        </p:blipFill>
        <p:spPr>
          <a:xfrm>
            <a:off x="4187191" y="1131095"/>
            <a:ext cx="1337393" cy="4783455"/>
          </a:xfrm>
          <a:prstGeom prst="rect">
            <a:avLst/>
          </a:prstGeom>
        </p:spPr>
      </p:pic>
      <p:sp>
        <p:nvSpPr>
          <p:cNvPr id="51" name="Title 1"/>
          <p:cNvSpPr txBox="1">
            <a:spLocks/>
          </p:cNvSpPr>
          <p:nvPr/>
        </p:nvSpPr>
        <p:spPr>
          <a:xfrm>
            <a:off x="1745899" y="2485465"/>
            <a:ext cx="2680246" cy="1037356"/>
          </a:xfrm>
          <a:prstGeom prst="rect">
            <a:avLst/>
          </a:prstGeom>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lgn="l"/>
            <a:r>
              <a:rPr lang="en-GB" sz="2325">
                <a:solidFill>
                  <a:schemeClr val="tx1"/>
                </a:solidFill>
              </a:rPr>
              <a:t>Scaffolding erected from ground up. </a:t>
            </a:r>
            <a:endParaRPr lang="en-GB">
              <a:solidFill>
                <a:schemeClr val="tx1"/>
              </a:solidFill>
            </a:endParaRPr>
          </a:p>
        </p:txBody>
      </p:sp>
      <p:cxnSp>
        <p:nvCxnSpPr>
          <p:cNvPr id="54" name="Straight Connector 53"/>
          <p:cNvCxnSpPr/>
          <p:nvPr/>
        </p:nvCxnSpPr>
        <p:spPr>
          <a:xfrm flipV="1">
            <a:off x="4721915" y="1393963"/>
            <a:ext cx="0" cy="24897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4677190" y="1393963"/>
            <a:ext cx="89453" cy="1714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57" name="Straight Arrow Connector 56"/>
          <p:cNvCxnSpPr/>
          <p:nvPr/>
        </p:nvCxnSpPr>
        <p:spPr>
          <a:xfrm flipV="1">
            <a:off x="4766642" y="2527025"/>
            <a:ext cx="0" cy="1356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766641" y="2527024"/>
            <a:ext cx="2957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rotWithShape="1">
          <a:blip r:embed="rId3"/>
          <a:srcRect l="45665" t="28266" r="41501" b="14535"/>
          <a:stretch/>
        </p:blipFill>
        <p:spPr>
          <a:xfrm>
            <a:off x="6066283" y="1645423"/>
            <a:ext cx="1584281" cy="4413046"/>
          </a:xfrm>
          <a:prstGeom prst="rect">
            <a:avLst/>
          </a:prstGeom>
        </p:spPr>
      </p:pic>
      <p:sp>
        <p:nvSpPr>
          <p:cNvPr id="60" name="Rectangle 59"/>
          <p:cNvSpPr/>
          <p:nvPr/>
        </p:nvSpPr>
        <p:spPr>
          <a:xfrm>
            <a:off x="3892495" y="5733257"/>
            <a:ext cx="1759724" cy="153829"/>
          </a:xfrm>
          <a:prstGeom prst="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62" name="Straight Arrow Connector 61"/>
          <p:cNvCxnSpPr/>
          <p:nvPr/>
        </p:nvCxnSpPr>
        <p:spPr>
          <a:xfrm>
            <a:off x="7521023" y="2228851"/>
            <a:ext cx="0" cy="349448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519119" y="3866569"/>
            <a:ext cx="569387" cy="300082"/>
          </a:xfrm>
          <a:prstGeom prst="rect">
            <a:avLst/>
          </a:prstGeom>
          <a:noFill/>
        </p:spPr>
        <p:txBody>
          <a:bodyPr wrap="none" rtlCol="0">
            <a:spAutoFit/>
          </a:bodyPr>
          <a:lstStyle/>
          <a:p>
            <a:r>
              <a:rPr lang="en-GB" sz="1350"/>
              <a:t>10 m</a:t>
            </a:r>
          </a:p>
        </p:txBody>
      </p:sp>
      <p:cxnSp>
        <p:nvCxnSpPr>
          <p:cNvPr id="64" name="Straight Arrow Connector 63"/>
          <p:cNvCxnSpPr/>
          <p:nvPr/>
        </p:nvCxnSpPr>
        <p:spPr>
          <a:xfrm>
            <a:off x="5324476" y="1645424"/>
            <a:ext cx="1400175" cy="479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698436" y="1403050"/>
            <a:ext cx="1588897" cy="507831"/>
          </a:xfrm>
          <a:prstGeom prst="rect">
            <a:avLst/>
          </a:prstGeom>
          <a:noFill/>
        </p:spPr>
        <p:txBody>
          <a:bodyPr wrap="none" rtlCol="0">
            <a:spAutoFit/>
          </a:bodyPr>
          <a:lstStyle/>
          <a:p>
            <a:r>
              <a:rPr lang="en-GB" sz="1350"/>
              <a:t>Remove top layer </a:t>
            </a:r>
          </a:p>
          <a:p>
            <a:r>
              <a:rPr lang="en-GB" sz="1350"/>
              <a:t>after hoisting</a:t>
            </a:r>
          </a:p>
        </p:txBody>
      </p:sp>
      <p:cxnSp>
        <p:nvCxnSpPr>
          <p:cNvPr id="66" name="Straight Arrow Connector 65"/>
          <p:cNvCxnSpPr/>
          <p:nvPr/>
        </p:nvCxnSpPr>
        <p:spPr>
          <a:xfrm>
            <a:off x="3741422" y="4476335"/>
            <a:ext cx="9659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2605741" y="4233961"/>
            <a:ext cx="1213794" cy="715581"/>
          </a:xfrm>
          <a:prstGeom prst="rect">
            <a:avLst/>
          </a:prstGeom>
          <a:noFill/>
        </p:spPr>
        <p:txBody>
          <a:bodyPr wrap="none" rtlCol="0">
            <a:spAutoFit/>
          </a:bodyPr>
          <a:lstStyle/>
          <a:p>
            <a:r>
              <a:rPr lang="en-GB" sz="1350"/>
              <a:t>vacuum pipe;</a:t>
            </a:r>
          </a:p>
          <a:p>
            <a:r>
              <a:rPr lang="en-GB" sz="1350"/>
              <a:t>3.8 m long, </a:t>
            </a:r>
          </a:p>
          <a:p>
            <a:r>
              <a:rPr lang="en-GB" sz="1350"/>
              <a:t>&lt;100 kg. </a:t>
            </a:r>
          </a:p>
        </p:txBody>
      </p:sp>
      <p:pic>
        <p:nvPicPr>
          <p:cNvPr id="70" name="Picture 69"/>
          <p:cNvPicPr>
            <a:picLocks noChangeAspect="1"/>
          </p:cNvPicPr>
          <p:nvPr/>
        </p:nvPicPr>
        <p:blipFill rotWithShape="1">
          <a:blip r:embed="rId4"/>
          <a:srcRect l="56482" t="16934" r="23435" b="14000"/>
          <a:stretch/>
        </p:blipFill>
        <p:spPr>
          <a:xfrm>
            <a:off x="8235896" y="1856272"/>
            <a:ext cx="1928209" cy="4144478"/>
          </a:xfrm>
          <a:prstGeom prst="rect">
            <a:avLst/>
          </a:prstGeom>
        </p:spPr>
      </p:pic>
      <p:sp>
        <p:nvSpPr>
          <p:cNvPr id="71" name="Rectangle 70"/>
          <p:cNvSpPr/>
          <p:nvPr/>
        </p:nvSpPr>
        <p:spPr>
          <a:xfrm>
            <a:off x="5992460" y="5740635"/>
            <a:ext cx="1759724" cy="153829"/>
          </a:xfrm>
          <a:prstGeom prst="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7865418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Atom Interferometer Concept</a:t>
            </a:r>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544439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0"/>
          <p:cNvGrpSpPr/>
          <p:nvPr/>
        </p:nvGrpSpPr>
        <p:grpSpPr>
          <a:xfrm>
            <a:off x="3063820" y="1604415"/>
            <a:ext cx="6292775" cy="497744"/>
            <a:chOff x="1539819" y="2009233"/>
            <a:chExt cx="6292775" cy="497744"/>
          </a:xfrm>
        </p:grpSpPr>
        <p:pic>
          <p:nvPicPr>
            <p:cNvPr id="106" name="Picture 7"/>
            <p:cNvPicPr>
              <a:picLocks noChangeAspect="1" noChangeArrowheads="1"/>
            </p:cNvPicPr>
            <p:nvPr/>
          </p:nvPicPr>
          <p:blipFill>
            <a:blip r:embed="rId3" cstate="print"/>
            <a:srcRect/>
            <a:stretch>
              <a:fillRect/>
            </a:stretch>
          </p:blipFill>
          <p:spPr bwMode="auto">
            <a:xfrm>
              <a:off x="5879958" y="2009233"/>
              <a:ext cx="1952636" cy="497487"/>
            </a:xfrm>
            <a:prstGeom prst="rect">
              <a:avLst/>
            </a:prstGeom>
            <a:noFill/>
            <a:ln w="9525">
              <a:noFill/>
              <a:miter lim="800000"/>
              <a:headEnd/>
              <a:tailEnd/>
            </a:ln>
          </p:spPr>
        </p:pic>
        <p:pic>
          <p:nvPicPr>
            <p:cNvPr id="107" name="Picture 7"/>
            <p:cNvPicPr>
              <a:picLocks noChangeAspect="1" noChangeArrowheads="1"/>
            </p:cNvPicPr>
            <p:nvPr/>
          </p:nvPicPr>
          <p:blipFill>
            <a:blip r:embed="rId3" cstate="print"/>
            <a:srcRect/>
            <a:stretch>
              <a:fillRect/>
            </a:stretch>
          </p:blipFill>
          <p:spPr bwMode="auto">
            <a:xfrm>
              <a:off x="1539819" y="2009490"/>
              <a:ext cx="1952636" cy="497487"/>
            </a:xfrm>
            <a:prstGeom prst="rect">
              <a:avLst/>
            </a:prstGeom>
            <a:noFill/>
            <a:ln w="9525">
              <a:noFill/>
              <a:miter lim="800000"/>
              <a:headEnd/>
              <a:tailEnd/>
            </a:ln>
          </p:spPr>
        </p:pic>
      </p:grpSp>
      <p:pic>
        <p:nvPicPr>
          <p:cNvPr id="108"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379446" y="4925041"/>
            <a:ext cx="2695576" cy="550586"/>
          </a:xfrm>
          <a:prstGeom prst="rect">
            <a:avLst/>
          </a:prstGeom>
          <a:noFill/>
          <a:ln w="9525">
            <a:noFill/>
            <a:miter lim="800000"/>
            <a:headEnd/>
            <a:tailEnd/>
          </a:ln>
        </p:spPr>
      </p:pic>
      <p:pic>
        <p:nvPicPr>
          <p:cNvPr id="109"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128994" y="4886942"/>
            <a:ext cx="2695576" cy="550586"/>
          </a:xfrm>
          <a:prstGeom prst="rect">
            <a:avLst/>
          </a:prstGeom>
          <a:noFill/>
          <a:ln w="9525">
            <a:noFill/>
            <a:miter lim="800000"/>
            <a:headEnd/>
            <a:tailEnd/>
          </a:ln>
        </p:spPr>
      </p:pic>
      <p:grpSp>
        <p:nvGrpSpPr>
          <p:cNvPr id="5" name="Group 135"/>
          <p:cNvGrpSpPr/>
          <p:nvPr/>
        </p:nvGrpSpPr>
        <p:grpSpPr>
          <a:xfrm>
            <a:off x="2328066" y="5826133"/>
            <a:ext cx="7429500" cy="415637"/>
            <a:chOff x="0" y="5463984"/>
            <a:chExt cx="7429500" cy="415637"/>
          </a:xfrm>
        </p:grpSpPr>
        <p:sp>
          <p:nvSpPr>
            <p:cNvPr id="130" name="Rectangle 129"/>
            <p:cNvSpPr/>
            <p:nvPr/>
          </p:nvSpPr>
          <p:spPr bwMode="auto">
            <a:xfrm>
              <a:off x="0" y="5463984"/>
              <a:ext cx="7429500" cy="415637"/>
            </a:xfrm>
            <a:prstGeom prst="rect">
              <a:avLst/>
            </a:prstGeom>
            <a:solidFill>
              <a:schemeClr val="accent1">
                <a:lumMod val="90000"/>
              </a:schemeClr>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pic>
          <p:nvPicPr>
            <p:cNvPr id="59"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6837" y="5601350"/>
              <a:ext cx="772036" cy="156542"/>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a:t>Simple Example: Two Atomic Clocks</a:t>
            </a:r>
          </a:p>
        </p:txBody>
      </p:sp>
      <p:grpSp>
        <p:nvGrpSpPr>
          <p:cNvPr id="6" name="Group 133"/>
          <p:cNvGrpSpPr/>
          <p:nvPr/>
        </p:nvGrpSpPr>
        <p:grpSpPr>
          <a:xfrm>
            <a:off x="2328066" y="2359033"/>
            <a:ext cx="7429500" cy="415637"/>
            <a:chOff x="0" y="1239646"/>
            <a:chExt cx="7429500" cy="415637"/>
          </a:xfrm>
        </p:grpSpPr>
        <p:sp>
          <p:nvSpPr>
            <p:cNvPr id="57" name="Rectangle 56"/>
            <p:cNvSpPr/>
            <p:nvPr/>
          </p:nvSpPr>
          <p:spPr bwMode="auto">
            <a:xfrm>
              <a:off x="0" y="1239646"/>
              <a:ext cx="7429500" cy="415637"/>
            </a:xfrm>
            <a:prstGeom prst="rect">
              <a:avLst/>
            </a:prstGeom>
            <a:solidFill>
              <a:schemeClr val="accent1">
                <a:lumMod val="90000"/>
              </a:schemeClr>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pic>
          <p:nvPicPr>
            <p:cNvPr id="7"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76112" y="1369170"/>
              <a:ext cx="772036" cy="156542"/>
            </a:xfrm>
            <a:prstGeom prst="rect">
              <a:avLst/>
            </a:prstGeom>
            <a:noFill/>
            <a:ln w="9525">
              <a:noFill/>
              <a:miter lim="800000"/>
              <a:headEnd/>
              <a:tailEnd/>
            </a:ln>
          </p:spPr>
        </p:pic>
      </p:grpSp>
      <p:cxnSp>
        <p:nvCxnSpPr>
          <p:cNvPr id="113" name="Straight Arrow Connector 112"/>
          <p:cNvCxnSpPr/>
          <p:nvPr/>
        </p:nvCxnSpPr>
        <p:spPr>
          <a:xfrm>
            <a:off x="2119157" y="3091062"/>
            <a:ext cx="0" cy="2543175"/>
          </a:xfrm>
          <a:prstGeom prst="straightConnector1">
            <a:avLst/>
          </a:prstGeom>
          <a:ln w="571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19" name="TextBox 118"/>
          <p:cNvSpPr txBox="1"/>
          <p:nvPr/>
        </p:nvSpPr>
        <p:spPr>
          <a:xfrm>
            <a:off x="2162015" y="4219771"/>
            <a:ext cx="854721" cy="461665"/>
          </a:xfrm>
          <a:prstGeom prst="rect">
            <a:avLst/>
          </a:prstGeom>
          <a:noFill/>
        </p:spPr>
        <p:txBody>
          <a:bodyPr wrap="none" rtlCol="0">
            <a:spAutoFit/>
          </a:bodyPr>
          <a:lstStyle/>
          <a:p>
            <a:pPr>
              <a:buNone/>
            </a:pPr>
            <a:r>
              <a:rPr lang="en-US" sz="2400"/>
              <a:t>Time</a:t>
            </a:r>
          </a:p>
        </p:txBody>
      </p:sp>
      <p:pic>
        <p:nvPicPr>
          <p:cNvPr id="1277958" name="Picture 6" descr="http://www.clipartbest.com/cliparts/LTK/rLA/LTKrLAjTa.png"/>
          <p:cNvPicPr>
            <a:picLocks noChangeAspect="1" noChangeArrowheads="1"/>
          </p:cNvPicPr>
          <p:nvPr/>
        </p:nvPicPr>
        <p:blipFill>
          <a:blip r:embed="rId6" cstate="print"/>
          <a:srcRect/>
          <a:stretch>
            <a:fillRect/>
          </a:stretch>
        </p:blipFill>
        <p:spPr bwMode="auto">
          <a:xfrm>
            <a:off x="7898279" y="2088474"/>
            <a:ext cx="990600" cy="990600"/>
          </a:xfrm>
          <a:prstGeom prst="rect">
            <a:avLst/>
          </a:prstGeom>
          <a:noFill/>
        </p:spPr>
      </p:pic>
      <p:grpSp>
        <p:nvGrpSpPr>
          <p:cNvPr id="8" name="Group 85"/>
          <p:cNvGrpSpPr/>
          <p:nvPr/>
        </p:nvGrpSpPr>
        <p:grpSpPr>
          <a:xfrm rot="16200000">
            <a:off x="8032927" y="2586731"/>
            <a:ext cx="755595" cy="1888"/>
            <a:chOff x="3412152" y="3004071"/>
            <a:chExt cx="755595" cy="1888"/>
          </a:xfrm>
        </p:grpSpPr>
        <p:cxnSp>
          <p:nvCxnSpPr>
            <p:cNvPr id="87" name="Straight Arrow Connector 86"/>
            <p:cNvCxnSpPr/>
            <p:nvPr/>
          </p:nvCxnSpPr>
          <p:spPr>
            <a:xfrm>
              <a:off x="3790116" y="3004071"/>
              <a:ext cx="377631"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3" name="Straight Arrow Connector 92"/>
            <p:cNvCxnSpPr/>
            <p:nvPr/>
          </p:nvCxnSpPr>
          <p:spPr>
            <a:xfrm flipH="1">
              <a:off x="3412152" y="3005959"/>
              <a:ext cx="377631" cy="0"/>
            </a:xfrm>
            <a:prstGeom prst="straightConnector1">
              <a:avLst/>
            </a:prstGeom>
            <a:ln w="3175">
              <a:solidFill>
                <a:srgbClr val="FFFFFF">
                  <a:alpha val="0"/>
                </a:srgbClr>
              </a:solidFill>
              <a:headEnd type="none" w="med" len="med"/>
              <a:tailEnd type="arrow" w="med" len="med"/>
            </a:ln>
          </p:spPr>
          <p:style>
            <a:lnRef idx="1">
              <a:schemeClr val="dk1"/>
            </a:lnRef>
            <a:fillRef idx="0">
              <a:schemeClr val="dk1"/>
            </a:fillRef>
            <a:effectRef idx="0">
              <a:schemeClr val="dk1"/>
            </a:effectRef>
            <a:fontRef idx="minor">
              <a:schemeClr val="tx1"/>
            </a:fontRef>
          </p:style>
        </p:cxnSp>
      </p:grpSp>
      <p:pic>
        <p:nvPicPr>
          <p:cNvPr id="102" name="Picture 6" descr="http://www.clipartbest.com/cliparts/LTK/rLA/LTKrLAjTa.png"/>
          <p:cNvPicPr>
            <a:picLocks noChangeAspect="1" noChangeArrowheads="1"/>
          </p:cNvPicPr>
          <p:nvPr/>
        </p:nvPicPr>
        <p:blipFill>
          <a:blip r:embed="rId6" cstate="print"/>
          <a:srcRect/>
          <a:stretch>
            <a:fillRect/>
          </a:stretch>
        </p:blipFill>
        <p:spPr bwMode="auto">
          <a:xfrm>
            <a:off x="3557530" y="2098985"/>
            <a:ext cx="990600" cy="990600"/>
          </a:xfrm>
          <a:prstGeom prst="rect">
            <a:avLst/>
          </a:prstGeom>
          <a:noFill/>
        </p:spPr>
      </p:pic>
      <p:grpSp>
        <p:nvGrpSpPr>
          <p:cNvPr id="9" name="Group 102"/>
          <p:cNvGrpSpPr/>
          <p:nvPr/>
        </p:nvGrpSpPr>
        <p:grpSpPr>
          <a:xfrm rot="16200000">
            <a:off x="3692178" y="2597242"/>
            <a:ext cx="755595" cy="1888"/>
            <a:chOff x="3412152" y="3004071"/>
            <a:chExt cx="755595" cy="1888"/>
          </a:xfrm>
        </p:grpSpPr>
        <p:cxnSp>
          <p:nvCxnSpPr>
            <p:cNvPr id="104" name="Straight Arrow Connector 103"/>
            <p:cNvCxnSpPr/>
            <p:nvPr/>
          </p:nvCxnSpPr>
          <p:spPr>
            <a:xfrm>
              <a:off x="3790116" y="3004071"/>
              <a:ext cx="377631"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05" name="Straight Arrow Connector 104"/>
            <p:cNvCxnSpPr/>
            <p:nvPr/>
          </p:nvCxnSpPr>
          <p:spPr>
            <a:xfrm flipH="1">
              <a:off x="3412152" y="3005959"/>
              <a:ext cx="377631" cy="0"/>
            </a:xfrm>
            <a:prstGeom prst="straightConnector1">
              <a:avLst/>
            </a:prstGeom>
            <a:ln w="3175">
              <a:solidFill>
                <a:srgbClr val="FFFFFF">
                  <a:alpha val="0"/>
                </a:srgbClr>
              </a:solidFill>
              <a:headEnd type="none" w="med" len="med"/>
              <a:tailEnd type="arrow" w="med" len="med"/>
            </a:ln>
          </p:spPr>
          <p:style>
            <a:lnRef idx="1">
              <a:schemeClr val="dk1"/>
            </a:lnRef>
            <a:fillRef idx="0">
              <a:schemeClr val="dk1"/>
            </a:fillRef>
            <a:effectRef idx="0">
              <a:schemeClr val="dk1"/>
            </a:effectRef>
            <a:fontRef idx="minor">
              <a:schemeClr val="tx1"/>
            </a:fontRef>
          </p:style>
        </p:cxnSp>
      </p:grpSp>
      <p:grpSp>
        <p:nvGrpSpPr>
          <p:cNvPr id="10" name="Group 130"/>
          <p:cNvGrpSpPr/>
          <p:nvPr/>
        </p:nvGrpSpPr>
        <p:grpSpPr>
          <a:xfrm>
            <a:off x="5717538" y="1011490"/>
            <a:ext cx="1185789" cy="977351"/>
            <a:chOff x="4193537" y="913288"/>
            <a:chExt cx="1185789" cy="977351"/>
          </a:xfrm>
        </p:grpSpPr>
        <p:cxnSp>
          <p:nvCxnSpPr>
            <p:cNvPr id="117" name="Straight Connector 116"/>
            <p:cNvCxnSpPr/>
            <p:nvPr/>
          </p:nvCxnSpPr>
          <p:spPr>
            <a:xfrm>
              <a:off x="4203668" y="1642095"/>
              <a:ext cx="73152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18" name="Straight Connector 117"/>
            <p:cNvCxnSpPr/>
            <p:nvPr/>
          </p:nvCxnSpPr>
          <p:spPr>
            <a:xfrm>
              <a:off x="4193537" y="1155923"/>
              <a:ext cx="731520" cy="0"/>
            </a:xfrm>
            <a:prstGeom prst="line">
              <a:avLst/>
            </a:prstGeom>
            <a:ln w="57150"/>
          </p:spPr>
          <p:style>
            <a:lnRef idx="1">
              <a:schemeClr val="dk1"/>
            </a:lnRef>
            <a:fillRef idx="0">
              <a:schemeClr val="dk1"/>
            </a:fillRef>
            <a:effectRef idx="0">
              <a:schemeClr val="dk1"/>
            </a:effectRef>
            <a:fontRef idx="minor">
              <a:schemeClr val="tx1"/>
            </a:fontRef>
          </p:style>
        </p:cxnSp>
        <p:pic>
          <p:nvPicPr>
            <p:cNvPr id="127" name="Picture 7"/>
            <p:cNvPicPr>
              <a:picLocks noChangeAspect="1" noChangeArrowheads="1"/>
            </p:cNvPicPr>
            <p:nvPr/>
          </p:nvPicPr>
          <p:blipFill>
            <a:blip r:embed="rId3" cstate="print"/>
            <a:srcRect l="21291" r="57246"/>
            <a:stretch>
              <a:fillRect/>
            </a:stretch>
          </p:blipFill>
          <p:spPr bwMode="auto">
            <a:xfrm>
              <a:off x="4960226" y="1393152"/>
              <a:ext cx="419100" cy="497487"/>
            </a:xfrm>
            <a:prstGeom prst="rect">
              <a:avLst/>
            </a:prstGeom>
            <a:noFill/>
            <a:ln w="9525">
              <a:noFill/>
              <a:miter lim="800000"/>
              <a:headEnd/>
              <a:tailEnd/>
            </a:ln>
          </p:spPr>
        </p:pic>
        <p:pic>
          <p:nvPicPr>
            <p:cNvPr id="129" name="Picture 7"/>
            <p:cNvPicPr>
              <a:picLocks noChangeAspect="1" noChangeArrowheads="1"/>
            </p:cNvPicPr>
            <p:nvPr/>
          </p:nvPicPr>
          <p:blipFill>
            <a:blip r:embed="rId3" cstate="print"/>
            <a:srcRect l="79176" r="2288"/>
            <a:stretch>
              <a:fillRect/>
            </a:stretch>
          </p:blipFill>
          <p:spPr bwMode="auto">
            <a:xfrm>
              <a:off x="4990662" y="913288"/>
              <a:ext cx="361950" cy="497487"/>
            </a:xfrm>
            <a:prstGeom prst="rect">
              <a:avLst/>
            </a:prstGeom>
            <a:noFill/>
            <a:ln w="9525">
              <a:noFill/>
              <a:miter lim="800000"/>
              <a:headEnd/>
              <a:tailEnd/>
            </a:ln>
          </p:spPr>
        </p:pic>
      </p:grpSp>
      <p:cxnSp>
        <p:nvCxnSpPr>
          <p:cNvPr id="136" name="Straight Connector 135"/>
          <p:cNvCxnSpPr/>
          <p:nvPr/>
        </p:nvCxnSpPr>
        <p:spPr>
          <a:xfrm flipV="1">
            <a:off x="5905500" y="1076325"/>
            <a:ext cx="0" cy="431800"/>
          </a:xfrm>
          <a:prstGeom prst="line">
            <a:avLst/>
          </a:prstGeom>
          <a:ln w="38100">
            <a:solidFill>
              <a:schemeClr val="accent1">
                <a:lumMod val="9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grpSp>
        <p:nvGrpSpPr>
          <p:cNvPr id="11" name="Group 141"/>
          <p:cNvGrpSpPr/>
          <p:nvPr/>
        </p:nvGrpSpPr>
        <p:grpSpPr>
          <a:xfrm>
            <a:off x="5659485" y="3721013"/>
            <a:ext cx="3957638" cy="1220501"/>
            <a:chOff x="4135485" y="3721012"/>
            <a:chExt cx="3957638" cy="1220501"/>
          </a:xfrm>
        </p:grpSpPr>
        <p:sp>
          <p:nvSpPr>
            <p:cNvPr id="137" name="TextBox 136"/>
            <p:cNvSpPr txBox="1"/>
            <p:nvPr/>
          </p:nvSpPr>
          <p:spPr>
            <a:xfrm>
              <a:off x="4449808" y="3721012"/>
              <a:ext cx="3386138" cy="338554"/>
            </a:xfrm>
            <a:prstGeom prst="rect">
              <a:avLst/>
            </a:prstGeom>
            <a:noFill/>
          </p:spPr>
          <p:txBody>
            <a:bodyPr wrap="square" rtlCol="0">
              <a:spAutoFit/>
            </a:bodyPr>
            <a:lstStyle/>
            <a:p>
              <a:pPr>
                <a:buNone/>
              </a:pPr>
              <a:r>
                <a:rPr lang="en-US" sz="1600" i="1"/>
                <a:t>Phase evolved by atom after time T</a:t>
              </a:r>
            </a:p>
          </p:txBody>
        </p:sp>
        <p:cxnSp>
          <p:nvCxnSpPr>
            <p:cNvPr id="138" name="Straight Connector 137"/>
            <p:cNvCxnSpPr/>
            <p:nvPr/>
          </p:nvCxnSpPr>
          <p:spPr>
            <a:xfrm flipH="1">
              <a:off x="4135485" y="4112838"/>
              <a:ext cx="871538" cy="728661"/>
            </a:xfrm>
            <a:prstGeom prst="line">
              <a:avLst/>
            </a:prstGeom>
            <a:ln w="57150">
              <a:solidFill>
                <a:schemeClr val="tx1"/>
              </a:solidFill>
              <a:headEnd type="none" w="med" len="med"/>
              <a:tailEnd type="triangle" w="med" len="med"/>
            </a:ln>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41" name="Straight Connector 140"/>
            <p:cNvCxnSpPr/>
            <p:nvPr/>
          </p:nvCxnSpPr>
          <p:spPr>
            <a:xfrm>
              <a:off x="7221585" y="4084263"/>
              <a:ext cx="871538" cy="857250"/>
            </a:xfrm>
            <a:prstGeom prst="line">
              <a:avLst/>
            </a:prstGeom>
            <a:ln w="57150">
              <a:solidFill>
                <a:schemeClr val="tx1"/>
              </a:solidFill>
              <a:headEnd type="none" w="med" len="med"/>
              <a:tailEnd type="triangle" w="med" len="med"/>
            </a:ln>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grpSp>
      <p:grpSp>
        <p:nvGrpSpPr>
          <p:cNvPr id="12" name="Group 144"/>
          <p:cNvGrpSpPr/>
          <p:nvPr/>
        </p:nvGrpSpPr>
        <p:grpSpPr>
          <a:xfrm>
            <a:off x="3048000" y="2636520"/>
            <a:ext cx="5044440" cy="538460"/>
            <a:chOff x="1524000" y="2636520"/>
            <a:chExt cx="5044440" cy="538460"/>
          </a:xfrm>
        </p:grpSpPr>
        <p:sp>
          <p:nvSpPr>
            <p:cNvPr id="143" name="TextBox 142"/>
            <p:cNvSpPr txBox="1"/>
            <p:nvPr/>
          </p:nvSpPr>
          <p:spPr>
            <a:xfrm>
              <a:off x="1524000" y="2651760"/>
              <a:ext cx="701040" cy="523220"/>
            </a:xfrm>
            <a:prstGeom prst="rect">
              <a:avLst/>
            </a:prstGeom>
            <a:noFill/>
          </p:spPr>
          <p:txBody>
            <a:bodyPr wrap="square" rtlCol="0">
              <a:spAutoFit/>
            </a:bodyPr>
            <a:lstStyle/>
            <a:p>
              <a:pPr>
                <a:buNone/>
              </a:pPr>
              <a:r>
                <a:rPr lang="en-US" sz="1400"/>
                <a:t>Atom clock</a:t>
              </a:r>
            </a:p>
          </p:txBody>
        </p:sp>
        <p:sp>
          <p:nvSpPr>
            <p:cNvPr id="144" name="TextBox 143"/>
            <p:cNvSpPr txBox="1"/>
            <p:nvPr/>
          </p:nvSpPr>
          <p:spPr>
            <a:xfrm>
              <a:off x="5867400" y="2636520"/>
              <a:ext cx="701040" cy="523220"/>
            </a:xfrm>
            <a:prstGeom prst="rect">
              <a:avLst/>
            </a:prstGeom>
            <a:noFill/>
          </p:spPr>
          <p:txBody>
            <a:bodyPr wrap="square" rtlCol="0">
              <a:spAutoFit/>
            </a:bodyPr>
            <a:lstStyle/>
            <a:p>
              <a:pPr>
                <a:buNone/>
              </a:pPr>
              <a:r>
                <a:rPr lang="en-US" sz="1400"/>
                <a:t>Atom clock</a:t>
              </a:r>
            </a:p>
          </p:txBody>
        </p:sp>
      </p:grpSp>
      <p:pic>
        <p:nvPicPr>
          <p:cNvPr id="147" name="Picture 5"/>
          <p:cNvPicPr>
            <a:picLocks noChangeAspect="1" noChangeArrowheads="1"/>
          </p:cNvPicPr>
          <p:nvPr/>
        </p:nvPicPr>
        <p:blipFill>
          <a:blip r:embed="rId4" cstate="print">
            <a:clrChange>
              <a:clrFrom>
                <a:srgbClr val="FFFFFF"/>
              </a:clrFrom>
              <a:clrTo>
                <a:srgbClr val="FFFFFF">
                  <a:alpha val="0"/>
                </a:srgbClr>
              </a:clrTo>
            </a:clrChange>
          </a:blip>
          <a:srcRect l="81448" t="24107" r="9453" b="45618"/>
          <a:stretch>
            <a:fillRect/>
          </a:stretch>
        </p:blipFill>
        <p:spPr bwMode="auto">
          <a:xfrm>
            <a:off x="5988051" y="1204119"/>
            <a:ext cx="245269" cy="166688"/>
          </a:xfrm>
          <a:prstGeom prst="rect">
            <a:avLst/>
          </a:prstGeom>
          <a:noFill/>
          <a:ln w="9525">
            <a:noFill/>
            <a:miter lim="800000"/>
            <a:headEnd/>
            <a:tailEnd/>
          </a:ln>
        </p:spPr>
      </p:pic>
      <p:pic>
        <p:nvPicPr>
          <p:cNvPr id="39"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504349" y="2488832"/>
            <a:ext cx="772036" cy="156542"/>
          </a:xfrm>
          <a:prstGeom prst="rect">
            <a:avLst/>
          </a:prstGeom>
          <a:noFill/>
          <a:ln w="9525">
            <a:noFill/>
            <a:miter lim="800000"/>
            <a:headEnd/>
            <a:tailEnd/>
          </a:ln>
        </p:spPr>
      </p:pic>
      <p:sp>
        <p:nvSpPr>
          <p:cNvPr id="13" name="Rectangle 12"/>
          <p:cNvSpPr/>
          <p:nvPr/>
        </p:nvSpPr>
        <p:spPr bwMode="auto">
          <a:xfrm>
            <a:off x="7379447" y="1522209"/>
            <a:ext cx="2086055" cy="5567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sp>
        <p:nvSpPr>
          <p:cNvPr id="41" name="Rectangle 40"/>
          <p:cNvSpPr/>
          <p:nvPr/>
        </p:nvSpPr>
        <p:spPr bwMode="auto">
          <a:xfrm>
            <a:off x="3010543" y="1519191"/>
            <a:ext cx="2086055" cy="5567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pic>
        <p:nvPicPr>
          <p:cNvPr id="44"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431281" y="5960622"/>
            <a:ext cx="772036" cy="15654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700727941"/>
      </p:ext>
    </p:extLst>
  </p:cSld>
  <p:clrMapOvr>
    <a:masterClrMapping/>
  </p:clrMapOvr>
  <p:transition advTm="1513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xit" presetSubtype="0" fill="hold" grpId="0" nodeType="withEffect">
                                  <p:stCondLst>
                                    <p:cond delay="250"/>
                                  </p:stCondLst>
                                  <p:childTnLst>
                                    <p:set>
                                      <p:cBhvr>
                                        <p:cTn id="10" dur="1" fill="hold">
                                          <p:stCondLst>
                                            <p:cond delay="0"/>
                                          </p:stCondLst>
                                        </p:cTn>
                                        <p:tgtEl>
                                          <p:spTgt spid="41"/>
                                        </p:tgtEl>
                                        <p:attrNameLst>
                                          <p:attrName>style.visibility</p:attrName>
                                        </p:attrNameLst>
                                      </p:cBhvr>
                                      <p:to>
                                        <p:strVal val="hidden"/>
                                      </p:to>
                                    </p:set>
                                  </p:childTnLst>
                                </p:cTn>
                              </p:par>
                              <p:par>
                                <p:cTn id="11" presetID="1" presetClass="exit"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hidden"/>
                                      </p:to>
                                    </p:set>
                                  </p:childTnLst>
                                </p:cTn>
                              </p:par>
                              <p:par>
                                <p:cTn id="13" presetID="42" presetClass="path" presetSubtype="0" accel="50000" decel="50000" fill="hold" nodeType="withEffect">
                                  <p:stCondLst>
                                    <p:cond delay="0"/>
                                  </p:stCondLst>
                                  <p:childTnLst>
                                    <p:animMotion origin="layout" path="M 8.33333E-7 4.44444E-6 L 0.95365 4.44444E-6 " pathEditMode="relative" rAng="0" ptsTypes="AA">
                                      <p:cBhvr>
                                        <p:cTn id="14" dur="2000" fill="hold"/>
                                        <p:tgtEl>
                                          <p:spTgt spid="39"/>
                                        </p:tgtEl>
                                        <p:attrNameLst>
                                          <p:attrName>ppt_x</p:attrName>
                                          <p:attrName>ppt_y</p:attrName>
                                        </p:attrNameLst>
                                      </p:cBhvr>
                                      <p:rCtr x="47674" y="0"/>
                                    </p:animMotion>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7000000">
                                      <p:cBhvr>
                                        <p:cTn id="20" dur="2000" fill="hold"/>
                                        <p:tgtEl>
                                          <p:spTgt spid="8"/>
                                        </p:tgtEl>
                                        <p:attrNameLst>
                                          <p:attrName>r</p:attrName>
                                        </p:attrNameLst>
                                      </p:cBhvr>
                                    </p:animRot>
                                  </p:childTnLst>
                                </p:cTn>
                              </p:par>
                              <p:par>
                                <p:cTn id="21" presetID="42" presetClass="path" presetSubtype="0" accel="50000" decel="50000" fill="hold" nodeType="withEffect">
                                  <p:stCondLst>
                                    <p:cond delay="0"/>
                                  </p:stCondLst>
                                  <p:childTnLst>
                                    <p:animMotion origin="layout" path="M 1.11111E-6 4.44444E-6 L 1.11111E-6 0.50787 " pathEditMode="relative" rAng="0" ptsTypes="AA">
                                      <p:cBhvr>
                                        <p:cTn id="22" dur="2000" fill="hold"/>
                                        <p:tgtEl>
                                          <p:spTgt spid="8"/>
                                        </p:tgtEl>
                                        <p:attrNameLst>
                                          <p:attrName>ppt_x</p:attrName>
                                          <p:attrName>ppt_y</p:attrName>
                                        </p:attrNameLst>
                                      </p:cBhvr>
                                      <p:rCtr x="0" y="254"/>
                                    </p:animMotion>
                                  </p:childTnLst>
                                </p:cTn>
                              </p:par>
                              <p:par>
                                <p:cTn id="23" presetID="42" presetClass="path" presetSubtype="0" accel="50000" decel="50000" fill="hold" nodeType="withEffect">
                                  <p:stCondLst>
                                    <p:cond delay="0"/>
                                  </p:stCondLst>
                                  <p:childTnLst>
                                    <p:animMotion origin="layout" path="M 4.72222E-6 4.07407E-6 L 4.72222E-6 0.50578 " pathEditMode="relative" rAng="0" ptsTypes="AA">
                                      <p:cBhvr>
                                        <p:cTn id="24" dur="2000" fill="hold"/>
                                        <p:tgtEl>
                                          <p:spTgt spid="1277958"/>
                                        </p:tgtEl>
                                        <p:attrNameLst>
                                          <p:attrName>ppt_x</p:attrName>
                                          <p:attrName>ppt_y</p:attrName>
                                        </p:attrNameLst>
                                      </p:cBhvr>
                                      <p:rCtr x="0" y="253"/>
                                    </p:animMotion>
                                  </p:childTnLst>
                                </p:cTn>
                              </p:par>
                              <p:par>
                                <p:cTn id="25" presetID="8" presetClass="emph" presetSubtype="0" fill="hold" nodeType="withEffect">
                                  <p:stCondLst>
                                    <p:cond delay="0"/>
                                  </p:stCondLst>
                                  <p:childTnLst>
                                    <p:animRot by="27000000">
                                      <p:cBhvr>
                                        <p:cTn id="26" dur="2000" fill="hold"/>
                                        <p:tgtEl>
                                          <p:spTgt spid="9"/>
                                        </p:tgtEl>
                                        <p:attrNameLst>
                                          <p:attrName>r</p:attrName>
                                        </p:attrNameLst>
                                      </p:cBhvr>
                                    </p:animRot>
                                  </p:childTnLst>
                                </p:cTn>
                              </p:par>
                              <p:par>
                                <p:cTn id="27" presetID="42" presetClass="path" presetSubtype="0" accel="50000" decel="50000" fill="hold" nodeType="withEffect">
                                  <p:stCondLst>
                                    <p:cond delay="0"/>
                                  </p:stCondLst>
                                  <p:childTnLst>
                                    <p:animMotion origin="layout" path="M 1.11111E-6 4.44444E-6 L 1.11111E-6 0.50787 " pathEditMode="relative" rAng="0" ptsTypes="AA">
                                      <p:cBhvr>
                                        <p:cTn id="28" dur="2000" fill="hold"/>
                                        <p:tgtEl>
                                          <p:spTgt spid="9"/>
                                        </p:tgtEl>
                                        <p:attrNameLst>
                                          <p:attrName>ppt_x</p:attrName>
                                          <p:attrName>ppt_y</p:attrName>
                                        </p:attrNameLst>
                                      </p:cBhvr>
                                      <p:rCtr x="0" y="254"/>
                                    </p:animMotion>
                                  </p:childTnLst>
                                </p:cTn>
                              </p:par>
                              <p:par>
                                <p:cTn id="29" presetID="42" presetClass="path" presetSubtype="0" accel="50000" decel="50000" fill="hold" nodeType="withEffect">
                                  <p:stCondLst>
                                    <p:cond delay="0"/>
                                  </p:stCondLst>
                                  <p:childTnLst>
                                    <p:animMotion origin="layout" path="M 4.72222E-6 4.07407E-6 L 4.72222E-6 0.50578 " pathEditMode="relative" rAng="0" ptsTypes="AA">
                                      <p:cBhvr>
                                        <p:cTn id="30" dur="2000" fill="hold"/>
                                        <p:tgtEl>
                                          <p:spTgt spid="102"/>
                                        </p:tgtEl>
                                        <p:attrNameLst>
                                          <p:attrName>ppt_x</p:attrName>
                                          <p:attrName>ppt_y</p:attrName>
                                        </p:attrNameLst>
                                      </p:cBhvr>
                                      <p:rCtr x="0" y="253"/>
                                    </p:animMotion>
                                  </p:childTnLst>
                                </p:cTn>
                              </p:par>
                              <p:par>
                                <p:cTn id="31" presetID="42" presetClass="path" presetSubtype="0" accel="50000" decel="50000" fill="hold" nodeType="withEffect">
                                  <p:stCondLst>
                                    <p:cond delay="0"/>
                                  </p:stCondLst>
                                  <p:childTnLst>
                                    <p:animMotion origin="layout" path="M -4.72222E-6 -1.11111E-6 L -4.72222E-6 0.50046 " pathEditMode="relative" rAng="0" ptsTypes="AA">
                                      <p:cBhvr>
                                        <p:cTn id="32" dur="2000" fill="hold"/>
                                        <p:tgtEl>
                                          <p:spTgt spid="12"/>
                                        </p:tgtEl>
                                        <p:attrNameLst>
                                          <p:attrName>ppt_x</p:attrName>
                                          <p:attrName>ppt_y</p:attrName>
                                        </p:attrNameLst>
                                      </p:cBhvr>
                                      <p:rCtr x="0" y="250"/>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42" presetClass="path" presetSubtype="0" accel="50000" decel="50000" fill="hold" nodeType="withEffect">
                                  <p:stCondLst>
                                    <p:cond delay="0"/>
                                  </p:stCondLst>
                                  <p:childTnLst>
                                    <p:animMotion origin="layout" path="M -3.05556E-6 4.44444E-6 L 0.95365 4.44444E-6 " pathEditMode="relative" rAng="0" ptsTypes="AA">
                                      <p:cBhvr>
                                        <p:cTn id="40" dur="2000" fill="hold"/>
                                        <p:tgtEl>
                                          <p:spTgt spid="44"/>
                                        </p:tgtEl>
                                        <p:attrNameLst>
                                          <p:attrName>ppt_x</p:attrName>
                                          <p:attrName>ppt_y</p:attrName>
                                        </p:attrNameLst>
                                      </p:cBhvr>
                                      <p:rCtr x="47674" y="0"/>
                                    </p:animMotion>
                                  </p:childTnLst>
                                </p:cTn>
                              </p:par>
                              <p:par>
                                <p:cTn id="41" presetID="1" presetClass="entr" presetSubtype="0" fill="hold" nodeType="withEffect">
                                  <p:stCondLst>
                                    <p:cond delay="250"/>
                                  </p:stCondLst>
                                  <p:childTnLst>
                                    <p:set>
                                      <p:cBhvr>
                                        <p:cTn id="42" dur="1" fill="hold">
                                          <p:stCondLst>
                                            <p:cond delay="0"/>
                                          </p:stCondLst>
                                        </p:cTn>
                                        <p:tgtEl>
                                          <p:spTgt spid="109"/>
                                        </p:tgtEl>
                                        <p:attrNameLst>
                                          <p:attrName>style.visibility</p:attrName>
                                        </p:attrNameLst>
                                      </p:cBhvr>
                                      <p:to>
                                        <p:strVal val="visible"/>
                                      </p:to>
                                    </p:set>
                                  </p:childTnLst>
                                </p:cTn>
                              </p:par>
                              <p:par>
                                <p:cTn id="43" presetID="1"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childTnLst>
                                </p:cTn>
                              </p:par>
                              <p:par>
                                <p:cTn id="45" presetID="1" presetClass="entr" presetSubtype="0" fill="hold" nodeType="withEffect">
                                  <p:stCondLst>
                                    <p:cond delay="150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1"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p:cNvSpPr/>
          <p:nvPr/>
        </p:nvSpPr>
        <p:spPr bwMode="auto">
          <a:xfrm>
            <a:off x="9700388" y="4641472"/>
            <a:ext cx="842963" cy="842963"/>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pic>
        <p:nvPicPr>
          <p:cNvPr id="31" name="Picture 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468074" y="4900373"/>
            <a:ext cx="3089564" cy="536839"/>
          </a:xfrm>
          <a:prstGeom prst="rect">
            <a:avLst/>
          </a:prstGeom>
          <a:noFill/>
          <a:ln w="9525">
            <a:noFill/>
            <a:miter lim="800000"/>
            <a:headEnd/>
            <a:tailEnd/>
          </a:ln>
        </p:spPr>
      </p:pic>
      <p:pic>
        <p:nvPicPr>
          <p:cNvPr id="44"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128994" y="4886942"/>
            <a:ext cx="2695576" cy="550586"/>
          </a:xfrm>
          <a:prstGeom prst="rect">
            <a:avLst/>
          </a:prstGeom>
          <a:noFill/>
          <a:ln w="9525">
            <a:noFill/>
            <a:miter lim="800000"/>
            <a:headEnd/>
            <a:tailEnd/>
          </a:ln>
        </p:spPr>
      </p:pic>
      <p:grpSp>
        <p:nvGrpSpPr>
          <p:cNvPr id="3" name="Group 110"/>
          <p:cNvGrpSpPr/>
          <p:nvPr/>
        </p:nvGrpSpPr>
        <p:grpSpPr>
          <a:xfrm>
            <a:off x="3063820" y="1615083"/>
            <a:ext cx="6292775" cy="497744"/>
            <a:chOff x="1539819" y="2009233"/>
            <a:chExt cx="6292775" cy="497744"/>
          </a:xfrm>
        </p:grpSpPr>
        <p:pic>
          <p:nvPicPr>
            <p:cNvPr id="106" name="Picture 7"/>
            <p:cNvPicPr>
              <a:picLocks noChangeAspect="1" noChangeArrowheads="1"/>
            </p:cNvPicPr>
            <p:nvPr/>
          </p:nvPicPr>
          <p:blipFill>
            <a:blip r:embed="rId5" cstate="print"/>
            <a:srcRect/>
            <a:stretch>
              <a:fillRect/>
            </a:stretch>
          </p:blipFill>
          <p:spPr bwMode="auto">
            <a:xfrm>
              <a:off x="5879958" y="2009233"/>
              <a:ext cx="1952636" cy="497487"/>
            </a:xfrm>
            <a:prstGeom prst="rect">
              <a:avLst/>
            </a:prstGeom>
            <a:noFill/>
            <a:ln w="9525">
              <a:noFill/>
              <a:miter lim="800000"/>
              <a:headEnd/>
              <a:tailEnd/>
            </a:ln>
          </p:spPr>
        </p:pic>
        <p:pic>
          <p:nvPicPr>
            <p:cNvPr id="107" name="Picture 7"/>
            <p:cNvPicPr>
              <a:picLocks noChangeAspect="1" noChangeArrowheads="1"/>
            </p:cNvPicPr>
            <p:nvPr/>
          </p:nvPicPr>
          <p:blipFill>
            <a:blip r:embed="rId5" cstate="print"/>
            <a:srcRect/>
            <a:stretch>
              <a:fillRect/>
            </a:stretch>
          </p:blipFill>
          <p:spPr bwMode="auto">
            <a:xfrm>
              <a:off x="1539819" y="2009490"/>
              <a:ext cx="1952636" cy="497487"/>
            </a:xfrm>
            <a:prstGeom prst="rect">
              <a:avLst/>
            </a:prstGeom>
            <a:noFill/>
            <a:ln w="9525">
              <a:noFill/>
              <a:miter lim="800000"/>
              <a:headEnd/>
              <a:tailEnd/>
            </a:ln>
          </p:spPr>
        </p:pic>
      </p:grpSp>
      <p:grpSp>
        <p:nvGrpSpPr>
          <p:cNvPr id="4" name="Group 135"/>
          <p:cNvGrpSpPr/>
          <p:nvPr/>
        </p:nvGrpSpPr>
        <p:grpSpPr>
          <a:xfrm>
            <a:off x="2328066" y="5826133"/>
            <a:ext cx="7429500" cy="415637"/>
            <a:chOff x="0" y="5463984"/>
            <a:chExt cx="7429500" cy="415637"/>
          </a:xfrm>
        </p:grpSpPr>
        <p:sp>
          <p:nvSpPr>
            <p:cNvPr id="130" name="Rectangle 129"/>
            <p:cNvSpPr/>
            <p:nvPr/>
          </p:nvSpPr>
          <p:spPr bwMode="auto">
            <a:xfrm>
              <a:off x="0" y="5463984"/>
              <a:ext cx="7429500" cy="415637"/>
            </a:xfrm>
            <a:prstGeom prst="rect">
              <a:avLst/>
            </a:prstGeom>
            <a:solidFill>
              <a:schemeClr val="accent1">
                <a:lumMod val="90000"/>
              </a:schemeClr>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pic>
          <p:nvPicPr>
            <p:cNvPr id="59"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06837" y="5601350"/>
              <a:ext cx="772036" cy="156542"/>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a:t>Simple Example: Two Atomic Clocks</a:t>
            </a:r>
          </a:p>
        </p:txBody>
      </p:sp>
      <p:grpSp>
        <p:nvGrpSpPr>
          <p:cNvPr id="5" name="Group 133"/>
          <p:cNvGrpSpPr/>
          <p:nvPr/>
        </p:nvGrpSpPr>
        <p:grpSpPr>
          <a:xfrm>
            <a:off x="2328066" y="2359033"/>
            <a:ext cx="7429500" cy="415637"/>
            <a:chOff x="0" y="1239646"/>
            <a:chExt cx="7429500" cy="415637"/>
          </a:xfrm>
        </p:grpSpPr>
        <p:sp>
          <p:nvSpPr>
            <p:cNvPr id="57" name="Rectangle 56"/>
            <p:cNvSpPr/>
            <p:nvPr/>
          </p:nvSpPr>
          <p:spPr bwMode="auto">
            <a:xfrm>
              <a:off x="0" y="1239646"/>
              <a:ext cx="7429500" cy="415637"/>
            </a:xfrm>
            <a:prstGeom prst="rect">
              <a:avLst/>
            </a:prstGeom>
            <a:solidFill>
              <a:schemeClr val="accent1">
                <a:lumMod val="90000"/>
              </a:schemeClr>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pic>
          <p:nvPicPr>
            <p:cNvPr id="7"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76112" y="1369170"/>
              <a:ext cx="772036" cy="156542"/>
            </a:xfrm>
            <a:prstGeom prst="rect">
              <a:avLst/>
            </a:prstGeom>
            <a:noFill/>
            <a:ln w="9525">
              <a:noFill/>
              <a:miter lim="800000"/>
              <a:headEnd/>
              <a:tailEnd/>
            </a:ln>
          </p:spPr>
        </p:pic>
      </p:grpSp>
      <p:pic>
        <p:nvPicPr>
          <p:cNvPr id="1277958" name="Picture 6" descr="http://www.clipartbest.com/cliparts/LTK/rLA/LTKrLAjTa.png"/>
          <p:cNvPicPr>
            <a:picLocks noChangeAspect="1" noChangeArrowheads="1"/>
          </p:cNvPicPr>
          <p:nvPr/>
        </p:nvPicPr>
        <p:blipFill>
          <a:blip r:embed="rId7" cstate="print"/>
          <a:srcRect/>
          <a:stretch>
            <a:fillRect/>
          </a:stretch>
        </p:blipFill>
        <p:spPr bwMode="auto">
          <a:xfrm>
            <a:off x="7898279" y="5556888"/>
            <a:ext cx="990600" cy="990600"/>
          </a:xfrm>
          <a:prstGeom prst="rect">
            <a:avLst/>
          </a:prstGeom>
          <a:noFill/>
        </p:spPr>
      </p:pic>
      <p:grpSp>
        <p:nvGrpSpPr>
          <p:cNvPr id="6" name="Group 85"/>
          <p:cNvGrpSpPr/>
          <p:nvPr/>
        </p:nvGrpSpPr>
        <p:grpSpPr>
          <a:xfrm rot="2520000">
            <a:off x="8017161" y="6039379"/>
            <a:ext cx="755595" cy="1888"/>
            <a:chOff x="3412152" y="3004071"/>
            <a:chExt cx="755595" cy="1888"/>
          </a:xfrm>
        </p:grpSpPr>
        <p:cxnSp>
          <p:nvCxnSpPr>
            <p:cNvPr id="87" name="Straight Arrow Connector 86"/>
            <p:cNvCxnSpPr/>
            <p:nvPr/>
          </p:nvCxnSpPr>
          <p:spPr>
            <a:xfrm>
              <a:off x="3790116" y="3004071"/>
              <a:ext cx="377631"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3" name="Straight Arrow Connector 92"/>
            <p:cNvCxnSpPr/>
            <p:nvPr/>
          </p:nvCxnSpPr>
          <p:spPr>
            <a:xfrm flipH="1">
              <a:off x="3412152" y="3005959"/>
              <a:ext cx="377631" cy="0"/>
            </a:xfrm>
            <a:prstGeom prst="straightConnector1">
              <a:avLst/>
            </a:prstGeom>
            <a:ln w="3175">
              <a:solidFill>
                <a:srgbClr val="FFFFFF">
                  <a:alpha val="0"/>
                </a:srgbClr>
              </a:solidFill>
              <a:headEnd type="none" w="med" len="med"/>
              <a:tailEnd type="arrow" w="med" len="med"/>
            </a:ln>
          </p:spPr>
          <p:style>
            <a:lnRef idx="1">
              <a:schemeClr val="dk1"/>
            </a:lnRef>
            <a:fillRef idx="0">
              <a:schemeClr val="dk1"/>
            </a:fillRef>
            <a:effectRef idx="0">
              <a:schemeClr val="dk1"/>
            </a:effectRef>
            <a:fontRef idx="minor">
              <a:schemeClr val="tx1"/>
            </a:fontRef>
          </p:style>
        </p:cxnSp>
      </p:grpSp>
      <p:pic>
        <p:nvPicPr>
          <p:cNvPr id="102" name="Picture 6" descr="http://www.clipartbest.com/cliparts/LTK/rLA/LTKrLAjTa.png"/>
          <p:cNvPicPr>
            <a:picLocks noChangeAspect="1" noChangeArrowheads="1"/>
          </p:cNvPicPr>
          <p:nvPr/>
        </p:nvPicPr>
        <p:blipFill>
          <a:blip r:embed="rId7" cstate="print"/>
          <a:srcRect/>
          <a:stretch>
            <a:fillRect/>
          </a:stretch>
        </p:blipFill>
        <p:spPr bwMode="auto">
          <a:xfrm>
            <a:off x="3557530" y="5567399"/>
            <a:ext cx="990600" cy="990600"/>
          </a:xfrm>
          <a:prstGeom prst="rect">
            <a:avLst/>
          </a:prstGeom>
          <a:noFill/>
        </p:spPr>
      </p:pic>
      <p:grpSp>
        <p:nvGrpSpPr>
          <p:cNvPr id="8" name="Group 102"/>
          <p:cNvGrpSpPr/>
          <p:nvPr/>
        </p:nvGrpSpPr>
        <p:grpSpPr>
          <a:xfrm>
            <a:off x="3660646" y="6049890"/>
            <a:ext cx="755595" cy="1888"/>
            <a:chOff x="3412152" y="3004071"/>
            <a:chExt cx="755595" cy="1888"/>
          </a:xfrm>
        </p:grpSpPr>
        <p:cxnSp>
          <p:nvCxnSpPr>
            <p:cNvPr id="104" name="Straight Arrow Connector 103"/>
            <p:cNvCxnSpPr/>
            <p:nvPr/>
          </p:nvCxnSpPr>
          <p:spPr>
            <a:xfrm>
              <a:off x="3790116" y="3004071"/>
              <a:ext cx="377631"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05" name="Straight Arrow Connector 104"/>
            <p:cNvCxnSpPr/>
            <p:nvPr/>
          </p:nvCxnSpPr>
          <p:spPr>
            <a:xfrm flipH="1">
              <a:off x="3412152" y="3005959"/>
              <a:ext cx="377631" cy="0"/>
            </a:xfrm>
            <a:prstGeom prst="straightConnector1">
              <a:avLst/>
            </a:prstGeom>
            <a:ln w="3175">
              <a:solidFill>
                <a:srgbClr val="FFFFFF">
                  <a:alpha val="0"/>
                </a:srgbClr>
              </a:solidFill>
              <a:headEnd type="none" w="med" len="med"/>
              <a:tailEnd type="arrow" w="med" len="med"/>
            </a:ln>
          </p:spPr>
          <p:style>
            <a:lnRef idx="1">
              <a:schemeClr val="dk1"/>
            </a:lnRef>
            <a:fillRef idx="0">
              <a:schemeClr val="dk1"/>
            </a:fillRef>
            <a:effectRef idx="0">
              <a:schemeClr val="dk1"/>
            </a:effectRef>
            <a:fontRef idx="minor">
              <a:schemeClr val="tx1"/>
            </a:fontRef>
          </p:style>
        </p:cxnSp>
      </p:grpSp>
      <p:pic>
        <p:nvPicPr>
          <p:cNvPr id="29" name="Picture 28"/>
          <p:cNvPicPr>
            <a:picLocks noChangeAspect="1" noChangeArrowheads="1"/>
          </p:cNvPicPr>
          <p:nvPr/>
        </p:nvPicPr>
        <p:blipFill>
          <a:blip r:embed="rId8" cstate="print"/>
          <a:srcRect/>
          <a:stretch>
            <a:fillRect/>
          </a:stretch>
        </p:blipFill>
        <p:spPr bwMode="auto">
          <a:xfrm>
            <a:off x="5163371" y="3033140"/>
            <a:ext cx="2343150" cy="1579467"/>
          </a:xfrm>
          <a:prstGeom prst="rect">
            <a:avLst/>
          </a:prstGeom>
          <a:noFill/>
          <a:ln w="9525">
            <a:noFill/>
            <a:miter lim="800000"/>
            <a:headEnd/>
            <a:tailEnd/>
          </a:ln>
        </p:spPr>
      </p:pic>
      <p:cxnSp>
        <p:nvCxnSpPr>
          <p:cNvPr id="32" name="Straight Connector 31"/>
          <p:cNvCxnSpPr>
            <a:stCxn id="33" idx="2"/>
            <a:endCxn id="30" idx="1"/>
          </p:cNvCxnSpPr>
          <p:nvPr/>
        </p:nvCxnSpPr>
        <p:spPr>
          <a:xfrm>
            <a:off x="8556404" y="3782200"/>
            <a:ext cx="1267433" cy="982721"/>
          </a:xfrm>
          <a:prstGeom prst="line">
            <a:avLst/>
          </a:prstGeom>
          <a:ln w="57150">
            <a:solidFill>
              <a:schemeClr val="tx1"/>
            </a:solidFill>
            <a:headEnd type="none" w="med" len="med"/>
            <a:tailEnd type="triangle" w="med" len="med"/>
          </a:ln>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7541991" y="3135869"/>
            <a:ext cx="2028825" cy="646331"/>
          </a:xfrm>
          <a:prstGeom prst="rect">
            <a:avLst/>
          </a:prstGeom>
          <a:noFill/>
        </p:spPr>
        <p:txBody>
          <a:bodyPr wrap="square" rtlCol="0">
            <a:spAutoFit/>
          </a:bodyPr>
          <a:lstStyle/>
          <a:p>
            <a:pPr>
              <a:buNone/>
            </a:pPr>
            <a:r>
              <a:rPr lang="en-US" b="1"/>
              <a:t>GW changes light travel time</a:t>
            </a:r>
          </a:p>
        </p:txBody>
      </p:sp>
      <p:cxnSp>
        <p:nvCxnSpPr>
          <p:cNvPr id="34" name="Straight Arrow Connector 33"/>
          <p:cNvCxnSpPr/>
          <p:nvPr/>
        </p:nvCxnSpPr>
        <p:spPr>
          <a:xfrm>
            <a:off x="2119157" y="3091062"/>
            <a:ext cx="0" cy="2543175"/>
          </a:xfrm>
          <a:prstGeom prst="straightConnector1">
            <a:avLst/>
          </a:prstGeom>
          <a:ln w="571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5" name="TextBox 34"/>
          <p:cNvSpPr txBox="1"/>
          <p:nvPr/>
        </p:nvSpPr>
        <p:spPr>
          <a:xfrm>
            <a:off x="2162015" y="4219771"/>
            <a:ext cx="854721" cy="461665"/>
          </a:xfrm>
          <a:prstGeom prst="rect">
            <a:avLst/>
          </a:prstGeom>
          <a:noFill/>
        </p:spPr>
        <p:txBody>
          <a:bodyPr wrap="none" rtlCol="0">
            <a:spAutoFit/>
          </a:bodyPr>
          <a:lstStyle/>
          <a:p>
            <a:pPr>
              <a:buNone/>
            </a:pPr>
            <a:r>
              <a:rPr lang="en-US" sz="2400"/>
              <a:t>Time</a:t>
            </a:r>
          </a:p>
        </p:txBody>
      </p:sp>
      <p:grpSp>
        <p:nvGrpSpPr>
          <p:cNvPr id="9" name="Group 35"/>
          <p:cNvGrpSpPr/>
          <p:nvPr/>
        </p:nvGrpSpPr>
        <p:grpSpPr>
          <a:xfrm>
            <a:off x="5717538" y="1011490"/>
            <a:ext cx="1185789" cy="977351"/>
            <a:chOff x="4193537" y="913288"/>
            <a:chExt cx="1185789" cy="977351"/>
          </a:xfrm>
        </p:grpSpPr>
        <p:cxnSp>
          <p:nvCxnSpPr>
            <p:cNvPr id="37" name="Straight Connector 36"/>
            <p:cNvCxnSpPr/>
            <p:nvPr/>
          </p:nvCxnSpPr>
          <p:spPr>
            <a:xfrm>
              <a:off x="4203668" y="1642095"/>
              <a:ext cx="73152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4193537" y="1155923"/>
              <a:ext cx="731520" cy="0"/>
            </a:xfrm>
            <a:prstGeom prst="line">
              <a:avLst/>
            </a:prstGeom>
            <a:ln w="57150"/>
          </p:spPr>
          <p:style>
            <a:lnRef idx="1">
              <a:schemeClr val="dk1"/>
            </a:lnRef>
            <a:fillRef idx="0">
              <a:schemeClr val="dk1"/>
            </a:fillRef>
            <a:effectRef idx="0">
              <a:schemeClr val="dk1"/>
            </a:effectRef>
            <a:fontRef idx="minor">
              <a:schemeClr val="tx1"/>
            </a:fontRef>
          </p:style>
        </p:cxnSp>
        <p:pic>
          <p:nvPicPr>
            <p:cNvPr id="39" name="Picture 7"/>
            <p:cNvPicPr>
              <a:picLocks noChangeAspect="1" noChangeArrowheads="1"/>
            </p:cNvPicPr>
            <p:nvPr/>
          </p:nvPicPr>
          <p:blipFill>
            <a:blip r:embed="rId5" cstate="print"/>
            <a:srcRect l="21291" r="57246"/>
            <a:stretch>
              <a:fillRect/>
            </a:stretch>
          </p:blipFill>
          <p:spPr bwMode="auto">
            <a:xfrm>
              <a:off x="4960226" y="1393152"/>
              <a:ext cx="419100" cy="497487"/>
            </a:xfrm>
            <a:prstGeom prst="rect">
              <a:avLst/>
            </a:prstGeom>
            <a:noFill/>
            <a:ln w="9525">
              <a:noFill/>
              <a:miter lim="800000"/>
              <a:headEnd/>
              <a:tailEnd/>
            </a:ln>
          </p:spPr>
        </p:pic>
        <p:pic>
          <p:nvPicPr>
            <p:cNvPr id="40" name="Picture 7"/>
            <p:cNvPicPr>
              <a:picLocks noChangeAspect="1" noChangeArrowheads="1"/>
            </p:cNvPicPr>
            <p:nvPr/>
          </p:nvPicPr>
          <p:blipFill>
            <a:blip r:embed="rId5" cstate="print"/>
            <a:srcRect l="79176" r="2288"/>
            <a:stretch>
              <a:fillRect/>
            </a:stretch>
          </p:blipFill>
          <p:spPr bwMode="auto">
            <a:xfrm>
              <a:off x="4990662" y="913288"/>
              <a:ext cx="361950" cy="497487"/>
            </a:xfrm>
            <a:prstGeom prst="rect">
              <a:avLst/>
            </a:prstGeom>
            <a:noFill/>
            <a:ln w="9525">
              <a:noFill/>
              <a:miter lim="800000"/>
              <a:headEnd/>
              <a:tailEnd/>
            </a:ln>
          </p:spPr>
        </p:pic>
      </p:grpSp>
      <p:cxnSp>
        <p:nvCxnSpPr>
          <p:cNvPr id="41" name="Straight Connector 40"/>
          <p:cNvCxnSpPr/>
          <p:nvPr/>
        </p:nvCxnSpPr>
        <p:spPr>
          <a:xfrm flipV="1">
            <a:off x="5905500" y="1076325"/>
            <a:ext cx="0" cy="431800"/>
          </a:xfrm>
          <a:prstGeom prst="line">
            <a:avLst/>
          </a:prstGeom>
          <a:ln w="38100">
            <a:solidFill>
              <a:schemeClr val="accent1">
                <a:lumMod val="9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45" name="Picture 2"/>
          <p:cNvPicPr>
            <a:picLocks noChangeAspect="1" noChangeArrowheads="1"/>
          </p:cNvPicPr>
          <p:nvPr/>
        </p:nvPicPr>
        <p:blipFill>
          <a:blip r:embed="rId9" cstate="print"/>
          <a:srcRect/>
          <a:stretch>
            <a:fillRect/>
          </a:stretch>
        </p:blipFill>
        <p:spPr bwMode="auto">
          <a:xfrm>
            <a:off x="9297100" y="3882257"/>
            <a:ext cx="1370901" cy="358666"/>
          </a:xfrm>
          <a:prstGeom prst="rect">
            <a:avLst/>
          </a:prstGeom>
          <a:noFill/>
          <a:ln w="9525">
            <a:noFill/>
            <a:miter lim="800000"/>
            <a:headEnd/>
            <a:tailEnd/>
          </a:ln>
        </p:spPr>
      </p:pic>
      <p:grpSp>
        <p:nvGrpSpPr>
          <p:cNvPr id="10" name="Group 46"/>
          <p:cNvGrpSpPr/>
          <p:nvPr/>
        </p:nvGrpSpPr>
        <p:grpSpPr>
          <a:xfrm>
            <a:off x="3048000" y="6075045"/>
            <a:ext cx="5044440" cy="538460"/>
            <a:chOff x="1524000" y="2636520"/>
            <a:chExt cx="5044440" cy="538460"/>
          </a:xfrm>
        </p:grpSpPr>
        <p:sp>
          <p:nvSpPr>
            <p:cNvPr id="48" name="TextBox 47"/>
            <p:cNvSpPr txBox="1"/>
            <p:nvPr/>
          </p:nvSpPr>
          <p:spPr>
            <a:xfrm>
              <a:off x="1524000" y="2651760"/>
              <a:ext cx="701040" cy="523220"/>
            </a:xfrm>
            <a:prstGeom prst="rect">
              <a:avLst/>
            </a:prstGeom>
            <a:noFill/>
          </p:spPr>
          <p:txBody>
            <a:bodyPr wrap="square" rtlCol="0">
              <a:spAutoFit/>
            </a:bodyPr>
            <a:lstStyle/>
            <a:p>
              <a:pPr>
                <a:buNone/>
              </a:pPr>
              <a:r>
                <a:rPr lang="en-US" sz="1400"/>
                <a:t>Atom clock</a:t>
              </a:r>
            </a:p>
          </p:txBody>
        </p:sp>
        <p:sp>
          <p:nvSpPr>
            <p:cNvPr id="49" name="TextBox 48"/>
            <p:cNvSpPr txBox="1"/>
            <p:nvPr/>
          </p:nvSpPr>
          <p:spPr>
            <a:xfrm>
              <a:off x="5867400" y="2636520"/>
              <a:ext cx="701040" cy="523220"/>
            </a:xfrm>
            <a:prstGeom prst="rect">
              <a:avLst/>
            </a:prstGeom>
            <a:noFill/>
          </p:spPr>
          <p:txBody>
            <a:bodyPr wrap="square" rtlCol="0">
              <a:spAutoFit/>
            </a:bodyPr>
            <a:lstStyle/>
            <a:p>
              <a:pPr>
                <a:buNone/>
              </a:pPr>
              <a:r>
                <a:rPr lang="en-US" sz="1400"/>
                <a:t>Atom clock</a:t>
              </a:r>
            </a:p>
          </p:txBody>
        </p:sp>
      </p:grpSp>
      <p:pic>
        <p:nvPicPr>
          <p:cNvPr id="50" name="Picture 5"/>
          <p:cNvPicPr>
            <a:picLocks noChangeAspect="1" noChangeArrowheads="1"/>
          </p:cNvPicPr>
          <p:nvPr/>
        </p:nvPicPr>
        <p:blipFill>
          <a:blip r:embed="rId4" cstate="print">
            <a:clrChange>
              <a:clrFrom>
                <a:srgbClr val="FFFFFF"/>
              </a:clrFrom>
              <a:clrTo>
                <a:srgbClr val="FFFFFF">
                  <a:alpha val="0"/>
                </a:srgbClr>
              </a:clrTo>
            </a:clrChange>
          </a:blip>
          <a:srcRect l="81448" t="24107" r="9453" b="45618"/>
          <a:stretch>
            <a:fillRect/>
          </a:stretch>
        </p:blipFill>
        <p:spPr bwMode="auto">
          <a:xfrm>
            <a:off x="5988051" y="1204119"/>
            <a:ext cx="245269" cy="16668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691704635"/>
      </p:ext>
    </p:extLst>
  </p:cSld>
  <p:clrMapOvr>
    <a:masterClrMapping/>
  </p:clrMapOvr>
  <p:transition advTm="151399"/>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33"/>
          <p:cNvGrpSpPr/>
          <p:nvPr/>
        </p:nvGrpSpPr>
        <p:grpSpPr>
          <a:xfrm>
            <a:off x="2186172" y="2910843"/>
            <a:ext cx="7429500" cy="415637"/>
            <a:chOff x="0" y="1239646"/>
            <a:chExt cx="7429500" cy="415637"/>
          </a:xfrm>
        </p:grpSpPr>
        <p:sp>
          <p:nvSpPr>
            <p:cNvPr id="82" name="Rectangle 81"/>
            <p:cNvSpPr/>
            <p:nvPr/>
          </p:nvSpPr>
          <p:spPr bwMode="auto">
            <a:xfrm>
              <a:off x="0" y="1239646"/>
              <a:ext cx="7429500" cy="415637"/>
            </a:xfrm>
            <a:prstGeom prst="rect">
              <a:avLst/>
            </a:prstGeom>
            <a:solidFill>
              <a:schemeClr val="accent1">
                <a:lumMod val="90000"/>
              </a:schemeClr>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pic>
          <p:nvPicPr>
            <p:cNvPr id="87"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6112" y="1369170"/>
              <a:ext cx="772036" cy="156542"/>
            </a:xfrm>
            <a:prstGeom prst="rect">
              <a:avLst/>
            </a:prstGeom>
            <a:noFill/>
            <a:ln w="9525">
              <a:noFill/>
              <a:miter lim="800000"/>
              <a:headEnd/>
              <a:tailEnd/>
            </a:ln>
          </p:spPr>
        </p:pic>
      </p:grpSp>
      <p:pic>
        <p:nvPicPr>
          <p:cNvPr id="55" name="Picture 2"/>
          <p:cNvPicPr>
            <a:picLocks noChangeAspect="1" noChangeArrowheads="1"/>
          </p:cNvPicPr>
          <p:nvPr/>
        </p:nvPicPr>
        <p:blipFill>
          <a:blip r:embed="rId4" cstate="print"/>
          <a:srcRect/>
          <a:stretch>
            <a:fillRect/>
          </a:stretch>
        </p:blipFill>
        <p:spPr bwMode="auto">
          <a:xfrm>
            <a:off x="7111699" y="3707092"/>
            <a:ext cx="2600325" cy="600075"/>
          </a:xfrm>
          <a:prstGeom prst="rect">
            <a:avLst/>
          </a:prstGeom>
          <a:noFill/>
          <a:ln w="9525">
            <a:noFill/>
            <a:miter lim="800000"/>
            <a:headEnd/>
            <a:tailEnd/>
          </a:ln>
        </p:spPr>
      </p:pic>
      <p:pic>
        <p:nvPicPr>
          <p:cNvPr id="1284098" name="Picture 2"/>
          <p:cNvPicPr>
            <a:picLocks noChangeAspect="1" noChangeArrowheads="1"/>
          </p:cNvPicPr>
          <p:nvPr/>
        </p:nvPicPr>
        <p:blipFill>
          <a:blip r:embed="rId4" cstate="print"/>
          <a:srcRect/>
          <a:stretch>
            <a:fillRect/>
          </a:stretch>
        </p:blipFill>
        <p:spPr bwMode="auto">
          <a:xfrm>
            <a:off x="2896316" y="3720943"/>
            <a:ext cx="2600325" cy="600075"/>
          </a:xfrm>
          <a:prstGeom prst="rect">
            <a:avLst/>
          </a:prstGeom>
          <a:noFill/>
          <a:ln w="9525">
            <a:noFill/>
            <a:miter lim="800000"/>
            <a:headEnd/>
            <a:tailEnd/>
          </a:ln>
        </p:spPr>
      </p:pic>
      <p:sp>
        <p:nvSpPr>
          <p:cNvPr id="2" name="Title 1"/>
          <p:cNvSpPr>
            <a:spLocks noGrp="1"/>
          </p:cNvSpPr>
          <p:nvPr>
            <p:ph type="title"/>
          </p:nvPr>
        </p:nvSpPr>
        <p:spPr/>
        <p:txBody>
          <a:bodyPr/>
          <a:lstStyle/>
          <a:p>
            <a:r>
              <a:rPr lang="en-US"/>
              <a:t>Phase Noise from the Laser</a:t>
            </a:r>
          </a:p>
        </p:txBody>
      </p:sp>
      <p:pic>
        <p:nvPicPr>
          <p:cNvPr id="50" name="Picture 2"/>
          <p:cNvPicPr>
            <a:picLocks noChangeAspect="1" noChangeArrowheads="1"/>
          </p:cNvPicPr>
          <p:nvPr/>
        </p:nvPicPr>
        <p:blipFill>
          <a:blip r:embed="rId5" cstate="print"/>
          <a:srcRect/>
          <a:stretch>
            <a:fillRect/>
          </a:stretch>
        </p:blipFill>
        <p:spPr bwMode="auto">
          <a:xfrm>
            <a:off x="2418456" y="2608812"/>
            <a:ext cx="476683" cy="379495"/>
          </a:xfrm>
          <a:prstGeom prst="rect">
            <a:avLst/>
          </a:prstGeom>
          <a:noFill/>
          <a:ln w="9525">
            <a:noFill/>
            <a:miter lim="800000"/>
            <a:headEnd/>
            <a:tailEnd/>
          </a:ln>
        </p:spPr>
      </p:pic>
      <p:grpSp>
        <p:nvGrpSpPr>
          <p:cNvPr id="4" name="Group 86"/>
          <p:cNvGrpSpPr/>
          <p:nvPr/>
        </p:nvGrpSpPr>
        <p:grpSpPr>
          <a:xfrm>
            <a:off x="2370581" y="2576999"/>
            <a:ext cx="7359594" cy="1658724"/>
            <a:chOff x="263239" y="775849"/>
            <a:chExt cx="7359594" cy="1658724"/>
          </a:xfrm>
        </p:grpSpPr>
        <p:sp>
          <p:nvSpPr>
            <p:cNvPr id="51" name="Rectangle 50"/>
            <p:cNvSpPr/>
            <p:nvPr/>
          </p:nvSpPr>
          <p:spPr bwMode="auto">
            <a:xfrm>
              <a:off x="263239" y="775849"/>
              <a:ext cx="623454" cy="512619"/>
            </a:xfrm>
            <a:prstGeom prst="rect">
              <a:avLst/>
            </a:prstGeom>
            <a:noFill/>
            <a:ln w="3175" cap="flat" cmpd="sng" algn="ctr">
              <a:solidFill>
                <a:srgbClr val="00B050"/>
              </a:solidFill>
              <a:prstDash val="solid"/>
              <a:round/>
              <a:headEnd type="none" w="med" len="med"/>
              <a:tailEnd type="none" w="med" len="med"/>
            </a:ln>
            <a:effectLst>
              <a:glow rad="101600">
                <a:srgbClr val="00B050">
                  <a:alpha val="60000"/>
                </a:srgbClr>
              </a:glow>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sp>
          <p:nvSpPr>
            <p:cNvPr id="52" name="Rectangle 51"/>
            <p:cNvSpPr/>
            <p:nvPr/>
          </p:nvSpPr>
          <p:spPr bwMode="auto">
            <a:xfrm>
              <a:off x="2708768" y="1920043"/>
              <a:ext cx="734290" cy="512619"/>
            </a:xfrm>
            <a:prstGeom prst="rect">
              <a:avLst/>
            </a:prstGeom>
            <a:noFill/>
            <a:ln w="3175" cap="flat" cmpd="sng" algn="ctr">
              <a:solidFill>
                <a:srgbClr val="00B050"/>
              </a:solidFill>
              <a:prstDash val="solid"/>
              <a:round/>
              <a:headEnd type="none" w="med" len="med"/>
              <a:tailEnd type="none" w="med" len="med"/>
            </a:ln>
            <a:effectLst>
              <a:glow rad="101600">
                <a:srgbClr val="00B050">
                  <a:alpha val="60000"/>
                </a:srgbClr>
              </a:glow>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sp>
          <p:nvSpPr>
            <p:cNvPr id="53" name="Rectangle 52"/>
            <p:cNvSpPr/>
            <p:nvPr/>
          </p:nvSpPr>
          <p:spPr bwMode="auto">
            <a:xfrm>
              <a:off x="6888543" y="1921954"/>
              <a:ext cx="734290" cy="512619"/>
            </a:xfrm>
            <a:prstGeom prst="rect">
              <a:avLst/>
            </a:prstGeom>
            <a:noFill/>
            <a:ln w="3175" cap="flat" cmpd="sng" algn="ctr">
              <a:solidFill>
                <a:srgbClr val="00B050"/>
              </a:solidFill>
              <a:prstDash val="solid"/>
              <a:round/>
              <a:headEnd type="none" w="med" len="med"/>
              <a:tailEnd type="none" w="med" len="med"/>
            </a:ln>
            <a:effectLst>
              <a:glow rad="101600">
                <a:srgbClr val="00B050">
                  <a:alpha val="60000"/>
                </a:srgbClr>
              </a:glow>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grpSp>
      <p:sp>
        <p:nvSpPr>
          <p:cNvPr id="89" name="TextBox 88"/>
          <p:cNvSpPr txBox="1"/>
          <p:nvPr/>
        </p:nvSpPr>
        <p:spPr>
          <a:xfrm>
            <a:off x="2189020" y="1094510"/>
            <a:ext cx="5323893" cy="369332"/>
          </a:xfrm>
          <a:prstGeom prst="rect">
            <a:avLst/>
          </a:prstGeom>
          <a:noFill/>
        </p:spPr>
        <p:txBody>
          <a:bodyPr wrap="none" rtlCol="0">
            <a:spAutoFit/>
          </a:bodyPr>
          <a:lstStyle/>
          <a:p>
            <a:pPr>
              <a:buNone/>
            </a:pPr>
            <a:r>
              <a:rPr lang="en-US" i="1"/>
              <a:t>The phase of the laser is imprinted onto the atom.</a:t>
            </a:r>
          </a:p>
        </p:txBody>
      </p:sp>
      <p:cxnSp>
        <p:nvCxnSpPr>
          <p:cNvPr id="92" name="Straight Connector 91"/>
          <p:cNvCxnSpPr>
            <a:stCxn id="98" idx="1"/>
          </p:cNvCxnSpPr>
          <p:nvPr/>
        </p:nvCxnSpPr>
        <p:spPr>
          <a:xfrm flipH="1">
            <a:off x="2848303" y="2049770"/>
            <a:ext cx="837006" cy="614603"/>
          </a:xfrm>
          <a:prstGeom prst="line">
            <a:avLst/>
          </a:prstGeom>
          <a:ln w="57150">
            <a:solidFill>
              <a:schemeClr val="tx1"/>
            </a:solidFill>
            <a:headEnd type="none" w="med" len="med"/>
            <a:tailEnd type="triangle" w="med" len="med"/>
          </a:ln>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98" name="TextBox 97"/>
          <p:cNvSpPr txBox="1"/>
          <p:nvPr/>
        </p:nvSpPr>
        <p:spPr>
          <a:xfrm>
            <a:off x="3685309" y="1865103"/>
            <a:ext cx="5329664" cy="369332"/>
          </a:xfrm>
          <a:prstGeom prst="rect">
            <a:avLst/>
          </a:prstGeom>
          <a:noFill/>
        </p:spPr>
        <p:txBody>
          <a:bodyPr wrap="none" rtlCol="0">
            <a:spAutoFit/>
          </a:bodyPr>
          <a:lstStyle/>
          <a:p>
            <a:pPr>
              <a:buNone/>
            </a:pPr>
            <a:r>
              <a:rPr lang="en-US"/>
              <a:t>Laser phase noise, mechanical platform noise, etc.</a:t>
            </a:r>
          </a:p>
        </p:txBody>
      </p:sp>
      <p:sp>
        <p:nvSpPr>
          <p:cNvPr id="99" name="TextBox 98"/>
          <p:cNvSpPr txBox="1"/>
          <p:nvPr/>
        </p:nvSpPr>
        <p:spPr>
          <a:xfrm>
            <a:off x="1842656" y="5306293"/>
            <a:ext cx="8357929" cy="369332"/>
          </a:xfrm>
          <a:prstGeom prst="rect">
            <a:avLst/>
          </a:prstGeom>
          <a:noFill/>
        </p:spPr>
        <p:txBody>
          <a:bodyPr wrap="none" rtlCol="0">
            <a:spAutoFit/>
          </a:bodyPr>
          <a:lstStyle/>
          <a:p>
            <a:pPr>
              <a:buNone/>
            </a:pPr>
            <a:r>
              <a:rPr lang="en-US" i="1"/>
              <a:t>Laser phase is </a:t>
            </a:r>
            <a:r>
              <a:rPr lang="en-US" b="1" i="1"/>
              <a:t>common</a:t>
            </a:r>
            <a:r>
              <a:rPr lang="en-US" i="1"/>
              <a:t> to both atoms – rejected in a differential measurement.</a:t>
            </a:r>
          </a:p>
        </p:txBody>
      </p:sp>
      <p:pic>
        <p:nvPicPr>
          <p:cNvPr id="88" name="Picture 6" descr="http://www.clipartbest.com/cliparts/LTK/rLA/LTKrLAjTa.png"/>
          <p:cNvPicPr>
            <a:picLocks noChangeAspect="1" noChangeArrowheads="1"/>
          </p:cNvPicPr>
          <p:nvPr/>
        </p:nvPicPr>
        <p:blipFill>
          <a:blip r:embed="rId6" cstate="print"/>
          <a:srcRect/>
          <a:stretch>
            <a:fillRect/>
          </a:stretch>
        </p:blipFill>
        <p:spPr bwMode="auto">
          <a:xfrm>
            <a:off x="7756385" y="2640284"/>
            <a:ext cx="990600" cy="990600"/>
          </a:xfrm>
          <a:prstGeom prst="rect">
            <a:avLst/>
          </a:prstGeom>
          <a:noFill/>
        </p:spPr>
      </p:pic>
      <p:grpSp>
        <p:nvGrpSpPr>
          <p:cNvPr id="5" name="Group 89"/>
          <p:cNvGrpSpPr/>
          <p:nvPr/>
        </p:nvGrpSpPr>
        <p:grpSpPr>
          <a:xfrm rot="18660000">
            <a:off x="7891033" y="3138541"/>
            <a:ext cx="755595" cy="1888"/>
            <a:chOff x="3412152" y="3004071"/>
            <a:chExt cx="755595" cy="1888"/>
          </a:xfrm>
        </p:grpSpPr>
        <p:cxnSp>
          <p:nvCxnSpPr>
            <p:cNvPr id="91" name="Straight Arrow Connector 90"/>
            <p:cNvCxnSpPr/>
            <p:nvPr/>
          </p:nvCxnSpPr>
          <p:spPr>
            <a:xfrm>
              <a:off x="3790116" y="3004071"/>
              <a:ext cx="377631"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3" name="Straight Arrow Connector 92"/>
            <p:cNvCxnSpPr/>
            <p:nvPr/>
          </p:nvCxnSpPr>
          <p:spPr>
            <a:xfrm flipH="1">
              <a:off x="3412152" y="3005959"/>
              <a:ext cx="377631" cy="0"/>
            </a:xfrm>
            <a:prstGeom prst="straightConnector1">
              <a:avLst/>
            </a:prstGeom>
            <a:ln w="3175">
              <a:solidFill>
                <a:srgbClr val="FFFFFF">
                  <a:alpha val="0"/>
                </a:srgbClr>
              </a:solidFill>
              <a:headEnd type="none" w="med" len="med"/>
              <a:tailEnd type="arrow" w="med" len="med"/>
            </a:ln>
          </p:spPr>
          <p:style>
            <a:lnRef idx="1">
              <a:schemeClr val="dk1"/>
            </a:lnRef>
            <a:fillRef idx="0">
              <a:schemeClr val="dk1"/>
            </a:fillRef>
            <a:effectRef idx="0">
              <a:schemeClr val="dk1"/>
            </a:effectRef>
            <a:fontRef idx="minor">
              <a:schemeClr val="tx1"/>
            </a:fontRef>
          </p:style>
        </p:cxnSp>
      </p:grpSp>
      <p:pic>
        <p:nvPicPr>
          <p:cNvPr id="94" name="Picture 6" descr="http://www.clipartbest.com/cliparts/LTK/rLA/LTKrLAjTa.png"/>
          <p:cNvPicPr>
            <a:picLocks noChangeAspect="1" noChangeArrowheads="1"/>
          </p:cNvPicPr>
          <p:nvPr/>
        </p:nvPicPr>
        <p:blipFill>
          <a:blip r:embed="rId6" cstate="print"/>
          <a:srcRect/>
          <a:stretch>
            <a:fillRect/>
          </a:stretch>
        </p:blipFill>
        <p:spPr bwMode="auto">
          <a:xfrm>
            <a:off x="3415636" y="2650795"/>
            <a:ext cx="990600" cy="990600"/>
          </a:xfrm>
          <a:prstGeom prst="rect">
            <a:avLst/>
          </a:prstGeom>
          <a:noFill/>
        </p:spPr>
      </p:pic>
      <p:grpSp>
        <p:nvGrpSpPr>
          <p:cNvPr id="6" name="Group 94"/>
          <p:cNvGrpSpPr/>
          <p:nvPr/>
        </p:nvGrpSpPr>
        <p:grpSpPr>
          <a:xfrm rot="18660000">
            <a:off x="3550284" y="3149052"/>
            <a:ext cx="755595" cy="1888"/>
            <a:chOff x="3412152" y="3004071"/>
            <a:chExt cx="755595" cy="1888"/>
          </a:xfrm>
        </p:grpSpPr>
        <p:cxnSp>
          <p:nvCxnSpPr>
            <p:cNvPr id="96" name="Straight Arrow Connector 95"/>
            <p:cNvCxnSpPr/>
            <p:nvPr/>
          </p:nvCxnSpPr>
          <p:spPr>
            <a:xfrm>
              <a:off x="3790116" y="3004071"/>
              <a:ext cx="377631"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7" name="Straight Arrow Connector 96"/>
            <p:cNvCxnSpPr/>
            <p:nvPr/>
          </p:nvCxnSpPr>
          <p:spPr>
            <a:xfrm flipH="1">
              <a:off x="3412152" y="3005959"/>
              <a:ext cx="377631" cy="0"/>
            </a:xfrm>
            <a:prstGeom prst="straightConnector1">
              <a:avLst/>
            </a:prstGeom>
            <a:ln w="3175">
              <a:solidFill>
                <a:srgbClr val="FFFFFF">
                  <a:alpha val="0"/>
                </a:srgbClr>
              </a:solidFill>
              <a:headEnd type="none" w="med" len="med"/>
              <a:tailEnd type="arrow" w="med" len="med"/>
            </a:ln>
          </p:spPr>
          <p:style>
            <a:lnRef idx="1">
              <a:schemeClr val="dk1"/>
            </a:lnRef>
            <a:fillRef idx="0">
              <a:schemeClr val="dk1"/>
            </a:fillRef>
            <a:effectRef idx="0">
              <a:schemeClr val="dk1"/>
            </a:effectRef>
            <a:fontRef idx="minor">
              <a:schemeClr val="tx1"/>
            </a:fontRef>
          </p:style>
        </p:cxnSp>
      </p:grpSp>
    </p:spTree>
    <p:custDataLst>
      <p:tags r:id="rId1"/>
    </p:custDataLst>
    <p:extLst>
      <p:ext uri="{BB962C8B-B14F-4D97-AF65-F5344CB8AC3E}">
        <p14:creationId xmlns:p14="http://schemas.microsoft.com/office/powerpoint/2010/main" val="600298411"/>
      </p:ext>
    </p:extLst>
  </p:cSld>
  <p:clrMapOvr>
    <a:masterClrMapping/>
  </p:clrMapOvr>
  <p:transition advTm="11768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usinesscard&#10;&#10;Description automatically generated">
            <a:extLst>
              <a:ext uri="{FF2B5EF4-FFF2-40B4-BE49-F238E27FC236}">
                <a16:creationId xmlns:a16="http://schemas.microsoft.com/office/drawing/2014/main" id="{A2A64F37-F9F8-B049-8274-B4A3C9906542}"/>
              </a:ext>
            </a:extLst>
          </p:cNvPr>
          <p:cNvPicPr>
            <a:picLocks noChangeAspect="1"/>
          </p:cNvPicPr>
          <p:nvPr/>
        </p:nvPicPr>
        <p:blipFill>
          <a:blip r:embed="rId2"/>
          <a:stretch>
            <a:fillRect/>
          </a:stretch>
        </p:blipFill>
        <p:spPr>
          <a:xfrm>
            <a:off x="620" y="1"/>
            <a:ext cx="12191380" cy="6840432"/>
          </a:xfrm>
          <a:prstGeom prst="rect">
            <a:avLst/>
          </a:prstGeom>
        </p:spPr>
      </p:pic>
      <p:sp>
        <p:nvSpPr>
          <p:cNvPr id="6" name="Text Placeholder 5">
            <a:extLst>
              <a:ext uri="{FF2B5EF4-FFF2-40B4-BE49-F238E27FC236}">
                <a16:creationId xmlns:a16="http://schemas.microsoft.com/office/drawing/2014/main" id="{E193F03F-9153-A44F-B758-6AD1D1A94C03}"/>
              </a:ext>
            </a:extLst>
          </p:cNvPr>
          <p:cNvSpPr>
            <a:spLocks noGrp="1"/>
          </p:cNvSpPr>
          <p:nvPr>
            <p:ph type="body" idx="1"/>
          </p:nvPr>
        </p:nvSpPr>
        <p:spPr/>
        <p:txBody>
          <a:bodyPr/>
          <a:lstStyle/>
          <a:p>
            <a:endParaRPr lang="en-US"/>
          </a:p>
        </p:txBody>
      </p:sp>
      <p:sp>
        <p:nvSpPr>
          <p:cNvPr id="8" name="Title 7">
            <a:extLst>
              <a:ext uri="{FF2B5EF4-FFF2-40B4-BE49-F238E27FC236}">
                <a16:creationId xmlns:a16="http://schemas.microsoft.com/office/drawing/2014/main" id="{59C6404D-D158-3F41-B12C-EFDC73AF518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967214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usinesscard&#10;&#10;Description automatically generated">
            <a:extLst>
              <a:ext uri="{FF2B5EF4-FFF2-40B4-BE49-F238E27FC236}">
                <a16:creationId xmlns:a16="http://schemas.microsoft.com/office/drawing/2014/main" id="{A2A64F37-F9F8-B049-8274-B4A3C9906542}"/>
              </a:ext>
            </a:extLst>
          </p:cNvPr>
          <p:cNvPicPr>
            <a:picLocks noChangeAspect="1"/>
          </p:cNvPicPr>
          <p:nvPr/>
        </p:nvPicPr>
        <p:blipFill>
          <a:blip r:embed="rId2"/>
          <a:stretch>
            <a:fillRect/>
          </a:stretch>
        </p:blipFill>
        <p:spPr>
          <a:xfrm>
            <a:off x="620" y="1"/>
            <a:ext cx="12191380" cy="6840432"/>
          </a:xfrm>
          <a:prstGeom prst="rect">
            <a:avLst/>
          </a:prstGeom>
        </p:spPr>
      </p:pic>
      <p:sp>
        <p:nvSpPr>
          <p:cNvPr id="6" name="Text Placeholder 5">
            <a:extLst>
              <a:ext uri="{FF2B5EF4-FFF2-40B4-BE49-F238E27FC236}">
                <a16:creationId xmlns:a16="http://schemas.microsoft.com/office/drawing/2014/main" id="{E9648C08-54F2-094D-A89E-441B9BA74567}"/>
              </a:ext>
            </a:extLst>
          </p:cNvPr>
          <p:cNvSpPr>
            <a:spLocks noGrp="1"/>
          </p:cNvSpPr>
          <p:nvPr>
            <p:ph type="body" idx="1"/>
          </p:nvPr>
        </p:nvSpPr>
        <p:spPr/>
        <p:txBody>
          <a:bodyPr/>
          <a:lstStyle/>
          <a:p>
            <a:endParaRPr lang="en-US"/>
          </a:p>
        </p:txBody>
      </p:sp>
      <p:sp>
        <p:nvSpPr>
          <p:cNvPr id="8" name="Title 7">
            <a:extLst>
              <a:ext uri="{FF2B5EF4-FFF2-40B4-BE49-F238E27FC236}">
                <a16:creationId xmlns:a16="http://schemas.microsoft.com/office/drawing/2014/main" id="{E5D0011E-7FD6-9F45-BE3F-606FAB18440C}"/>
              </a:ext>
            </a:extLst>
          </p:cNvPr>
          <p:cNvSpPr>
            <a:spLocks noGrp="1"/>
          </p:cNvSpPr>
          <p:nvPr>
            <p:ph type="title"/>
          </p:nvPr>
        </p:nvSpPr>
        <p:spPr/>
        <p:txBody>
          <a:bodyPr/>
          <a:lstStyle/>
          <a:p>
            <a:endParaRPr lang="en-US"/>
          </a:p>
        </p:txBody>
      </p:sp>
      <p:sp>
        <p:nvSpPr>
          <p:cNvPr id="9" name="Content Placeholder 2">
            <a:extLst>
              <a:ext uri="{FF2B5EF4-FFF2-40B4-BE49-F238E27FC236}">
                <a16:creationId xmlns:a16="http://schemas.microsoft.com/office/drawing/2014/main" id="{DBCF77A1-1F2E-CB44-8263-E93DC27B05D9}"/>
              </a:ext>
            </a:extLst>
          </p:cNvPr>
          <p:cNvSpPr txBox="1">
            <a:spLocks/>
          </p:cNvSpPr>
          <p:nvPr/>
        </p:nvSpPr>
        <p:spPr>
          <a:xfrm>
            <a:off x="551384" y="728438"/>
            <a:ext cx="7776864" cy="5040560"/>
          </a:xfrm>
          <a:prstGeom prst="rect">
            <a:avLst/>
          </a:prstGeom>
          <a:solidFill>
            <a:schemeClr val="bg1"/>
          </a:solidFill>
        </p:spPr>
        <p:txBody>
          <a:bodyPr vert="horz" lIns="81043" tIns="40522" rIns="81043" bIns="40522" anchor="b"/>
          <a:lstStyle>
            <a:lvl1pPr marL="0" indent="0" algn="l" rtl="0" eaLnBrk="0" fontAlgn="base" hangingPunct="0">
              <a:spcBef>
                <a:spcPct val="20000"/>
              </a:spcBef>
              <a:spcAft>
                <a:spcPct val="0"/>
              </a:spcAft>
              <a:buNone/>
              <a:defRPr sz="1800">
                <a:solidFill>
                  <a:schemeClr val="tx1"/>
                </a:solidFill>
                <a:latin typeface="+mn-lt"/>
                <a:ea typeface="ＭＳ Ｐゴシック" charset="-128"/>
                <a:cs typeface="ＭＳ Ｐゴシック" charset="-128"/>
              </a:defRPr>
            </a:lvl1pPr>
            <a:lvl2pPr marL="405216" indent="0" algn="l" rtl="0" eaLnBrk="0" fontAlgn="base" hangingPunct="0">
              <a:spcBef>
                <a:spcPct val="20000"/>
              </a:spcBef>
              <a:spcAft>
                <a:spcPct val="0"/>
              </a:spcAft>
              <a:buNone/>
              <a:defRPr sz="1600">
                <a:solidFill>
                  <a:schemeClr val="tx1"/>
                </a:solidFill>
                <a:latin typeface="+mn-lt"/>
                <a:ea typeface="ＭＳ Ｐゴシック" charset="-128"/>
              </a:defRPr>
            </a:lvl2pPr>
            <a:lvl3pPr marL="810433" indent="0" algn="l" rtl="0" eaLnBrk="0" fontAlgn="base" hangingPunct="0">
              <a:spcBef>
                <a:spcPct val="20000"/>
              </a:spcBef>
              <a:spcAft>
                <a:spcPct val="0"/>
              </a:spcAft>
              <a:buNone/>
              <a:defRPr sz="1400">
                <a:solidFill>
                  <a:schemeClr val="tx1"/>
                </a:solidFill>
                <a:latin typeface="+mn-lt"/>
                <a:ea typeface="ＭＳ Ｐゴシック" charset="-128"/>
              </a:defRPr>
            </a:lvl3pPr>
            <a:lvl4pPr marL="1215649" indent="0" algn="l" rtl="0" eaLnBrk="0" fontAlgn="base" hangingPunct="0">
              <a:spcBef>
                <a:spcPct val="20000"/>
              </a:spcBef>
              <a:spcAft>
                <a:spcPct val="0"/>
              </a:spcAft>
              <a:buNone/>
              <a:defRPr sz="1200">
                <a:solidFill>
                  <a:schemeClr val="tx1"/>
                </a:solidFill>
                <a:latin typeface="+mn-lt"/>
                <a:ea typeface="ＭＳ Ｐゴシック" charset="-128"/>
              </a:defRPr>
            </a:lvl4pPr>
            <a:lvl5pPr marL="1620865" indent="0" algn="l" rtl="0" eaLnBrk="0" fontAlgn="base" hangingPunct="0">
              <a:spcBef>
                <a:spcPct val="20000"/>
              </a:spcBef>
              <a:spcAft>
                <a:spcPct val="0"/>
              </a:spcAft>
              <a:buNone/>
              <a:defRPr sz="1200">
                <a:solidFill>
                  <a:schemeClr val="tx1"/>
                </a:solidFill>
                <a:latin typeface="+mn-lt"/>
                <a:ea typeface="ＭＳ Ｐゴシック" charset="-128"/>
              </a:defRPr>
            </a:lvl5pPr>
            <a:lvl6pPr marL="2026082" indent="0" algn="l" rtl="0" eaLnBrk="0" fontAlgn="base" hangingPunct="0">
              <a:spcBef>
                <a:spcPct val="20000"/>
              </a:spcBef>
              <a:spcAft>
                <a:spcPct val="0"/>
              </a:spcAft>
              <a:buNone/>
              <a:defRPr sz="1200">
                <a:solidFill>
                  <a:schemeClr val="tx1"/>
                </a:solidFill>
                <a:latin typeface="+mn-lt"/>
                <a:ea typeface="ＭＳ Ｐゴシック" charset="-128"/>
              </a:defRPr>
            </a:lvl6pPr>
            <a:lvl7pPr marL="2431298" indent="0" algn="l" rtl="0" eaLnBrk="0" fontAlgn="base" hangingPunct="0">
              <a:spcBef>
                <a:spcPct val="20000"/>
              </a:spcBef>
              <a:spcAft>
                <a:spcPct val="0"/>
              </a:spcAft>
              <a:buNone/>
              <a:defRPr sz="1200">
                <a:solidFill>
                  <a:schemeClr val="tx1"/>
                </a:solidFill>
                <a:latin typeface="+mn-lt"/>
                <a:ea typeface="ＭＳ Ｐゴシック" charset="-128"/>
              </a:defRPr>
            </a:lvl7pPr>
            <a:lvl8pPr marL="2836515" indent="0" algn="l" rtl="0" eaLnBrk="0" fontAlgn="base" hangingPunct="0">
              <a:spcBef>
                <a:spcPct val="20000"/>
              </a:spcBef>
              <a:spcAft>
                <a:spcPct val="0"/>
              </a:spcAft>
              <a:buNone/>
              <a:defRPr sz="1200">
                <a:solidFill>
                  <a:schemeClr val="tx1"/>
                </a:solidFill>
                <a:latin typeface="+mn-lt"/>
                <a:ea typeface="ＭＳ Ｐゴシック" charset="-128"/>
              </a:defRPr>
            </a:lvl8pPr>
            <a:lvl9pPr marL="3241731" indent="0" algn="l" rtl="0" eaLnBrk="0" fontAlgn="base" hangingPunct="0">
              <a:spcBef>
                <a:spcPct val="20000"/>
              </a:spcBef>
              <a:spcAft>
                <a:spcPct val="0"/>
              </a:spcAft>
              <a:buNone/>
              <a:defRPr sz="1200">
                <a:solidFill>
                  <a:schemeClr val="tx1"/>
                </a:solidFill>
                <a:latin typeface="+mn-lt"/>
                <a:ea typeface="ＭＳ Ｐゴシック" charset="-128"/>
              </a:defRPr>
            </a:lvl9pPr>
          </a:lstStyle>
          <a:p>
            <a:r>
              <a:rPr lang="en-GB" sz="1600" i="1" kern="0"/>
              <a:t>Angelo </a:t>
            </a:r>
            <a:r>
              <a:rPr lang="en-GB" sz="1600" i="1" kern="0" err="1"/>
              <a:t>Bassi</a:t>
            </a:r>
            <a:r>
              <a:rPr lang="en-GB" sz="1600" i="1" kern="0"/>
              <a:t>, University of Trieste, Italy </a:t>
            </a:r>
            <a:br>
              <a:rPr lang="en-GB" sz="1600" kern="0"/>
            </a:br>
            <a:r>
              <a:rPr lang="en-GB" sz="1600" i="1" kern="0"/>
              <a:t>Kai Bongs, University of Birmingham, UK </a:t>
            </a:r>
            <a:br>
              <a:rPr lang="en-GB" sz="1600" kern="0"/>
            </a:br>
            <a:r>
              <a:rPr lang="en-GB" sz="1600" i="1" kern="0"/>
              <a:t>Philippe </a:t>
            </a:r>
            <a:r>
              <a:rPr lang="en-GB" sz="1600" i="1" kern="0" err="1"/>
              <a:t>Bouyer</a:t>
            </a:r>
            <a:r>
              <a:rPr lang="en-GB" sz="1600" i="1" kern="0"/>
              <a:t>, CNRS, </a:t>
            </a:r>
            <a:r>
              <a:rPr lang="en-GB" sz="1600" i="1" kern="0" err="1"/>
              <a:t>Institut</a:t>
            </a:r>
            <a:r>
              <a:rPr lang="en-GB" sz="1600" i="1" kern="0"/>
              <a:t> </a:t>
            </a:r>
            <a:r>
              <a:rPr lang="en-GB" sz="1600" i="1" kern="0" err="1"/>
              <a:t>d’Optique</a:t>
            </a:r>
            <a:r>
              <a:rPr lang="en-GB" sz="1600" i="1" kern="0"/>
              <a:t>, France </a:t>
            </a:r>
            <a:br>
              <a:rPr lang="en-GB" sz="1600" kern="0"/>
            </a:br>
            <a:r>
              <a:rPr lang="en-GB" sz="1600" i="1" kern="0"/>
              <a:t>Oliver Buchmueller, Imperial College London, UK </a:t>
            </a:r>
            <a:br>
              <a:rPr lang="en-GB" sz="1600" kern="0"/>
            </a:br>
            <a:r>
              <a:rPr lang="en-GB" sz="1600" i="1" kern="0"/>
              <a:t>Luigi </a:t>
            </a:r>
            <a:r>
              <a:rPr lang="en-GB" sz="1600" i="1" kern="0" err="1"/>
              <a:t>Cacciapuoti</a:t>
            </a:r>
            <a:r>
              <a:rPr lang="en-GB" sz="1600" i="1" kern="0"/>
              <a:t>, European Space Agency</a:t>
            </a:r>
            <a:br>
              <a:rPr lang="en-GB" sz="1600" kern="0"/>
            </a:br>
            <a:r>
              <a:rPr lang="en-GB" sz="1600" i="1" kern="0" err="1"/>
              <a:t>Marilù</a:t>
            </a:r>
            <a:r>
              <a:rPr lang="en-GB" sz="1600" i="1" kern="0"/>
              <a:t> </a:t>
            </a:r>
            <a:r>
              <a:rPr lang="en-GB" sz="1600" i="1" kern="0" err="1"/>
              <a:t>Chiofalo</a:t>
            </a:r>
            <a:r>
              <a:rPr lang="en-GB" sz="1600" i="1" kern="0"/>
              <a:t>, University of Pisa and INFN Pisa, Italy  </a:t>
            </a:r>
            <a:br>
              <a:rPr lang="en-GB" sz="1600" kern="0"/>
            </a:br>
            <a:r>
              <a:rPr lang="en-GB" sz="1600" i="1" kern="0"/>
              <a:t>Albert De </a:t>
            </a:r>
            <a:r>
              <a:rPr lang="en-GB" sz="1600" i="1" kern="0" err="1"/>
              <a:t>Roeck</a:t>
            </a:r>
            <a:r>
              <a:rPr lang="en-GB" sz="1600" i="1" kern="0"/>
              <a:t>, CERN, Geneva, Switzerland, and University of Antwerp, Belgium </a:t>
            </a:r>
            <a:br>
              <a:rPr lang="en-GB" sz="1600" kern="0"/>
            </a:br>
            <a:r>
              <a:rPr lang="en-GB" sz="1600" i="1" kern="0"/>
              <a:t>Michael </a:t>
            </a:r>
            <a:r>
              <a:rPr lang="en-GB" sz="1600" i="1" kern="0" err="1"/>
              <a:t>Doser</a:t>
            </a:r>
            <a:r>
              <a:rPr lang="en-GB" sz="1600" i="1" kern="0"/>
              <a:t>, CERN, Geneva, Switzerland</a:t>
            </a:r>
            <a:br>
              <a:rPr lang="en-GB" sz="1600" kern="0"/>
            </a:br>
            <a:r>
              <a:rPr lang="en-GB" sz="1600" i="1" kern="0"/>
              <a:t>John Ellis, King’s College London, UK </a:t>
            </a:r>
            <a:br>
              <a:rPr lang="en-GB" sz="1600" kern="0"/>
            </a:br>
            <a:r>
              <a:rPr lang="en-GB" sz="1600" i="1" kern="0"/>
              <a:t>Rene Forsberg, DTU Space, Denmark </a:t>
            </a:r>
            <a:br>
              <a:rPr lang="en-GB" sz="1600" kern="0"/>
            </a:br>
            <a:r>
              <a:rPr lang="en-GB" sz="1600" i="1" kern="0"/>
              <a:t>Thomas </a:t>
            </a:r>
            <a:r>
              <a:rPr lang="en-GB" sz="1600" i="1" kern="0" err="1"/>
              <a:t>Lévèque</a:t>
            </a:r>
            <a:r>
              <a:rPr lang="en-GB" sz="1600" i="1" kern="0"/>
              <a:t>, Centre National </a:t>
            </a:r>
            <a:r>
              <a:rPr lang="en-GB" sz="1600" i="1" kern="0" err="1"/>
              <a:t>d’Etudes</a:t>
            </a:r>
            <a:r>
              <a:rPr lang="en-GB" sz="1600" i="1" kern="0"/>
              <a:t> </a:t>
            </a:r>
            <a:r>
              <a:rPr lang="en-GB" sz="1600" i="1" kern="0" err="1"/>
              <a:t>Spatiales</a:t>
            </a:r>
            <a:r>
              <a:rPr lang="en-GB" sz="1600" i="1" kern="0"/>
              <a:t>, France </a:t>
            </a:r>
            <a:br>
              <a:rPr lang="en-GB" sz="1600" kern="0"/>
            </a:br>
            <a:r>
              <a:rPr lang="en-GB" sz="1600" i="1" kern="0"/>
              <a:t>Christian </a:t>
            </a:r>
            <a:r>
              <a:rPr lang="en-GB" sz="1600" i="1" kern="0" err="1"/>
              <a:t>Lisdat</a:t>
            </a:r>
            <a:r>
              <a:rPr lang="en-GB" sz="1600" i="1" kern="0"/>
              <a:t>, </a:t>
            </a:r>
            <a:r>
              <a:rPr lang="en-GB" sz="1600" i="1" kern="0" err="1"/>
              <a:t>Physikalisch-Technische</a:t>
            </a:r>
            <a:r>
              <a:rPr lang="en-GB" sz="1600" i="1" kern="0"/>
              <a:t> </a:t>
            </a:r>
            <a:r>
              <a:rPr lang="en-GB" sz="1600" i="1" kern="0" err="1"/>
              <a:t>Bundesanstalt</a:t>
            </a:r>
            <a:r>
              <a:rPr lang="en-GB" sz="1600" i="1" kern="0"/>
              <a:t>, Germany </a:t>
            </a:r>
            <a:br>
              <a:rPr lang="en-GB" sz="1600" kern="0"/>
            </a:br>
            <a:r>
              <a:rPr lang="en-GB" sz="1600" i="1" kern="0"/>
              <a:t>Federica </a:t>
            </a:r>
            <a:r>
              <a:rPr lang="en-GB" sz="1600" i="1" kern="0" err="1"/>
              <a:t>Migliaccio</a:t>
            </a:r>
            <a:r>
              <a:rPr lang="en-GB" sz="1600" i="1" kern="0"/>
              <a:t>, DICA, </a:t>
            </a:r>
            <a:r>
              <a:rPr lang="en-GB" sz="1600" i="1" kern="0" err="1"/>
              <a:t>Politecnico</a:t>
            </a:r>
            <a:r>
              <a:rPr lang="en-GB" sz="1600" i="1" kern="0"/>
              <a:t> di Milano, Italy</a:t>
            </a:r>
            <a:br>
              <a:rPr lang="en-GB" sz="1600" kern="0"/>
            </a:br>
            <a:r>
              <a:rPr lang="en-GB" sz="1600" i="1" kern="0"/>
              <a:t>Ernst Rasel, Leibniz </a:t>
            </a:r>
            <a:r>
              <a:rPr lang="en-GB" sz="1600" i="1" kern="0" err="1"/>
              <a:t>Universität</a:t>
            </a:r>
            <a:r>
              <a:rPr lang="en-GB" sz="1600" i="1" kern="0"/>
              <a:t> Hannover, Germany </a:t>
            </a:r>
            <a:br>
              <a:rPr lang="en-GB" sz="1600" kern="0"/>
            </a:br>
            <a:r>
              <a:rPr lang="en-GB" sz="1600" i="1" kern="0"/>
              <a:t>Stephan Schiller, </a:t>
            </a:r>
            <a:r>
              <a:rPr lang="en-GB" sz="1600" i="1" kern="0" err="1"/>
              <a:t>Heinrich-Heine-Universität</a:t>
            </a:r>
            <a:r>
              <a:rPr lang="en-GB" sz="1600" i="1" kern="0"/>
              <a:t> </a:t>
            </a:r>
            <a:r>
              <a:rPr lang="en-GB" sz="1600" i="1" kern="0" err="1"/>
              <a:t>Düsseldorf</a:t>
            </a:r>
            <a:r>
              <a:rPr lang="en-GB" sz="1600" i="1" kern="0"/>
              <a:t>, Germany </a:t>
            </a:r>
            <a:br>
              <a:rPr lang="en-GB" sz="1600" kern="0"/>
            </a:br>
            <a:r>
              <a:rPr lang="en-GB" sz="1600" i="1" kern="0"/>
              <a:t>Christian Schubert, Leibniz </a:t>
            </a:r>
            <a:r>
              <a:rPr lang="en-GB" sz="1600" i="1" kern="0" err="1"/>
              <a:t>Universität</a:t>
            </a:r>
            <a:r>
              <a:rPr lang="en-GB" sz="1600" i="1" kern="0"/>
              <a:t> Hannover, Germany </a:t>
            </a:r>
            <a:br>
              <a:rPr lang="en-GB" sz="1600" kern="0"/>
            </a:br>
            <a:r>
              <a:rPr lang="en-GB" sz="1600" i="1" kern="0"/>
              <a:t>Carla </a:t>
            </a:r>
            <a:r>
              <a:rPr lang="en-GB" sz="1600" i="1" kern="0" err="1"/>
              <a:t>Signorini</a:t>
            </a:r>
            <a:r>
              <a:rPr lang="en-GB" sz="1600" i="1" kern="0"/>
              <a:t>, INFN Pisa, Italy </a:t>
            </a:r>
            <a:br>
              <a:rPr lang="en-GB" sz="1600" kern="0"/>
            </a:br>
            <a:r>
              <a:rPr lang="en-GB" sz="1600" i="1" kern="0"/>
              <a:t>Guglielmo Tino, </a:t>
            </a:r>
            <a:r>
              <a:rPr lang="en-GB" sz="1600" i="1" kern="0" err="1"/>
              <a:t>Universita</a:t>
            </a:r>
            <a:r>
              <a:rPr lang="en-GB" sz="1600" i="1" kern="0"/>
              <a:t>̀ di Firenze and LENS, Italy</a:t>
            </a:r>
            <a:br>
              <a:rPr lang="en-GB" sz="1600" kern="0"/>
            </a:br>
            <a:r>
              <a:rPr lang="en-GB" sz="1600" i="1" kern="0"/>
              <a:t>Wolf von Klitzing, IESL-FORTH, Greece</a:t>
            </a:r>
            <a:br>
              <a:rPr lang="en-GB" sz="1600" kern="0"/>
            </a:br>
            <a:r>
              <a:rPr lang="en-GB" sz="1600" kern="0"/>
              <a:t>Peter Wolf, </a:t>
            </a:r>
            <a:r>
              <a:rPr lang="en-GB" sz="1600" i="1" kern="0"/>
              <a:t>CNRS,</a:t>
            </a:r>
            <a:r>
              <a:rPr lang="en-GB" sz="1600" kern="0"/>
              <a:t> </a:t>
            </a:r>
            <a:r>
              <a:rPr lang="en-GB" sz="1600" i="1" kern="0" err="1"/>
              <a:t>Observatoire</a:t>
            </a:r>
            <a:r>
              <a:rPr lang="en-GB" sz="1600" i="1" kern="0"/>
              <a:t> de Paris-PSL, Paris, France </a:t>
            </a:r>
            <a:endParaRPr lang="en-GB" sz="1600" kern="0"/>
          </a:p>
        </p:txBody>
      </p:sp>
    </p:spTree>
    <p:extLst>
      <p:ext uri="{BB962C8B-B14F-4D97-AF65-F5344CB8AC3E}">
        <p14:creationId xmlns:p14="http://schemas.microsoft.com/office/powerpoint/2010/main" val="1849413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CBCE-0FB7-984D-B615-5484A3777206}"/>
              </a:ext>
            </a:extLst>
          </p:cNvPr>
          <p:cNvSpPr>
            <a:spLocks noGrp="1"/>
          </p:cNvSpPr>
          <p:nvPr>
            <p:ph type="title"/>
          </p:nvPr>
        </p:nvSpPr>
        <p:spPr/>
        <p:txBody>
          <a:bodyPr/>
          <a:lstStyle/>
          <a:p>
            <a:r>
              <a:rPr lang="en-US"/>
              <a:t>Proposed Road-map </a:t>
            </a:r>
          </a:p>
        </p:txBody>
      </p:sp>
      <p:pic>
        <p:nvPicPr>
          <p:cNvPr id="4" name="Picture 3">
            <a:extLst>
              <a:ext uri="{FF2B5EF4-FFF2-40B4-BE49-F238E27FC236}">
                <a16:creationId xmlns:a16="http://schemas.microsoft.com/office/drawing/2014/main" id="{03FD4E7F-4169-1D48-8F6F-A242CBC12F12}"/>
              </a:ext>
            </a:extLst>
          </p:cNvPr>
          <p:cNvPicPr>
            <a:picLocks noChangeAspect="1"/>
          </p:cNvPicPr>
          <p:nvPr/>
        </p:nvPicPr>
        <p:blipFill>
          <a:blip r:embed="rId2"/>
          <a:stretch>
            <a:fillRect/>
          </a:stretch>
        </p:blipFill>
        <p:spPr>
          <a:xfrm>
            <a:off x="47328" y="44624"/>
            <a:ext cx="12144672" cy="6795755"/>
          </a:xfrm>
          <a:prstGeom prst="rect">
            <a:avLst/>
          </a:prstGeom>
        </p:spPr>
      </p:pic>
    </p:spTree>
    <p:extLst>
      <p:ext uri="{BB962C8B-B14F-4D97-AF65-F5344CB8AC3E}">
        <p14:creationId xmlns:p14="http://schemas.microsoft.com/office/powerpoint/2010/main" val="2861779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CBCE-0FB7-984D-B615-5484A3777206}"/>
              </a:ext>
            </a:extLst>
          </p:cNvPr>
          <p:cNvSpPr>
            <a:spLocks noGrp="1"/>
          </p:cNvSpPr>
          <p:nvPr>
            <p:ph type="title"/>
          </p:nvPr>
        </p:nvSpPr>
        <p:spPr/>
        <p:txBody>
          <a:bodyPr/>
          <a:lstStyle/>
          <a:p>
            <a:r>
              <a:rPr lang="en-US"/>
              <a:t>Proposed Road-map </a:t>
            </a:r>
          </a:p>
        </p:txBody>
      </p:sp>
      <p:pic>
        <p:nvPicPr>
          <p:cNvPr id="4" name="Picture 3">
            <a:extLst>
              <a:ext uri="{FF2B5EF4-FFF2-40B4-BE49-F238E27FC236}">
                <a16:creationId xmlns:a16="http://schemas.microsoft.com/office/drawing/2014/main" id="{03FD4E7F-4169-1D48-8F6F-A242CBC12F12}"/>
              </a:ext>
            </a:extLst>
          </p:cNvPr>
          <p:cNvPicPr>
            <a:picLocks noChangeAspect="1"/>
          </p:cNvPicPr>
          <p:nvPr/>
        </p:nvPicPr>
        <p:blipFill>
          <a:blip r:embed="rId3"/>
          <a:stretch>
            <a:fillRect/>
          </a:stretch>
        </p:blipFill>
        <p:spPr>
          <a:xfrm>
            <a:off x="47328" y="44624"/>
            <a:ext cx="12144672" cy="6795755"/>
          </a:xfrm>
          <a:prstGeom prst="rect">
            <a:avLst/>
          </a:prstGeom>
        </p:spPr>
      </p:pic>
      <p:sp>
        <p:nvSpPr>
          <p:cNvPr id="3" name="Rectangle 2">
            <a:extLst>
              <a:ext uri="{FF2B5EF4-FFF2-40B4-BE49-F238E27FC236}">
                <a16:creationId xmlns:a16="http://schemas.microsoft.com/office/drawing/2014/main" id="{46BC3CAE-9236-0F41-ABE1-224FDF36ED3D}"/>
              </a:ext>
            </a:extLst>
          </p:cNvPr>
          <p:cNvSpPr/>
          <p:nvPr/>
        </p:nvSpPr>
        <p:spPr bwMode="auto">
          <a:xfrm>
            <a:off x="6888088" y="620688"/>
            <a:ext cx="2880320" cy="2520280"/>
          </a:xfrm>
          <a:prstGeom prst="rect">
            <a:avLst/>
          </a:prstGeom>
          <a:solidFill>
            <a:srgbClr val="FF9F82">
              <a:alpha val="4063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ndParaRPr>
          </a:p>
        </p:txBody>
      </p:sp>
      <p:sp>
        <p:nvSpPr>
          <p:cNvPr id="5" name="Rectangle 4">
            <a:extLst>
              <a:ext uri="{FF2B5EF4-FFF2-40B4-BE49-F238E27FC236}">
                <a16:creationId xmlns:a16="http://schemas.microsoft.com/office/drawing/2014/main" id="{EC136C9D-7176-1647-A757-D43FD6972283}"/>
              </a:ext>
            </a:extLst>
          </p:cNvPr>
          <p:cNvSpPr/>
          <p:nvPr/>
        </p:nvSpPr>
        <p:spPr bwMode="auto">
          <a:xfrm>
            <a:off x="9840416" y="620688"/>
            <a:ext cx="2432298" cy="2448272"/>
          </a:xfrm>
          <a:prstGeom prst="rect">
            <a:avLst/>
          </a:prstGeom>
          <a:solidFill>
            <a:srgbClr val="FFFF00">
              <a:alpha val="4063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ndParaRPr>
          </a:p>
        </p:txBody>
      </p:sp>
      <p:sp>
        <p:nvSpPr>
          <p:cNvPr id="6" name="Rectangle 5">
            <a:extLst>
              <a:ext uri="{FF2B5EF4-FFF2-40B4-BE49-F238E27FC236}">
                <a16:creationId xmlns:a16="http://schemas.microsoft.com/office/drawing/2014/main" id="{8DCC2901-83F7-FE41-A390-53A49D4419C4}"/>
              </a:ext>
            </a:extLst>
          </p:cNvPr>
          <p:cNvSpPr/>
          <p:nvPr/>
        </p:nvSpPr>
        <p:spPr bwMode="auto">
          <a:xfrm>
            <a:off x="-33386" y="609600"/>
            <a:ext cx="2432298" cy="2448272"/>
          </a:xfrm>
          <a:prstGeom prst="rect">
            <a:avLst/>
          </a:prstGeom>
          <a:solidFill>
            <a:srgbClr val="22FF31">
              <a:alpha val="4063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ndParaRPr>
          </a:p>
        </p:txBody>
      </p:sp>
    </p:spTree>
    <p:extLst>
      <p:ext uri="{BB962C8B-B14F-4D97-AF65-F5344CB8AC3E}">
        <p14:creationId xmlns:p14="http://schemas.microsoft.com/office/powerpoint/2010/main" val="3242638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27FD-B51E-4D45-8430-4F62F8A6E2D6}"/>
              </a:ext>
            </a:extLst>
          </p:cNvPr>
          <p:cNvSpPr>
            <a:spLocks noGrp="1"/>
          </p:cNvSpPr>
          <p:nvPr>
            <p:ph type="title"/>
          </p:nvPr>
        </p:nvSpPr>
        <p:spPr/>
        <p:txBody>
          <a:bodyPr/>
          <a:lstStyle/>
          <a:p>
            <a:r>
              <a:rPr lang="en-GB" b="0"/>
              <a:t>TERRESTRIAL PROGRAMME </a:t>
            </a:r>
            <a:br>
              <a:rPr lang="en-GB"/>
            </a:br>
            <a:br>
              <a:rPr lang="en-GB" b="0"/>
            </a:br>
            <a:br>
              <a:rPr lang="en-GB" b="0"/>
            </a:br>
            <a:br>
              <a:rPr lang="en-GB"/>
            </a:br>
            <a:endParaRPr lang="en-US"/>
          </a:p>
        </p:txBody>
      </p:sp>
      <p:sp>
        <p:nvSpPr>
          <p:cNvPr id="3" name="Text Placeholder 2">
            <a:extLst>
              <a:ext uri="{FF2B5EF4-FFF2-40B4-BE49-F238E27FC236}">
                <a16:creationId xmlns:a16="http://schemas.microsoft.com/office/drawing/2014/main" id="{0B6097AB-DF63-574E-8AEF-767AF66B40E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36066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059A8-7DEB-4F40-9086-D8A4B9E8E5C2}"/>
              </a:ext>
            </a:extLst>
          </p:cNvPr>
          <p:cNvSpPr>
            <a:spLocks noGrp="1"/>
          </p:cNvSpPr>
          <p:nvPr>
            <p:ph type="title"/>
          </p:nvPr>
        </p:nvSpPr>
        <p:spPr/>
        <p:txBody>
          <a:bodyPr/>
          <a:lstStyle/>
          <a:p>
            <a:r>
              <a:rPr lang="en-US"/>
              <a:t>Science Case</a:t>
            </a:r>
          </a:p>
        </p:txBody>
      </p:sp>
      <p:sp>
        <p:nvSpPr>
          <p:cNvPr id="3" name="Text Placeholder 2">
            <a:extLst>
              <a:ext uri="{FF2B5EF4-FFF2-40B4-BE49-F238E27FC236}">
                <a16:creationId xmlns:a16="http://schemas.microsoft.com/office/drawing/2014/main" id="{5C22656A-D8FE-5C4D-AE54-214BE7DC98B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77126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CBCE-0FB7-984D-B615-5484A3777206}"/>
              </a:ext>
            </a:extLst>
          </p:cNvPr>
          <p:cNvSpPr>
            <a:spLocks noGrp="1"/>
          </p:cNvSpPr>
          <p:nvPr>
            <p:ph type="title"/>
          </p:nvPr>
        </p:nvSpPr>
        <p:spPr/>
        <p:txBody>
          <a:bodyPr/>
          <a:lstStyle/>
          <a:p>
            <a:r>
              <a:rPr lang="en-US"/>
              <a:t>Proposed Road-map </a:t>
            </a:r>
          </a:p>
        </p:txBody>
      </p:sp>
      <p:pic>
        <p:nvPicPr>
          <p:cNvPr id="4" name="Picture 3">
            <a:extLst>
              <a:ext uri="{FF2B5EF4-FFF2-40B4-BE49-F238E27FC236}">
                <a16:creationId xmlns:a16="http://schemas.microsoft.com/office/drawing/2014/main" id="{03FD4E7F-4169-1D48-8F6F-A242CBC12F12}"/>
              </a:ext>
            </a:extLst>
          </p:cNvPr>
          <p:cNvPicPr>
            <a:picLocks noChangeAspect="1"/>
          </p:cNvPicPr>
          <p:nvPr/>
        </p:nvPicPr>
        <p:blipFill>
          <a:blip r:embed="rId3"/>
          <a:stretch>
            <a:fillRect/>
          </a:stretch>
        </p:blipFill>
        <p:spPr>
          <a:xfrm>
            <a:off x="47328" y="44624"/>
            <a:ext cx="12144672" cy="6795755"/>
          </a:xfrm>
          <a:prstGeom prst="rect">
            <a:avLst/>
          </a:prstGeom>
        </p:spPr>
      </p:pic>
      <p:sp>
        <p:nvSpPr>
          <p:cNvPr id="6" name="Rectangle 5">
            <a:extLst>
              <a:ext uri="{FF2B5EF4-FFF2-40B4-BE49-F238E27FC236}">
                <a16:creationId xmlns:a16="http://schemas.microsoft.com/office/drawing/2014/main" id="{8DCC2901-83F7-FE41-A390-53A49D4419C4}"/>
              </a:ext>
            </a:extLst>
          </p:cNvPr>
          <p:cNvSpPr/>
          <p:nvPr/>
        </p:nvSpPr>
        <p:spPr bwMode="auto">
          <a:xfrm>
            <a:off x="-33386" y="609600"/>
            <a:ext cx="2432298" cy="2448272"/>
          </a:xfrm>
          <a:prstGeom prst="rect">
            <a:avLst/>
          </a:prstGeom>
          <a:solidFill>
            <a:srgbClr val="22FF31">
              <a:alpha val="4063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ndParaRPr>
          </a:p>
        </p:txBody>
      </p:sp>
    </p:spTree>
    <p:extLst>
      <p:ext uri="{BB962C8B-B14F-4D97-AF65-F5344CB8AC3E}">
        <p14:creationId xmlns:p14="http://schemas.microsoft.com/office/powerpoint/2010/main" val="3754457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D618-F91C-7444-A016-CD719FDA1B90}"/>
              </a:ext>
            </a:extLst>
          </p:cNvPr>
          <p:cNvSpPr>
            <a:spLocks noGrp="1"/>
          </p:cNvSpPr>
          <p:nvPr>
            <p:ph type="title"/>
          </p:nvPr>
        </p:nvSpPr>
        <p:spPr/>
        <p:txBody>
          <a:bodyPr/>
          <a:lstStyle/>
          <a:p>
            <a:r>
              <a:rPr lang="en-US"/>
              <a:t>Ground Based Large Scale O(100m) Projects</a:t>
            </a:r>
          </a:p>
        </p:txBody>
      </p:sp>
      <p:pic>
        <p:nvPicPr>
          <p:cNvPr id="3" name="Picture 1">
            <a:extLst>
              <a:ext uri="{FF2B5EF4-FFF2-40B4-BE49-F238E27FC236}">
                <a16:creationId xmlns:a16="http://schemas.microsoft.com/office/drawing/2014/main" id="{D3348FB8-C4FA-834B-9B90-03E7EF497279}"/>
              </a:ext>
            </a:extLst>
          </p:cNvPr>
          <p:cNvPicPr>
            <a:picLocks noChangeAspect="1" noChangeArrowheads="1"/>
          </p:cNvPicPr>
          <p:nvPr/>
        </p:nvPicPr>
        <p:blipFill>
          <a:blip r:embed="rId3" cstate="print"/>
          <a:srcRect/>
          <a:stretch>
            <a:fillRect/>
          </a:stretch>
        </p:blipFill>
        <p:spPr bwMode="auto">
          <a:xfrm>
            <a:off x="653642" y="1700808"/>
            <a:ext cx="4041534" cy="16139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63EDD5BC-642B-8446-9197-A997BC24C45E}"/>
              </a:ext>
            </a:extLst>
          </p:cNvPr>
          <p:cNvSpPr/>
          <p:nvPr/>
        </p:nvSpPr>
        <p:spPr>
          <a:xfrm>
            <a:off x="653642" y="967253"/>
            <a:ext cx="4176464" cy="732508"/>
          </a:xfrm>
          <a:prstGeom prst="rect">
            <a:avLst/>
          </a:prstGeom>
        </p:spPr>
        <p:txBody>
          <a:bodyPr wrap="square">
            <a:spAutoFit/>
          </a:bodyPr>
          <a:lstStyle/>
          <a:p>
            <a:pPr algn="ctr">
              <a:spcBef>
                <a:spcPct val="20000"/>
              </a:spcBef>
              <a:defRPr/>
            </a:pPr>
            <a:r>
              <a:rPr lang="en-US" sz="1300" b="1">
                <a:solidFill>
                  <a:srgbClr val="FF0000"/>
                </a:solidFill>
                <a:latin typeface="Tahoma" pitchFamily="34" charset="0"/>
                <a:ea typeface="+mn-ea"/>
                <a:cs typeface="Arial" charset="0"/>
              </a:rPr>
              <a:t>MIGA:</a:t>
            </a:r>
            <a:r>
              <a:rPr lang="en-US" sz="1300" b="1">
                <a:solidFill>
                  <a:srgbClr val="000000"/>
                </a:solidFill>
                <a:latin typeface="Tahoma" pitchFamily="34" charset="0"/>
                <a:ea typeface="+mn-ea"/>
                <a:cs typeface="Arial" charset="0"/>
              </a:rPr>
              <a:t> Terrestrial detector using atom interferometer at O(100m)  </a:t>
            </a:r>
          </a:p>
          <a:p>
            <a:pPr algn="ctr">
              <a:spcBef>
                <a:spcPct val="20000"/>
              </a:spcBef>
              <a:defRPr/>
            </a:pPr>
            <a:r>
              <a:rPr lang="en-US" sz="1300" b="1">
                <a:solidFill>
                  <a:schemeClr val="accent2"/>
                </a:solidFill>
                <a:latin typeface="Tahoma" pitchFamily="34" charset="0"/>
                <a:ea typeface="+mn-ea"/>
                <a:cs typeface="Arial" charset="0"/>
              </a:rPr>
              <a:t>(France)</a:t>
            </a:r>
          </a:p>
        </p:txBody>
      </p:sp>
      <p:pic>
        <p:nvPicPr>
          <p:cNvPr id="6" name="Picture 5" descr="Screenshot 2019-01-17 at 11.07.55.png">
            <a:extLst>
              <a:ext uri="{FF2B5EF4-FFF2-40B4-BE49-F238E27FC236}">
                <a16:creationId xmlns:a16="http://schemas.microsoft.com/office/drawing/2014/main" id="{6621780A-1049-424B-9DE8-5A3BD2DB4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4405" y="2162183"/>
            <a:ext cx="3648259" cy="2965682"/>
          </a:xfrm>
          <a:prstGeom prst="rect">
            <a:avLst/>
          </a:prstGeom>
        </p:spPr>
      </p:pic>
      <p:pic>
        <p:nvPicPr>
          <p:cNvPr id="7" name="Picture 6">
            <a:extLst>
              <a:ext uri="{FF2B5EF4-FFF2-40B4-BE49-F238E27FC236}">
                <a16:creationId xmlns:a16="http://schemas.microsoft.com/office/drawing/2014/main" id="{75048640-8F30-DC4B-8AEC-253E398AD141}"/>
              </a:ext>
            </a:extLst>
          </p:cNvPr>
          <p:cNvPicPr>
            <a:picLocks noChangeAspect="1"/>
          </p:cNvPicPr>
          <p:nvPr/>
        </p:nvPicPr>
        <p:blipFill>
          <a:blip r:embed="rId5"/>
          <a:stretch>
            <a:fillRect/>
          </a:stretch>
        </p:blipFill>
        <p:spPr>
          <a:xfrm>
            <a:off x="767408" y="4293096"/>
            <a:ext cx="3908844" cy="2367136"/>
          </a:xfrm>
          <a:prstGeom prst="rect">
            <a:avLst/>
          </a:prstGeom>
        </p:spPr>
      </p:pic>
      <p:pic>
        <p:nvPicPr>
          <p:cNvPr id="8" name="Picture 7">
            <a:extLst>
              <a:ext uri="{FF2B5EF4-FFF2-40B4-BE49-F238E27FC236}">
                <a16:creationId xmlns:a16="http://schemas.microsoft.com/office/drawing/2014/main" id="{318C4F98-C962-6544-8C48-36517F76EFC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32104" y="1112614"/>
            <a:ext cx="1336856" cy="5627194"/>
          </a:xfrm>
          <a:prstGeom prst="rect">
            <a:avLst/>
          </a:prstGeom>
        </p:spPr>
      </p:pic>
      <p:sp>
        <p:nvSpPr>
          <p:cNvPr id="9" name="Rectangle 8">
            <a:extLst>
              <a:ext uri="{FF2B5EF4-FFF2-40B4-BE49-F238E27FC236}">
                <a16:creationId xmlns:a16="http://schemas.microsoft.com/office/drawing/2014/main" id="{97D419E6-3FEE-FE48-8252-B9BB277C2E9F}"/>
              </a:ext>
            </a:extLst>
          </p:cNvPr>
          <p:cNvSpPr/>
          <p:nvPr/>
        </p:nvSpPr>
        <p:spPr>
          <a:xfrm>
            <a:off x="414157" y="3501008"/>
            <a:ext cx="4814128" cy="763286"/>
          </a:xfrm>
          <a:prstGeom prst="rect">
            <a:avLst/>
          </a:prstGeom>
        </p:spPr>
        <p:txBody>
          <a:bodyPr wrap="square">
            <a:spAutoFit/>
          </a:bodyPr>
          <a:lstStyle/>
          <a:p>
            <a:pPr lvl="0" algn="ctr">
              <a:spcBef>
                <a:spcPct val="20000"/>
              </a:spcBef>
              <a:defRPr/>
            </a:pPr>
            <a:r>
              <a:rPr lang="en-US" sz="1300" b="1">
                <a:solidFill>
                  <a:srgbClr val="FF0000"/>
                </a:solidFill>
                <a:latin typeface="Tahoma" pitchFamily="34" charset="0"/>
                <a:ea typeface="+mn-ea"/>
                <a:cs typeface="Arial" charset="0"/>
              </a:rPr>
              <a:t>ZIGA:</a:t>
            </a:r>
            <a:r>
              <a:rPr lang="en-US" sz="1300" b="1">
                <a:solidFill>
                  <a:srgbClr val="000000"/>
                </a:solidFill>
                <a:latin typeface="Tahoma" pitchFamily="34" charset="0"/>
                <a:ea typeface="+mn-ea"/>
                <a:cs typeface="Arial" charset="0"/>
              </a:rPr>
              <a:t> Terrestrial detector </a:t>
            </a:r>
            <a:r>
              <a:rPr lang="en-US" altLang="zh-CN" sz="1400" b="1">
                <a:latin typeface="Arial" pitchFamily="34" charset="0"/>
                <a:cs typeface="Arial" pitchFamily="34" charset="0"/>
              </a:rPr>
              <a:t>for large scale atomic interferometers, gyros and clocks at O(100m)</a:t>
            </a:r>
            <a:r>
              <a:rPr lang="en-US" sz="1300" b="1">
                <a:solidFill>
                  <a:srgbClr val="000000"/>
                </a:solidFill>
                <a:latin typeface="Tahoma" pitchFamily="34" charset="0"/>
                <a:ea typeface="+mn-ea"/>
                <a:cs typeface="Arial" charset="0"/>
              </a:rPr>
              <a:t> </a:t>
            </a:r>
          </a:p>
          <a:p>
            <a:pPr lvl="0" algn="ctr">
              <a:spcBef>
                <a:spcPct val="20000"/>
              </a:spcBef>
              <a:defRPr/>
            </a:pPr>
            <a:r>
              <a:rPr lang="en-US" sz="1300" b="1">
                <a:solidFill>
                  <a:schemeClr val="accent2"/>
                </a:solidFill>
                <a:latin typeface="Tahoma" pitchFamily="34" charset="0"/>
                <a:ea typeface="+mn-ea"/>
                <a:cs typeface="Arial" charset="0"/>
              </a:rPr>
              <a:t>(China)</a:t>
            </a:r>
          </a:p>
        </p:txBody>
      </p:sp>
      <p:sp>
        <p:nvSpPr>
          <p:cNvPr id="10" name="Rectangle 9">
            <a:extLst>
              <a:ext uri="{FF2B5EF4-FFF2-40B4-BE49-F238E27FC236}">
                <a16:creationId xmlns:a16="http://schemas.microsoft.com/office/drawing/2014/main" id="{1CE4A1B3-6B22-294F-BB7D-DDE50DD2DD55}"/>
              </a:ext>
            </a:extLst>
          </p:cNvPr>
          <p:cNvSpPr/>
          <p:nvPr/>
        </p:nvSpPr>
        <p:spPr>
          <a:xfrm>
            <a:off x="8823220" y="5290873"/>
            <a:ext cx="3321452" cy="932563"/>
          </a:xfrm>
          <a:prstGeom prst="rect">
            <a:avLst/>
          </a:prstGeom>
        </p:spPr>
        <p:txBody>
          <a:bodyPr wrap="square">
            <a:spAutoFit/>
          </a:bodyPr>
          <a:lstStyle/>
          <a:p>
            <a:pPr algn="ctr">
              <a:spcBef>
                <a:spcPct val="20000"/>
              </a:spcBef>
              <a:defRPr/>
            </a:pPr>
            <a:r>
              <a:rPr lang="en-US" sz="1300" b="1">
                <a:solidFill>
                  <a:srgbClr val="FF0000"/>
                </a:solidFill>
                <a:latin typeface="Tahoma" pitchFamily="34" charset="0"/>
                <a:ea typeface="+mn-ea"/>
                <a:cs typeface="Arial" charset="0"/>
              </a:rPr>
              <a:t>MAGIS:</a:t>
            </a:r>
            <a:r>
              <a:rPr lang="en-US" sz="1300" b="1">
                <a:solidFill>
                  <a:srgbClr val="000000"/>
                </a:solidFill>
                <a:latin typeface="Tahoma" pitchFamily="34" charset="0"/>
                <a:ea typeface="+mn-ea"/>
                <a:cs typeface="Arial" charset="0"/>
              </a:rPr>
              <a:t> Terrestrial shaft detector using atom interferometer at O(100m)  </a:t>
            </a:r>
          </a:p>
          <a:p>
            <a:pPr algn="ctr">
              <a:spcBef>
                <a:spcPct val="20000"/>
              </a:spcBef>
              <a:defRPr/>
            </a:pPr>
            <a:r>
              <a:rPr lang="en-US" sz="1300" b="1">
                <a:solidFill>
                  <a:schemeClr val="accent2"/>
                </a:solidFill>
                <a:latin typeface="Tahoma" pitchFamily="34" charset="0"/>
                <a:ea typeface="+mn-ea"/>
                <a:cs typeface="Arial" charset="0"/>
              </a:rPr>
              <a:t>(US)</a:t>
            </a:r>
          </a:p>
        </p:txBody>
      </p:sp>
      <p:sp>
        <p:nvSpPr>
          <p:cNvPr id="11" name="Rectangle 10">
            <a:extLst>
              <a:ext uri="{FF2B5EF4-FFF2-40B4-BE49-F238E27FC236}">
                <a16:creationId xmlns:a16="http://schemas.microsoft.com/office/drawing/2014/main" id="{BC364BB2-6F01-7243-ABC3-6CAB4D99A1D3}"/>
              </a:ext>
            </a:extLst>
          </p:cNvPr>
          <p:cNvSpPr/>
          <p:nvPr/>
        </p:nvSpPr>
        <p:spPr>
          <a:xfrm>
            <a:off x="8752858" y="1100845"/>
            <a:ext cx="3031774" cy="932563"/>
          </a:xfrm>
          <a:prstGeom prst="rect">
            <a:avLst/>
          </a:prstGeom>
        </p:spPr>
        <p:txBody>
          <a:bodyPr wrap="square">
            <a:spAutoFit/>
          </a:bodyPr>
          <a:lstStyle/>
          <a:p>
            <a:pPr algn="ctr">
              <a:spcBef>
                <a:spcPct val="20000"/>
              </a:spcBef>
              <a:defRPr/>
            </a:pPr>
            <a:r>
              <a:rPr lang="en-US" sz="1300" b="1">
                <a:solidFill>
                  <a:srgbClr val="FF0000"/>
                </a:solidFill>
                <a:latin typeface="Tahoma" pitchFamily="34" charset="0"/>
                <a:ea typeface="+mn-ea"/>
                <a:cs typeface="Arial" charset="0"/>
              </a:rPr>
              <a:t>AION</a:t>
            </a:r>
            <a:r>
              <a:rPr lang="en-US" sz="1300" b="1">
                <a:solidFill>
                  <a:srgbClr val="000000"/>
                </a:solidFill>
                <a:latin typeface="Tahoma" pitchFamily="34" charset="0"/>
                <a:ea typeface="+mn-ea"/>
                <a:cs typeface="Arial" charset="0"/>
              </a:rPr>
              <a:t>: Terrestrial shaft detector using atom interferometer at 10m – O(100m) planned </a:t>
            </a:r>
          </a:p>
          <a:p>
            <a:pPr algn="ctr">
              <a:spcBef>
                <a:spcPct val="20000"/>
              </a:spcBef>
              <a:defRPr/>
            </a:pPr>
            <a:r>
              <a:rPr lang="en-US" sz="1300" b="1">
                <a:solidFill>
                  <a:schemeClr val="accent2"/>
                </a:solidFill>
                <a:latin typeface="Tahoma" pitchFamily="34" charset="0"/>
                <a:ea typeface="+mn-ea"/>
                <a:cs typeface="Arial" charset="0"/>
              </a:rPr>
              <a:t>(UK)</a:t>
            </a:r>
          </a:p>
        </p:txBody>
      </p:sp>
      <p:sp>
        <p:nvSpPr>
          <p:cNvPr id="12" name="TextBox 11">
            <a:extLst>
              <a:ext uri="{FF2B5EF4-FFF2-40B4-BE49-F238E27FC236}">
                <a16:creationId xmlns:a16="http://schemas.microsoft.com/office/drawing/2014/main" id="{46E678C2-97D2-BA44-BD61-6E2A964B6658}"/>
              </a:ext>
            </a:extLst>
          </p:cNvPr>
          <p:cNvSpPr txBox="1"/>
          <p:nvPr/>
        </p:nvSpPr>
        <p:spPr>
          <a:xfrm>
            <a:off x="9143657" y="6300028"/>
            <a:ext cx="2929007" cy="369332"/>
          </a:xfrm>
          <a:prstGeom prst="rect">
            <a:avLst/>
          </a:prstGeom>
          <a:noFill/>
        </p:spPr>
        <p:txBody>
          <a:bodyPr wrap="none" rtlCol="0">
            <a:spAutoFit/>
          </a:bodyPr>
          <a:lstStyle/>
          <a:p>
            <a:r>
              <a:rPr lang="en-US"/>
              <a:t>Planned network operation</a:t>
            </a:r>
          </a:p>
        </p:txBody>
      </p:sp>
      <p:pic>
        <p:nvPicPr>
          <p:cNvPr id="13" name="Picture 12" descr="Diagram&#10;&#10;Description automatically generated with medium confidence">
            <a:extLst>
              <a:ext uri="{FF2B5EF4-FFF2-40B4-BE49-F238E27FC236}">
                <a16:creationId xmlns:a16="http://schemas.microsoft.com/office/drawing/2014/main" id="{819AEA9B-52D3-0843-8ECC-D81D2173D09B}"/>
              </a:ext>
            </a:extLst>
          </p:cNvPr>
          <p:cNvPicPr>
            <a:picLocks noChangeAspect="1"/>
          </p:cNvPicPr>
          <p:nvPr/>
        </p:nvPicPr>
        <p:blipFill>
          <a:blip r:embed="rId7"/>
          <a:stretch>
            <a:fillRect/>
          </a:stretch>
        </p:blipFill>
        <p:spPr>
          <a:xfrm>
            <a:off x="5015880" y="2445286"/>
            <a:ext cx="1708098" cy="4294521"/>
          </a:xfrm>
          <a:prstGeom prst="rect">
            <a:avLst/>
          </a:prstGeom>
        </p:spPr>
      </p:pic>
      <p:sp>
        <p:nvSpPr>
          <p:cNvPr id="15" name="Rectangle 14">
            <a:extLst>
              <a:ext uri="{FF2B5EF4-FFF2-40B4-BE49-F238E27FC236}">
                <a16:creationId xmlns:a16="http://schemas.microsoft.com/office/drawing/2014/main" id="{E3303A1C-DE59-FD4A-9C78-24C7FBF4018E}"/>
              </a:ext>
            </a:extLst>
          </p:cNvPr>
          <p:cNvSpPr/>
          <p:nvPr/>
        </p:nvSpPr>
        <p:spPr>
          <a:xfrm>
            <a:off x="4903981" y="1112614"/>
            <a:ext cx="1628666" cy="1332673"/>
          </a:xfrm>
          <a:prstGeom prst="rect">
            <a:avLst/>
          </a:prstGeom>
        </p:spPr>
        <p:txBody>
          <a:bodyPr wrap="square">
            <a:spAutoFit/>
          </a:bodyPr>
          <a:lstStyle/>
          <a:p>
            <a:pPr algn="ctr">
              <a:spcBef>
                <a:spcPct val="20000"/>
              </a:spcBef>
              <a:defRPr/>
            </a:pPr>
            <a:r>
              <a:rPr lang="en-US" sz="1300" b="1">
                <a:solidFill>
                  <a:srgbClr val="FF0000"/>
                </a:solidFill>
                <a:latin typeface="Tahoma" pitchFamily="34" charset="0"/>
                <a:ea typeface="+mn-ea"/>
                <a:cs typeface="Arial" charset="0"/>
              </a:rPr>
              <a:t>VLBAI:</a:t>
            </a:r>
            <a:r>
              <a:rPr lang="en-US" sz="1300" b="1">
                <a:solidFill>
                  <a:srgbClr val="000000"/>
                </a:solidFill>
                <a:latin typeface="Tahoma" pitchFamily="34" charset="0"/>
                <a:ea typeface="+mn-ea"/>
                <a:cs typeface="Arial" charset="0"/>
              </a:rPr>
              <a:t> Terrestrial tower using </a:t>
            </a:r>
            <a:r>
              <a:rPr lang="en-US" sz="1300" b="1">
                <a:solidFill>
                  <a:srgbClr val="000000"/>
                </a:solidFill>
                <a:latin typeface="Tahoma" pitchFamily="34" charset="0"/>
                <a:cs typeface="Arial" charset="0"/>
              </a:rPr>
              <a:t>atom interferometer </a:t>
            </a:r>
            <a:r>
              <a:rPr lang="en-US" sz="1300" b="1">
                <a:solidFill>
                  <a:srgbClr val="000000"/>
                </a:solidFill>
                <a:latin typeface="Tahoma" pitchFamily="34" charset="0"/>
                <a:ea typeface="+mn-ea"/>
                <a:cs typeface="Arial" charset="0"/>
              </a:rPr>
              <a:t>O(10m)  </a:t>
            </a:r>
          </a:p>
          <a:p>
            <a:pPr algn="ctr">
              <a:spcBef>
                <a:spcPct val="20000"/>
              </a:spcBef>
              <a:defRPr/>
            </a:pPr>
            <a:r>
              <a:rPr lang="en-US" sz="1300" b="1">
                <a:solidFill>
                  <a:schemeClr val="accent2"/>
                </a:solidFill>
                <a:latin typeface="Tahoma" pitchFamily="34" charset="0"/>
                <a:ea typeface="+mn-ea"/>
                <a:cs typeface="Arial" charset="0"/>
              </a:rPr>
              <a:t>(Germany)</a:t>
            </a:r>
          </a:p>
        </p:txBody>
      </p:sp>
    </p:spTree>
    <p:extLst>
      <p:ext uri="{BB962C8B-B14F-4D97-AF65-F5344CB8AC3E}">
        <p14:creationId xmlns:p14="http://schemas.microsoft.com/office/powerpoint/2010/main" val="1721800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D618-F91C-7444-A016-CD719FDA1B90}"/>
              </a:ext>
            </a:extLst>
          </p:cNvPr>
          <p:cNvSpPr>
            <a:spLocks noGrp="1"/>
          </p:cNvSpPr>
          <p:nvPr>
            <p:ph type="title"/>
          </p:nvPr>
        </p:nvSpPr>
        <p:spPr/>
        <p:txBody>
          <a:bodyPr/>
          <a:lstStyle/>
          <a:p>
            <a:r>
              <a:rPr lang="en-US"/>
              <a:t>Ground Based Large Scale O(100m) Projects</a:t>
            </a:r>
          </a:p>
        </p:txBody>
      </p:sp>
      <p:pic>
        <p:nvPicPr>
          <p:cNvPr id="3" name="Picture 1">
            <a:extLst>
              <a:ext uri="{FF2B5EF4-FFF2-40B4-BE49-F238E27FC236}">
                <a16:creationId xmlns:a16="http://schemas.microsoft.com/office/drawing/2014/main" id="{D3348FB8-C4FA-834B-9B90-03E7EF497279}"/>
              </a:ext>
            </a:extLst>
          </p:cNvPr>
          <p:cNvPicPr>
            <a:picLocks noChangeAspect="1" noChangeArrowheads="1"/>
          </p:cNvPicPr>
          <p:nvPr/>
        </p:nvPicPr>
        <p:blipFill>
          <a:blip r:embed="rId3" cstate="print"/>
          <a:srcRect/>
          <a:stretch>
            <a:fillRect/>
          </a:stretch>
        </p:blipFill>
        <p:spPr bwMode="auto">
          <a:xfrm>
            <a:off x="653642" y="1700808"/>
            <a:ext cx="4041534" cy="16139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63EDD5BC-642B-8446-9197-A997BC24C45E}"/>
              </a:ext>
            </a:extLst>
          </p:cNvPr>
          <p:cNvSpPr/>
          <p:nvPr/>
        </p:nvSpPr>
        <p:spPr>
          <a:xfrm>
            <a:off x="653642" y="967253"/>
            <a:ext cx="4176464" cy="732508"/>
          </a:xfrm>
          <a:prstGeom prst="rect">
            <a:avLst/>
          </a:prstGeom>
        </p:spPr>
        <p:txBody>
          <a:bodyPr wrap="square">
            <a:spAutoFit/>
          </a:bodyPr>
          <a:lstStyle/>
          <a:p>
            <a:pPr algn="ctr">
              <a:spcBef>
                <a:spcPct val="20000"/>
              </a:spcBef>
              <a:defRPr/>
            </a:pPr>
            <a:r>
              <a:rPr lang="en-US" sz="1300" b="1">
                <a:solidFill>
                  <a:srgbClr val="FF0000"/>
                </a:solidFill>
                <a:latin typeface="Tahoma" pitchFamily="34" charset="0"/>
                <a:ea typeface="+mn-ea"/>
                <a:cs typeface="Arial" charset="0"/>
              </a:rPr>
              <a:t>MIGA:</a:t>
            </a:r>
            <a:r>
              <a:rPr lang="en-US" sz="1300" b="1">
                <a:solidFill>
                  <a:srgbClr val="000000"/>
                </a:solidFill>
                <a:latin typeface="Tahoma" pitchFamily="34" charset="0"/>
                <a:ea typeface="+mn-ea"/>
                <a:cs typeface="Arial" charset="0"/>
              </a:rPr>
              <a:t> Terrestrial detector using atom interferometer at O(100m)  </a:t>
            </a:r>
          </a:p>
          <a:p>
            <a:pPr algn="ctr">
              <a:spcBef>
                <a:spcPct val="20000"/>
              </a:spcBef>
              <a:defRPr/>
            </a:pPr>
            <a:r>
              <a:rPr lang="en-US" sz="1300" b="1">
                <a:solidFill>
                  <a:schemeClr val="accent2"/>
                </a:solidFill>
                <a:latin typeface="Tahoma" pitchFamily="34" charset="0"/>
                <a:ea typeface="+mn-ea"/>
                <a:cs typeface="Arial" charset="0"/>
              </a:rPr>
              <a:t>(France)</a:t>
            </a:r>
          </a:p>
        </p:txBody>
      </p:sp>
      <p:pic>
        <p:nvPicPr>
          <p:cNvPr id="6" name="Picture 5" descr="Screenshot 2019-01-17 at 11.07.55.png">
            <a:extLst>
              <a:ext uri="{FF2B5EF4-FFF2-40B4-BE49-F238E27FC236}">
                <a16:creationId xmlns:a16="http://schemas.microsoft.com/office/drawing/2014/main" id="{6621780A-1049-424B-9DE8-5A3BD2DB4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4405" y="2162183"/>
            <a:ext cx="3648259" cy="2965682"/>
          </a:xfrm>
          <a:prstGeom prst="rect">
            <a:avLst/>
          </a:prstGeom>
        </p:spPr>
      </p:pic>
      <p:pic>
        <p:nvPicPr>
          <p:cNvPr id="7" name="Picture 6">
            <a:extLst>
              <a:ext uri="{FF2B5EF4-FFF2-40B4-BE49-F238E27FC236}">
                <a16:creationId xmlns:a16="http://schemas.microsoft.com/office/drawing/2014/main" id="{75048640-8F30-DC4B-8AEC-253E398AD141}"/>
              </a:ext>
            </a:extLst>
          </p:cNvPr>
          <p:cNvPicPr>
            <a:picLocks noChangeAspect="1"/>
          </p:cNvPicPr>
          <p:nvPr/>
        </p:nvPicPr>
        <p:blipFill>
          <a:blip r:embed="rId5"/>
          <a:stretch>
            <a:fillRect/>
          </a:stretch>
        </p:blipFill>
        <p:spPr>
          <a:xfrm>
            <a:off x="767408" y="4293096"/>
            <a:ext cx="3908844" cy="2367136"/>
          </a:xfrm>
          <a:prstGeom prst="rect">
            <a:avLst/>
          </a:prstGeom>
        </p:spPr>
      </p:pic>
      <p:pic>
        <p:nvPicPr>
          <p:cNvPr id="8" name="Picture 7">
            <a:extLst>
              <a:ext uri="{FF2B5EF4-FFF2-40B4-BE49-F238E27FC236}">
                <a16:creationId xmlns:a16="http://schemas.microsoft.com/office/drawing/2014/main" id="{318C4F98-C962-6544-8C48-36517F76EFC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32104" y="1112614"/>
            <a:ext cx="1336856" cy="5627194"/>
          </a:xfrm>
          <a:prstGeom prst="rect">
            <a:avLst/>
          </a:prstGeom>
        </p:spPr>
      </p:pic>
      <p:sp>
        <p:nvSpPr>
          <p:cNvPr id="9" name="Rectangle 8">
            <a:extLst>
              <a:ext uri="{FF2B5EF4-FFF2-40B4-BE49-F238E27FC236}">
                <a16:creationId xmlns:a16="http://schemas.microsoft.com/office/drawing/2014/main" id="{97D419E6-3FEE-FE48-8252-B9BB277C2E9F}"/>
              </a:ext>
            </a:extLst>
          </p:cNvPr>
          <p:cNvSpPr/>
          <p:nvPr/>
        </p:nvSpPr>
        <p:spPr>
          <a:xfrm>
            <a:off x="414157" y="3501008"/>
            <a:ext cx="4814128" cy="763286"/>
          </a:xfrm>
          <a:prstGeom prst="rect">
            <a:avLst/>
          </a:prstGeom>
        </p:spPr>
        <p:txBody>
          <a:bodyPr wrap="square">
            <a:spAutoFit/>
          </a:bodyPr>
          <a:lstStyle/>
          <a:p>
            <a:pPr lvl="0" algn="ctr">
              <a:spcBef>
                <a:spcPct val="20000"/>
              </a:spcBef>
              <a:defRPr/>
            </a:pPr>
            <a:r>
              <a:rPr lang="en-US" sz="1300" b="1">
                <a:solidFill>
                  <a:srgbClr val="FF0000"/>
                </a:solidFill>
                <a:latin typeface="Tahoma" pitchFamily="34" charset="0"/>
                <a:ea typeface="+mn-ea"/>
                <a:cs typeface="Arial" charset="0"/>
              </a:rPr>
              <a:t>ZIGA:</a:t>
            </a:r>
            <a:r>
              <a:rPr lang="en-US" sz="1300" b="1">
                <a:solidFill>
                  <a:srgbClr val="000000"/>
                </a:solidFill>
                <a:latin typeface="Tahoma" pitchFamily="34" charset="0"/>
                <a:ea typeface="+mn-ea"/>
                <a:cs typeface="Arial" charset="0"/>
              </a:rPr>
              <a:t> Terrestrial detector </a:t>
            </a:r>
            <a:r>
              <a:rPr lang="en-US" altLang="zh-CN" sz="1400" b="1">
                <a:latin typeface="Arial" pitchFamily="34" charset="0"/>
                <a:cs typeface="Arial" pitchFamily="34" charset="0"/>
              </a:rPr>
              <a:t>for large scale atomic interferometers, gyros and clocks at O(100m)</a:t>
            </a:r>
            <a:r>
              <a:rPr lang="en-US" sz="1300" b="1">
                <a:solidFill>
                  <a:srgbClr val="000000"/>
                </a:solidFill>
                <a:latin typeface="Tahoma" pitchFamily="34" charset="0"/>
                <a:ea typeface="+mn-ea"/>
                <a:cs typeface="Arial" charset="0"/>
              </a:rPr>
              <a:t> </a:t>
            </a:r>
          </a:p>
          <a:p>
            <a:pPr lvl="0" algn="ctr">
              <a:spcBef>
                <a:spcPct val="20000"/>
              </a:spcBef>
              <a:defRPr/>
            </a:pPr>
            <a:r>
              <a:rPr lang="en-US" sz="1300" b="1">
                <a:solidFill>
                  <a:schemeClr val="accent2"/>
                </a:solidFill>
                <a:latin typeface="Tahoma" pitchFamily="34" charset="0"/>
                <a:ea typeface="+mn-ea"/>
                <a:cs typeface="Arial" charset="0"/>
              </a:rPr>
              <a:t>(China)</a:t>
            </a:r>
          </a:p>
        </p:txBody>
      </p:sp>
      <p:sp>
        <p:nvSpPr>
          <p:cNvPr id="10" name="Rectangle 9">
            <a:extLst>
              <a:ext uri="{FF2B5EF4-FFF2-40B4-BE49-F238E27FC236}">
                <a16:creationId xmlns:a16="http://schemas.microsoft.com/office/drawing/2014/main" id="{1CE4A1B3-6B22-294F-BB7D-DDE50DD2DD55}"/>
              </a:ext>
            </a:extLst>
          </p:cNvPr>
          <p:cNvSpPr/>
          <p:nvPr/>
        </p:nvSpPr>
        <p:spPr>
          <a:xfrm>
            <a:off x="8823220" y="5290873"/>
            <a:ext cx="3321452" cy="932563"/>
          </a:xfrm>
          <a:prstGeom prst="rect">
            <a:avLst/>
          </a:prstGeom>
        </p:spPr>
        <p:txBody>
          <a:bodyPr wrap="square">
            <a:spAutoFit/>
          </a:bodyPr>
          <a:lstStyle/>
          <a:p>
            <a:pPr algn="ctr">
              <a:spcBef>
                <a:spcPct val="20000"/>
              </a:spcBef>
              <a:defRPr/>
            </a:pPr>
            <a:r>
              <a:rPr lang="en-US" sz="1300" b="1">
                <a:solidFill>
                  <a:srgbClr val="FF0000"/>
                </a:solidFill>
                <a:latin typeface="Tahoma" pitchFamily="34" charset="0"/>
                <a:ea typeface="+mn-ea"/>
                <a:cs typeface="Arial" charset="0"/>
              </a:rPr>
              <a:t>MAGIS:</a:t>
            </a:r>
            <a:r>
              <a:rPr lang="en-US" sz="1300" b="1">
                <a:solidFill>
                  <a:srgbClr val="000000"/>
                </a:solidFill>
                <a:latin typeface="Tahoma" pitchFamily="34" charset="0"/>
                <a:ea typeface="+mn-ea"/>
                <a:cs typeface="Arial" charset="0"/>
              </a:rPr>
              <a:t> Terrestrial shaft detector using atom interferometer at O(100m)  </a:t>
            </a:r>
          </a:p>
          <a:p>
            <a:pPr algn="ctr">
              <a:spcBef>
                <a:spcPct val="20000"/>
              </a:spcBef>
              <a:defRPr/>
            </a:pPr>
            <a:r>
              <a:rPr lang="en-US" sz="1300" b="1">
                <a:solidFill>
                  <a:schemeClr val="accent2"/>
                </a:solidFill>
                <a:latin typeface="Tahoma" pitchFamily="34" charset="0"/>
                <a:ea typeface="+mn-ea"/>
                <a:cs typeface="Arial" charset="0"/>
              </a:rPr>
              <a:t>(US)</a:t>
            </a:r>
          </a:p>
        </p:txBody>
      </p:sp>
      <p:sp>
        <p:nvSpPr>
          <p:cNvPr id="11" name="Rectangle 10">
            <a:extLst>
              <a:ext uri="{FF2B5EF4-FFF2-40B4-BE49-F238E27FC236}">
                <a16:creationId xmlns:a16="http://schemas.microsoft.com/office/drawing/2014/main" id="{BC364BB2-6F01-7243-ABC3-6CAB4D99A1D3}"/>
              </a:ext>
            </a:extLst>
          </p:cNvPr>
          <p:cNvSpPr/>
          <p:nvPr/>
        </p:nvSpPr>
        <p:spPr>
          <a:xfrm>
            <a:off x="8752858" y="1100845"/>
            <a:ext cx="3031774" cy="932563"/>
          </a:xfrm>
          <a:prstGeom prst="rect">
            <a:avLst/>
          </a:prstGeom>
        </p:spPr>
        <p:txBody>
          <a:bodyPr wrap="square">
            <a:spAutoFit/>
          </a:bodyPr>
          <a:lstStyle/>
          <a:p>
            <a:pPr algn="ctr">
              <a:spcBef>
                <a:spcPct val="20000"/>
              </a:spcBef>
              <a:defRPr/>
            </a:pPr>
            <a:r>
              <a:rPr lang="en-US" sz="1300" b="1">
                <a:solidFill>
                  <a:srgbClr val="FF0000"/>
                </a:solidFill>
                <a:latin typeface="Tahoma" pitchFamily="34" charset="0"/>
                <a:ea typeface="+mn-ea"/>
                <a:cs typeface="Arial" charset="0"/>
              </a:rPr>
              <a:t>AION</a:t>
            </a:r>
            <a:r>
              <a:rPr lang="en-US" sz="1300" b="1">
                <a:solidFill>
                  <a:srgbClr val="000000"/>
                </a:solidFill>
                <a:latin typeface="Tahoma" pitchFamily="34" charset="0"/>
                <a:ea typeface="+mn-ea"/>
                <a:cs typeface="Arial" charset="0"/>
              </a:rPr>
              <a:t>: Terrestrial shaft detector using atom interferometer at 10m – O(100m) planned </a:t>
            </a:r>
          </a:p>
          <a:p>
            <a:pPr algn="ctr">
              <a:spcBef>
                <a:spcPct val="20000"/>
              </a:spcBef>
              <a:defRPr/>
            </a:pPr>
            <a:r>
              <a:rPr lang="en-US" sz="1300" b="1">
                <a:solidFill>
                  <a:schemeClr val="accent2"/>
                </a:solidFill>
                <a:latin typeface="Tahoma" pitchFamily="34" charset="0"/>
                <a:ea typeface="+mn-ea"/>
                <a:cs typeface="Arial" charset="0"/>
              </a:rPr>
              <a:t>(UK)</a:t>
            </a:r>
          </a:p>
        </p:txBody>
      </p:sp>
      <p:sp>
        <p:nvSpPr>
          <p:cNvPr id="12" name="TextBox 11">
            <a:extLst>
              <a:ext uri="{FF2B5EF4-FFF2-40B4-BE49-F238E27FC236}">
                <a16:creationId xmlns:a16="http://schemas.microsoft.com/office/drawing/2014/main" id="{46E678C2-97D2-BA44-BD61-6E2A964B6658}"/>
              </a:ext>
            </a:extLst>
          </p:cNvPr>
          <p:cNvSpPr txBox="1"/>
          <p:nvPr/>
        </p:nvSpPr>
        <p:spPr>
          <a:xfrm>
            <a:off x="9143657" y="6300028"/>
            <a:ext cx="2929007" cy="369332"/>
          </a:xfrm>
          <a:prstGeom prst="rect">
            <a:avLst/>
          </a:prstGeom>
          <a:noFill/>
        </p:spPr>
        <p:txBody>
          <a:bodyPr wrap="none" rtlCol="0">
            <a:spAutoFit/>
          </a:bodyPr>
          <a:lstStyle/>
          <a:p>
            <a:r>
              <a:rPr lang="en-US"/>
              <a:t>Planned network operation</a:t>
            </a:r>
          </a:p>
        </p:txBody>
      </p:sp>
      <p:pic>
        <p:nvPicPr>
          <p:cNvPr id="13" name="Picture 12" descr="Diagram&#10;&#10;Description automatically generated with medium confidence">
            <a:extLst>
              <a:ext uri="{FF2B5EF4-FFF2-40B4-BE49-F238E27FC236}">
                <a16:creationId xmlns:a16="http://schemas.microsoft.com/office/drawing/2014/main" id="{819AEA9B-52D3-0843-8ECC-D81D2173D09B}"/>
              </a:ext>
            </a:extLst>
          </p:cNvPr>
          <p:cNvPicPr>
            <a:picLocks noChangeAspect="1"/>
          </p:cNvPicPr>
          <p:nvPr/>
        </p:nvPicPr>
        <p:blipFill>
          <a:blip r:embed="rId7"/>
          <a:stretch>
            <a:fillRect/>
          </a:stretch>
        </p:blipFill>
        <p:spPr>
          <a:xfrm>
            <a:off x="5015880" y="2445286"/>
            <a:ext cx="1708098" cy="4294521"/>
          </a:xfrm>
          <a:prstGeom prst="rect">
            <a:avLst/>
          </a:prstGeom>
        </p:spPr>
      </p:pic>
      <p:sp>
        <p:nvSpPr>
          <p:cNvPr id="14" name="TextBox 13">
            <a:extLst>
              <a:ext uri="{FF2B5EF4-FFF2-40B4-BE49-F238E27FC236}">
                <a16:creationId xmlns:a16="http://schemas.microsoft.com/office/drawing/2014/main" id="{C1F1DED7-CBC6-2147-93DB-9FDDF37FB912}"/>
              </a:ext>
            </a:extLst>
          </p:cNvPr>
          <p:cNvSpPr txBox="1"/>
          <p:nvPr/>
        </p:nvSpPr>
        <p:spPr>
          <a:xfrm>
            <a:off x="1559496" y="66384"/>
            <a:ext cx="838691" cy="646331"/>
          </a:xfrm>
          <a:prstGeom prst="rect">
            <a:avLst/>
          </a:prstGeom>
          <a:noFill/>
        </p:spPr>
        <p:txBody>
          <a:bodyPr wrap="none" rtlCol="0">
            <a:spAutoFit/>
          </a:bodyPr>
          <a:lstStyle/>
          <a:p>
            <a:r>
              <a:rPr lang="en-GB"/>
              <a:t>VLBAI</a:t>
            </a:r>
          </a:p>
          <a:p>
            <a:endParaRPr lang="en-US"/>
          </a:p>
        </p:txBody>
      </p:sp>
      <p:sp>
        <p:nvSpPr>
          <p:cNvPr id="15" name="Rectangle 14">
            <a:extLst>
              <a:ext uri="{FF2B5EF4-FFF2-40B4-BE49-F238E27FC236}">
                <a16:creationId xmlns:a16="http://schemas.microsoft.com/office/drawing/2014/main" id="{E3303A1C-DE59-FD4A-9C78-24C7FBF4018E}"/>
              </a:ext>
            </a:extLst>
          </p:cNvPr>
          <p:cNvSpPr/>
          <p:nvPr/>
        </p:nvSpPr>
        <p:spPr>
          <a:xfrm>
            <a:off x="4903981" y="1112614"/>
            <a:ext cx="1628666" cy="1332673"/>
          </a:xfrm>
          <a:prstGeom prst="rect">
            <a:avLst/>
          </a:prstGeom>
        </p:spPr>
        <p:txBody>
          <a:bodyPr wrap="square">
            <a:spAutoFit/>
          </a:bodyPr>
          <a:lstStyle/>
          <a:p>
            <a:pPr algn="ctr">
              <a:spcBef>
                <a:spcPct val="20000"/>
              </a:spcBef>
              <a:defRPr/>
            </a:pPr>
            <a:r>
              <a:rPr lang="en-US" sz="1300" b="1">
                <a:solidFill>
                  <a:srgbClr val="FF0000"/>
                </a:solidFill>
                <a:latin typeface="Tahoma" pitchFamily="34" charset="0"/>
                <a:ea typeface="+mn-ea"/>
                <a:cs typeface="Arial" charset="0"/>
              </a:rPr>
              <a:t>VLBAI:</a:t>
            </a:r>
            <a:r>
              <a:rPr lang="en-US" sz="1300" b="1">
                <a:solidFill>
                  <a:srgbClr val="000000"/>
                </a:solidFill>
                <a:latin typeface="Tahoma" pitchFamily="34" charset="0"/>
                <a:ea typeface="+mn-ea"/>
                <a:cs typeface="Arial" charset="0"/>
              </a:rPr>
              <a:t> Terrestrial tower using </a:t>
            </a:r>
            <a:r>
              <a:rPr lang="en-US" sz="1300" b="1">
                <a:solidFill>
                  <a:srgbClr val="000000"/>
                </a:solidFill>
                <a:latin typeface="Tahoma" pitchFamily="34" charset="0"/>
                <a:cs typeface="Arial" charset="0"/>
              </a:rPr>
              <a:t>atom interferometer </a:t>
            </a:r>
            <a:r>
              <a:rPr lang="en-US" sz="1300" b="1">
                <a:solidFill>
                  <a:srgbClr val="000000"/>
                </a:solidFill>
                <a:latin typeface="Tahoma" pitchFamily="34" charset="0"/>
                <a:ea typeface="+mn-ea"/>
                <a:cs typeface="Arial" charset="0"/>
              </a:rPr>
              <a:t>O(10m)  </a:t>
            </a:r>
          </a:p>
          <a:p>
            <a:pPr algn="ctr">
              <a:spcBef>
                <a:spcPct val="20000"/>
              </a:spcBef>
              <a:defRPr/>
            </a:pPr>
            <a:r>
              <a:rPr lang="en-US" sz="1300" b="1">
                <a:solidFill>
                  <a:schemeClr val="accent2"/>
                </a:solidFill>
                <a:latin typeface="Tahoma" pitchFamily="34" charset="0"/>
                <a:ea typeface="+mn-ea"/>
                <a:cs typeface="Arial" charset="0"/>
              </a:rPr>
              <a:t>(Germany)</a:t>
            </a:r>
          </a:p>
        </p:txBody>
      </p:sp>
      <p:sp>
        <p:nvSpPr>
          <p:cNvPr id="16" name="TextBox 15">
            <a:extLst>
              <a:ext uri="{FF2B5EF4-FFF2-40B4-BE49-F238E27FC236}">
                <a16:creationId xmlns:a16="http://schemas.microsoft.com/office/drawing/2014/main" id="{1C6A8150-B465-EB46-80A0-247245546548}"/>
              </a:ext>
            </a:extLst>
          </p:cNvPr>
          <p:cNvSpPr txBox="1"/>
          <p:nvPr/>
        </p:nvSpPr>
        <p:spPr>
          <a:xfrm>
            <a:off x="1343472" y="2255017"/>
            <a:ext cx="10081120" cy="3139321"/>
          </a:xfrm>
          <a:prstGeom prst="rect">
            <a:avLst/>
          </a:prstGeom>
          <a:solidFill>
            <a:srgbClr val="FFFF00"/>
          </a:solidFill>
          <a:effectLst>
            <a:glow rad="228600">
              <a:schemeClr val="accent1">
                <a:satMod val="175000"/>
                <a:alpha val="40000"/>
              </a:schemeClr>
            </a:glow>
          </a:effectLst>
        </p:spPr>
        <p:txBody>
          <a:bodyPr wrap="square" rtlCol="0">
            <a:spAutoFit/>
          </a:bodyPr>
          <a:lstStyle/>
          <a:p>
            <a:pPr algn="ctr"/>
            <a:r>
              <a:rPr lang="en-US" b="1"/>
              <a:t>Example of large-scale CA projects that act as demonstrators for </a:t>
            </a:r>
          </a:p>
          <a:p>
            <a:pPr algn="ctr"/>
            <a:r>
              <a:rPr lang="en-US" b="1"/>
              <a:t>GW mid-frequency band and DM detectors. </a:t>
            </a:r>
          </a:p>
          <a:p>
            <a:pPr algn="ctr"/>
            <a:r>
              <a:rPr lang="en-US" i="1">
                <a:solidFill>
                  <a:schemeClr val="accent2"/>
                </a:solidFill>
              </a:rPr>
              <a:t>All these projects are represented in the AEDGE consortium and now are also part of the Cold Atoms in Space Community.  </a:t>
            </a:r>
          </a:p>
          <a:p>
            <a:pPr algn="ctr"/>
            <a:endParaRPr lang="en-US"/>
          </a:p>
          <a:p>
            <a:pPr algn="ctr"/>
            <a:r>
              <a:rPr lang="en-US"/>
              <a:t>Each project requires an investment of O(10M) currency units. </a:t>
            </a:r>
          </a:p>
          <a:p>
            <a:pPr algn="ctr"/>
            <a:r>
              <a:rPr lang="en-US" b="1"/>
              <a:t>All projects (AION, MAGIS, MIGA, VLBAI, ZIGA) </a:t>
            </a:r>
          </a:p>
          <a:p>
            <a:pPr algn="ctr"/>
            <a:r>
              <a:rPr lang="en-US" b="1"/>
              <a:t>are funded by national funding agencies and foundations. </a:t>
            </a:r>
          </a:p>
          <a:p>
            <a:pPr algn="ctr"/>
            <a:endParaRPr lang="en-US"/>
          </a:p>
          <a:p>
            <a:pPr algn="ctr"/>
            <a:r>
              <a:rPr lang="en-US" b="1" i="1"/>
              <a:t>Timeline 2020 to 2025ish </a:t>
            </a:r>
          </a:p>
          <a:p>
            <a:pPr algn="ctr"/>
            <a:r>
              <a:rPr lang="en-US"/>
              <a:t> </a:t>
            </a:r>
          </a:p>
        </p:txBody>
      </p:sp>
    </p:spTree>
    <p:extLst>
      <p:ext uri="{BB962C8B-B14F-4D97-AF65-F5344CB8AC3E}">
        <p14:creationId xmlns:p14="http://schemas.microsoft.com/office/powerpoint/2010/main" val="2750514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B59EC-9442-BB4B-86E7-3EFD07580DC1}"/>
              </a:ext>
            </a:extLst>
          </p:cNvPr>
          <p:cNvSpPr>
            <a:spLocks noGrp="1"/>
          </p:cNvSpPr>
          <p:nvPr>
            <p:ph type="title"/>
          </p:nvPr>
        </p:nvSpPr>
        <p:spPr/>
        <p:txBody>
          <a:bodyPr/>
          <a:lstStyle/>
          <a:p>
            <a:r>
              <a:rPr lang="en-US"/>
              <a:t>AION Experiment </a:t>
            </a:r>
          </a:p>
        </p:txBody>
      </p:sp>
      <p:sp>
        <p:nvSpPr>
          <p:cNvPr id="3" name="Text Placeholder 2">
            <a:extLst>
              <a:ext uri="{FF2B5EF4-FFF2-40B4-BE49-F238E27FC236}">
                <a16:creationId xmlns:a16="http://schemas.microsoft.com/office/drawing/2014/main" id="{2C75E173-BE24-B645-A032-8FEEC1393B3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97463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9B063-B208-B042-AE6F-8720C69A3FE7}"/>
              </a:ext>
            </a:extLst>
          </p:cNvPr>
          <p:cNvSpPr>
            <a:spLocks noGrp="1"/>
          </p:cNvSpPr>
          <p:nvPr>
            <p:ph type="title"/>
          </p:nvPr>
        </p:nvSpPr>
        <p:spPr/>
        <p:txBody>
          <a:bodyPr/>
          <a:lstStyle/>
          <a:p>
            <a:r>
              <a:rPr lang="en-US"/>
              <a:t>The AION </a:t>
            </a:r>
            <a:r>
              <a:rPr lang="en-US" err="1"/>
              <a:t>Programme</a:t>
            </a:r>
            <a:r>
              <a:rPr lang="en-US"/>
              <a:t> consists of 4 Stages </a:t>
            </a:r>
          </a:p>
        </p:txBody>
      </p:sp>
      <p:sp>
        <p:nvSpPr>
          <p:cNvPr id="3" name="Content Placeholder 2">
            <a:extLst>
              <a:ext uri="{FF2B5EF4-FFF2-40B4-BE49-F238E27FC236}">
                <a16:creationId xmlns:a16="http://schemas.microsoft.com/office/drawing/2014/main" id="{CC76A15F-5B33-AF49-A069-7FCD61F8E086}"/>
              </a:ext>
            </a:extLst>
          </p:cNvPr>
          <p:cNvSpPr>
            <a:spLocks noGrp="1"/>
          </p:cNvSpPr>
          <p:nvPr>
            <p:ph idx="1"/>
          </p:nvPr>
        </p:nvSpPr>
        <p:spPr>
          <a:xfrm>
            <a:off x="407368" y="1207293"/>
            <a:ext cx="9505056" cy="4525963"/>
          </a:xfrm>
        </p:spPr>
        <p:txBody>
          <a:bodyPr/>
          <a:lstStyle/>
          <a:p>
            <a:pPr marL="285750" indent="-285750">
              <a:buFont typeface="Wingdings" pitchFamily="2" charset="2"/>
              <a:buChar char="q"/>
            </a:pPr>
            <a:r>
              <a:rPr lang="en-GB" b="1">
                <a:solidFill>
                  <a:srgbClr val="FF0000"/>
                </a:solidFill>
              </a:rPr>
              <a:t>Stage 1:</a:t>
            </a:r>
            <a:r>
              <a:rPr lang="en-GB">
                <a:solidFill>
                  <a:srgbClr val="FF0000"/>
                </a:solidFill>
              </a:rPr>
              <a:t> to build and commission the 10 m detector, develop existing technology and the infrastructure for the 100 m. </a:t>
            </a:r>
            <a:endParaRPr lang="en-GB" b="1"/>
          </a:p>
          <a:p>
            <a:pPr marL="285750" indent="-285750">
              <a:buFont typeface="Wingdings" pitchFamily="2" charset="2"/>
              <a:buChar char="q"/>
            </a:pPr>
            <a:r>
              <a:rPr lang="en-GB" b="1"/>
              <a:t>Stage 2:</a:t>
            </a:r>
            <a:r>
              <a:rPr lang="en-GB"/>
              <a:t> to build, commission and exploit the 100 m detector and carry out a design study for the km-scale detector. </a:t>
            </a:r>
          </a:p>
          <a:p>
            <a:pPr marL="640315" lvl="1" indent="-285750">
              <a:buFont typeface="Wingdings" pitchFamily="2" charset="2"/>
              <a:buChar char="Ø"/>
            </a:pPr>
            <a:r>
              <a:rPr lang="en-GB">
                <a:solidFill>
                  <a:schemeClr val="accent2"/>
                </a:solidFill>
              </a:rPr>
              <a:t>AION was selected in 2018 by STFC as a high-priority medium-scale project.</a:t>
            </a:r>
          </a:p>
          <a:p>
            <a:pPr marL="640315" lvl="1" indent="-285750">
              <a:buFont typeface="Wingdings" pitchFamily="2" charset="2"/>
              <a:buChar char="Ø"/>
            </a:pPr>
            <a:r>
              <a:rPr lang="en-GB">
                <a:solidFill>
                  <a:schemeClr val="accent2"/>
                </a:solidFill>
              </a:rPr>
              <a:t>AION will work in equal partnership with MAGIS in the US to form a “LIGO/Virgo-style” network &amp; collaboration, providing a pathway for UK leadership. </a:t>
            </a:r>
          </a:p>
          <a:p>
            <a:pPr marL="0" indent="0"/>
            <a:r>
              <a:rPr lang="en-GB" sz="2000" b="1" i="1">
                <a:solidFill>
                  <a:srgbClr val="FF0000"/>
                </a:solidFill>
              </a:rPr>
              <a:t>Stage 1 is now funded with about £10M by the QTFP Programme and other sources </a:t>
            </a:r>
            <a:r>
              <a:rPr lang="en-GB" sz="2000" b="1" i="1">
                <a:solidFill>
                  <a:schemeClr val="tx2"/>
                </a:solidFill>
              </a:rPr>
              <a:t>and Stage 2 could be placed at national facility in </a:t>
            </a:r>
            <a:r>
              <a:rPr lang="en-GB" sz="2000" b="1" i="1" err="1"/>
              <a:t>Boulby</a:t>
            </a:r>
            <a:r>
              <a:rPr lang="en-GB" sz="2000" b="1" i="1"/>
              <a:t> or Daresbury (UK), possibly also at CERN (France/Switzerland). </a:t>
            </a:r>
          </a:p>
          <a:p>
            <a:pPr marL="0" indent="0"/>
            <a:endParaRPr lang="en-GB" b="1">
              <a:solidFill>
                <a:schemeClr val="tx2"/>
              </a:solidFill>
            </a:endParaRPr>
          </a:p>
          <a:p>
            <a:pPr>
              <a:buFont typeface="Wingdings" pitchFamily="2" charset="2"/>
              <a:buChar char="q"/>
            </a:pPr>
            <a:r>
              <a:rPr lang="en-GB" b="1"/>
              <a:t>Stage 3:</a:t>
            </a:r>
            <a:r>
              <a:rPr lang="en-GB"/>
              <a:t> to build a kilometre-scale terrestrial detector. </a:t>
            </a:r>
            <a:endParaRPr lang="en-GB" b="1"/>
          </a:p>
          <a:p>
            <a:pPr>
              <a:buFont typeface="Wingdings" pitchFamily="2" charset="2"/>
              <a:buChar char="q"/>
            </a:pPr>
            <a:r>
              <a:rPr lang="en-GB" b="1"/>
              <a:t>Stage 4</a:t>
            </a:r>
            <a:r>
              <a:rPr lang="en-GB"/>
              <a:t>: long-term objective a pair of satellite detectors (thousands of kilometres scale) [AEDGE proposal to ESA Voyage2050 call]</a:t>
            </a:r>
          </a:p>
          <a:p>
            <a:pPr marL="640315" lvl="1" indent="-285750">
              <a:buFont typeface="Wingdings" pitchFamily="2" charset="2"/>
              <a:buChar char="Ø"/>
            </a:pPr>
            <a:r>
              <a:rPr lang="en-GB">
                <a:solidFill>
                  <a:schemeClr val="accent2"/>
                </a:solidFill>
              </a:rPr>
              <a:t>AION has established science leadership in AEDGE, bringing together collaborators  from European and Chinese groups (e.g. MIGA, MAGIA, ELGAR, ZAIGA).</a:t>
            </a:r>
          </a:p>
          <a:p>
            <a:pPr marL="0" indent="0"/>
            <a:r>
              <a:rPr lang="en-GB" b="1" i="1">
                <a:solidFill>
                  <a:schemeClr val="tx2"/>
                </a:solidFill>
              </a:rPr>
              <a:t>Stage 3 and 4 will likely require funding on international level (ESA, EU, etc) and AION has already started to build the foundation for it. </a:t>
            </a:r>
          </a:p>
          <a:p>
            <a:pPr marL="690967" lvl="1" indent="-285750">
              <a:buFont typeface="Wingdings" pitchFamily="2" charset="2"/>
              <a:buChar char="Ø"/>
            </a:pPr>
            <a:endParaRPr lang="en-GB"/>
          </a:p>
          <a:p>
            <a:pPr marL="0" indent="0"/>
            <a:endParaRPr lang="en-GB" sz="1200" b="1">
              <a:solidFill>
                <a:srgbClr val="FF0000"/>
              </a:solidFill>
            </a:endParaRPr>
          </a:p>
        </p:txBody>
      </p:sp>
      <p:pic>
        <p:nvPicPr>
          <p:cNvPr id="4" name="Picture 3">
            <a:extLst>
              <a:ext uri="{FF2B5EF4-FFF2-40B4-BE49-F238E27FC236}">
                <a16:creationId xmlns:a16="http://schemas.microsoft.com/office/drawing/2014/main" id="{7A8D76EC-7A32-3849-90CA-DF13911895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44182" y="1082680"/>
            <a:ext cx="716726" cy="4025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3DE51553-581F-9746-B679-EAA4577E6E30}"/>
              </a:ext>
            </a:extLst>
          </p:cNvPr>
          <p:cNvSpPr txBox="1"/>
          <p:nvPr/>
        </p:nvSpPr>
        <p:spPr>
          <a:xfrm>
            <a:off x="9616328" y="1552890"/>
            <a:ext cx="1016176" cy="369332"/>
          </a:xfrm>
          <a:prstGeom prst="rect">
            <a:avLst/>
          </a:prstGeom>
          <a:noFill/>
        </p:spPr>
        <p:txBody>
          <a:bodyPr wrap="square" rtlCol="0">
            <a:spAutoFit/>
          </a:bodyPr>
          <a:lstStyle/>
          <a:p>
            <a:r>
              <a:rPr lang="en-GB"/>
              <a:t>L ~ 10m</a:t>
            </a:r>
          </a:p>
        </p:txBody>
      </p:sp>
      <p:sp>
        <p:nvSpPr>
          <p:cNvPr id="6" name="TextBox 5">
            <a:extLst>
              <a:ext uri="{FF2B5EF4-FFF2-40B4-BE49-F238E27FC236}">
                <a16:creationId xmlns:a16="http://schemas.microsoft.com/office/drawing/2014/main" id="{66A26088-9478-4647-B10F-6A62BA8F7124}"/>
              </a:ext>
            </a:extLst>
          </p:cNvPr>
          <p:cNvSpPr txBox="1"/>
          <p:nvPr/>
        </p:nvSpPr>
        <p:spPr>
          <a:xfrm>
            <a:off x="9632104" y="2204864"/>
            <a:ext cx="1144416" cy="369332"/>
          </a:xfrm>
          <a:prstGeom prst="rect">
            <a:avLst/>
          </a:prstGeom>
          <a:noFill/>
        </p:spPr>
        <p:txBody>
          <a:bodyPr wrap="none" rtlCol="0">
            <a:spAutoFit/>
          </a:bodyPr>
          <a:lstStyle/>
          <a:p>
            <a:r>
              <a:rPr lang="en-GB"/>
              <a:t>L ~ 100m</a:t>
            </a:r>
          </a:p>
        </p:txBody>
      </p:sp>
      <p:sp>
        <p:nvSpPr>
          <p:cNvPr id="7" name="TextBox 6">
            <a:extLst>
              <a:ext uri="{FF2B5EF4-FFF2-40B4-BE49-F238E27FC236}">
                <a16:creationId xmlns:a16="http://schemas.microsoft.com/office/drawing/2014/main" id="{82D461AB-27C1-6247-BDAB-66F43385A44F}"/>
              </a:ext>
            </a:extLst>
          </p:cNvPr>
          <p:cNvSpPr txBox="1"/>
          <p:nvPr/>
        </p:nvSpPr>
        <p:spPr>
          <a:xfrm>
            <a:off x="9743371" y="4650518"/>
            <a:ext cx="1003352" cy="369332"/>
          </a:xfrm>
          <a:prstGeom prst="rect">
            <a:avLst/>
          </a:prstGeom>
          <a:noFill/>
        </p:spPr>
        <p:txBody>
          <a:bodyPr wrap="none" rtlCol="0">
            <a:spAutoFit/>
          </a:bodyPr>
          <a:lstStyle/>
          <a:p>
            <a:r>
              <a:rPr lang="en-GB"/>
              <a:t>L ~ 1km</a:t>
            </a:r>
          </a:p>
        </p:txBody>
      </p:sp>
      <p:pic>
        <p:nvPicPr>
          <p:cNvPr id="8" name="Picture 6" descr="C:\Users\Jason\Documents\talks\GWAI-Hangzhou\2Satellites.jpg">
            <a:extLst>
              <a:ext uri="{FF2B5EF4-FFF2-40B4-BE49-F238E27FC236}">
                <a16:creationId xmlns:a16="http://schemas.microsoft.com/office/drawing/2014/main" id="{D3761088-B0B5-BC4D-928C-D2EADEF83BF2}"/>
              </a:ext>
            </a:extLst>
          </p:cNvPr>
          <p:cNvPicPr>
            <a:picLocks noChangeAspect="1" noChangeArrowheads="1"/>
          </p:cNvPicPr>
          <p:nvPr/>
        </p:nvPicPr>
        <p:blipFill>
          <a:blip r:embed="rId3" cstate="print"/>
          <a:srcRect/>
          <a:stretch>
            <a:fillRect/>
          </a:stretch>
        </p:blipFill>
        <p:spPr bwMode="auto">
          <a:xfrm>
            <a:off x="10661979" y="5301208"/>
            <a:ext cx="1364662" cy="1159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2231987"/>
      </p:ext>
    </p:extLst>
  </p:cSld>
  <p:clrMapOvr>
    <a:masterClrMapping/>
  </p:clrMapOvr>
  <mc:AlternateContent xmlns:mc="http://schemas.openxmlformats.org/markup-compatibility/2006" xmlns:p14="http://schemas.microsoft.com/office/powerpoint/2010/main">
    <mc:Choice Requires="p14">
      <p:transition spd="slow" p14:dur="2000" advTm="74553"/>
    </mc:Choice>
    <mc:Fallback xmlns="">
      <p:transition spd="slow" advTm="7455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1494170" y="1055716"/>
            <a:ext cx="3737734" cy="5465663"/>
            <a:chOff x="-29830" y="1055716"/>
            <a:chExt cx="3528392" cy="5159544"/>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9384"/>
            <a:stretch/>
          </p:blipFill>
          <p:spPr>
            <a:xfrm>
              <a:off x="-29830" y="1055716"/>
              <a:ext cx="3528392" cy="5159544"/>
            </a:xfrm>
            <a:prstGeom prst="rect">
              <a:avLst/>
            </a:prstGeom>
          </p:spPr>
        </p:pic>
        <p:sp>
          <p:nvSpPr>
            <p:cNvPr id="12" name="Freeform 11"/>
            <p:cNvSpPr/>
            <p:nvPr/>
          </p:nvSpPr>
          <p:spPr>
            <a:xfrm>
              <a:off x="324196" y="4372495"/>
              <a:ext cx="723208" cy="548640"/>
            </a:xfrm>
            <a:custGeom>
              <a:avLst/>
              <a:gdLst>
                <a:gd name="connsiteX0" fmla="*/ 0 w 723208"/>
                <a:gd name="connsiteY0" fmla="*/ 415636 h 548640"/>
                <a:gd name="connsiteX1" fmla="*/ 0 w 723208"/>
                <a:gd name="connsiteY1" fmla="*/ 0 h 548640"/>
                <a:gd name="connsiteX2" fmla="*/ 723208 w 723208"/>
                <a:gd name="connsiteY2" fmla="*/ 207818 h 548640"/>
                <a:gd name="connsiteX3" fmla="*/ 723208 w 723208"/>
                <a:gd name="connsiteY3" fmla="*/ 440574 h 548640"/>
                <a:gd name="connsiteX4" fmla="*/ 681644 w 723208"/>
                <a:gd name="connsiteY4" fmla="*/ 473825 h 548640"/>
                <a:gd name="connsiteX5" fmla="*/ 573579 w 723208"/>
                <a:gd name="connsiteY5" fmla="*/ 432261 h 548640"/>
                <a:gd name="connsiteX6" fmla="*/ 390699 w 723208"/>
                <a:gd name="connsiteY6" fmla="*/ 548640 h 548640"/>
                <a:gd name="connsiteX7" fmla="*/ 0 w 723208"/>
                <a:gd name="connsiteY7" fmla="*/ 415636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208" h="548640">
                  <a:moveTo>
                    <a:pt x="0" y="415636"/>
                  </a:moveTo>
                  <a:lnTo>
                    <a:pt x="0" y="0"/>
                  </a:lnTo>
                  <a:lnTo>
                    <a:pt x="723208" y="207818"/>
                  </a:lnTo>
                  <a:lnTo>
                    <a:pt x="723208" y="440574"/>
                  </a:lnTo>
                  <a:lnTo>
                    <a:pt x="681644" y="473825"/>
                  </a:lnTo>
                  <a:lnTo>
                    <a:pt x="573579" y="432261"/>
                  </a:lnTo>
                  <a:lnTo>
                    <a:pt x="390699" y="548640"/>
                  </a:lnTo>
                  <a:lnTo>
                    <a:pt x="0" y="415636"/>
                  </a:lnTo>
                  <a:close/>
                </a:path>
              </a:pathLst>
            </a:custGeom>
            <a:solidFill>
              <a:srgbClr val="C00000">
                <a:alpha val="25098"/>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p:cNvSpPr/>
            <p:nvPr/>
          </p:nvSpPr>
          <p:spPr>
            <a:xfrm>
              <a:off x="1138844" y="4497187"/>
              <a:ext cx="656705" cy="831272"/>
            </a:xfrm>
            <a:custGeom>
              <a:avLst/>
              <a:gdLst>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415636 w 656705"/>
                <a:gd name="connsiteY4" fmla="*/ 349134 h 814647"/>
                <a:gd name="connsiteX5" fmla="*/ 232756 w 656705"/>
                <a:gd name="connsiteY5" fmla="*/ 440574 h 814647"/>
                <a:gd name="connsiteX6" fmla="*/ 66501 w 656705"/>
                <a:gd name="connsiteY6" fmla="*/ 390698 h 814647"/>
                <a:gd name="connsiteX7" fmla="*/ 8312 w 656705"/>
                <a:gd name="connsiteY7" fmla="*/ 415636 h 814647"/>
                <a:gd name="connsiteX8" fmla="*/ 0 w 656705"/>
                <a:gd name="connsiteY8" fmla="*/ 656705 h 814647"/>
                <a:gd name="connsiteX0" fmla="*/ 0 w 656705"/>
                <a:gd name="connsiteY0" fmla="*/ 689956 h 847898"/>
                <a:gd name="connsiteX1" fmla="*/ 382385 w 656705"/>
                <a:gd name="connsiteY1" fmla="*/ 847898 h 847898"/>
                <a:gd name="connsiteX2" fmla="*/ 656705 w 656705"/>
                <a:gd name="connsiteY2" fmla="*/ 631767 h 847898"/>
                <a:gd name="connsiteX3" fmla="*/ 648392 w 656705"/>
                <a:gd name="connsiteY3" fmla="*/ 0 h 847898"/>
                <a:gd name="connsiteX4" fmla="*/ 415636 w 656705"/>
                <a:gd name="connsiteY4" fmla="*/ 382385 h 847898"/>
                <a:gd name="connsiteX5" fmla="*/ 232756 w 656705"/>
                <a:gd name="connsiteY5" fmla="*/ 473825 h 847898"/>
                <a:gd name="connsiteX6" fmla="*/ 66501 w 656705"/>
                <a:gd name="connsiteY6" fmla="*/ 423949 h 847898"/>
                <a:gd name="connsiteX7" fmla="*/ 8312 w 656705"/>
                <a:gd name="connsiteY7" fmla="*/ 448887 h 847898"/>
                <a:gd name="connsiteX8" fmla="*/ 0 w 656705"/>
                <a:gd name="connsiteY8" fmla="*/ 689956 h 847898"/>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415636 w 656705"/>
                <a:gd name="connsiteY4" fmla="*/ 349134 h 814647"/>
                <a:gd name="connsiteX5" fmla="*/ 232756 w 656705"/>
                <a:gd name="connsiteY5" fmla="*/ 440574 h 814647"/>
                <a:gd name="connsiteX6" fmla="*/ 66501 w 656705"/>
                <a:gd name="connsiteY6" fmla="*/ 390698 h 814647"/>
                <a:gd name="connsiteX7" fmla="*/ 8312 w 656705"/>
                <a:gd name="connsiteY7" fmla="*/ 415636 h 814647"/>
                <a:gd name="connsiteX8" fmla="*/ 0 w 656705"/>
                <a:gd name="connsiteY8" fmla="*/ 656705 h 814647"/>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382385 w 656705"/>
                <a:gd name="connsiteY4" fmla="*/ 374072 h 814647"/>
                <a:gd name="connsiteX5" fmla="*/ 232756 w 656705"/>
                <a:gd name="connsiteY5" fmla="*/ 440574 h 814647"/>
                <a:gd name="connsiteX6" fmla="*/ 66501 w 656705"/>
                <a:gd name="connsiteY6" fmla="*/ 390698 h 814647"/>
                <a:gd name="connsiteX7" fmla="*/ 8312 w 656705"/>
                <a:gd name="connsiteY7" fmla="*/ 415636 h 814647"/>
                <a:gd name="connsiteX8" fmla="*/ 0 w 656705"/>
                <a:gd name="connsiteY8" fmla="*/ 656705 h 814647"/>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423948 w 656705"/>
                <a:gd name="connsiteY4" fmla="*/ 349133 h 814647"/>
                <a:gd name="connsiteX5" fmla="*/ 232756 w 656705"/>
                <a:gd name="connsiteY5" fmla="*/ 440574 h 814647"/>
                <a:gd name="connsiteX6" fmla="*/ 66501 w 656705"/>
                <a:gd name="connsiteY6" fmla="*/ 390698 h 814647"/>
                <a:gd name="connsiteX7" fmla="*/ 8312 w 656705"/>
                <a:gd name="connsiteY7" fmla="*/ 415636 h 814647"/>
                <a:gd name="connsiteX8" fmla="*/ 0 w 656705"/>
                <a:gd name="connsiteY8" fmla="*/ 656705 h 814647"/>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440573 w 656705"/>
                <a:gd name="connsiteY4" fmla="*/ 598515 h 814647"/>
                <a:gd name="connsiteX5" fmla="*/ 232756 w 656705"/>
                <a:gd name="connsiteY5" fmla="*/ 440574 h 814647"/>
                <a:gd name="connsiteX6" fmla="*/ 66501 w 656705"/>
                <a:gd name="connsiteY6" fmla="*/ 390698 h 814647"/>
                <a:gd name="connsiteX7" fmla="*/ 8312 w 656705"/>
                <a:gd name="connsiteY7" fmla="*/ 415636 h 814647"/>
                <a:gd name="connsiteX8" fmla="*/ 0 w 656705"/>
                <a:gd name="connsiteY8" fmla="*/ 656705 h 814647"/>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399009 w 656705"/>
                <a:gd name="connsiteY4" fmla="*/ 365758 h 814647"/>
                <a:gd name="connsiteX5" fmla="*/ 232756 w 656705"/>
                <a:gd name="connsiteY5" fmla="*/ 440574 h 814647"/>
                <a:gd name="connsiteX6" fmla="*/ 66501 w 656705"/>
                <a:gd name="connsiteY6" fmla="*/ 390698 h 814647"/>
                <a:gd name="connsiteX7" fmla="*/ 8312 w 656705"/>
                <a:gd name="connsiteY7" fmla="*/ 415636 h 814647"/>
                <a:gd name="connsiteX8" fmla="*/ 0 w 656705"/>
                <a:gd name="connsiteY8" fmla="*/ 656705 h 814647"/>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399009 w 656705"/>
                <a:gd name="connsiteY4" fmla="*/ 365758 h 814647"/>
                <a:gd name="connsiteX5" fmla="*/ 232756 w 656705"/>
                <a:gd name="connsiteY5" fmla="*/ 440574 h 814647"/>
                <a:gd name="connsiteX6" fmla="*/ 66501 w 656705"/>
                <a:gd name="connsiteY6" fmla="*/ 507076 h 814647"/>
                <a:gd name="connsiteX7" fmla="*/ 8312 w 656705"/>
                <a:gd name="connsiteY7" fmla="*/ 415636 h 814647"/>
                <a:gd name="connsiteX8" fmla="*/ 0 w 656705"/>
                <a:gd name="connsiteY8" fmla="*/ 656705 h 814647"/>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399009 w 656705"/>
                <a:gd name="connsiteY4" fmla="*/ 365758 h 814647"/>
                <a:gd name="connsiteX5" fmla="*/ 232756 w 656705"/>
                <a:gd name="connsiteY5" fmla="*/ 440574 h 814647"/>
                <a:gd name="connsiteX6" fmla="*/ 58189 w 656705"/>
                <a:gd name="connsiteY6" fmla="*/ 382385 h 814647"/>
                <a:gd name="connsiteX7" fmla="*/ 8312 w 656705"/>
                <a:gd name="connsiteY7" fmla="*/ 415636 h 814647"/>
                <a:gd name="connsiteX8" fmla="*/ 0 w 656705"/>
                <a:gd name="connsiteY8" fmla="*/ 656705 h 814647"/>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448886 w 656705"/>
                <a:gd name="connsiteY4" fmla="*/ 548638 h 814647"/>
                <a:gd name="connsiteX5" fmla="*/ 232756 w 656705"/>
                <a:gd name="connsiteY5" fmla="*/ 440574 h 814647"/>
                <a:gd name="connsiteX6" fmla="*/ 58189 w 656705"/>
                <a:gd name="connsiteY6" fmla="*/ 382385 h 814647"/>
                <a:gd name="connsiteX7" fmla="*/ 8312 w 656705"/>
                <a:gd name="connsiteY7" fmla="*/ 415636 h 814647"/>
                <a:gd name="connsiteX8" fmla="*/ 0 w 656705"/>
                <a:gd name="connsiteY8" fmla="*/ 656705 h 814647"/>
                <a:gd name="connsiteX0" fmla="*/ 0 w 656705"/>
                <a:gd name="connsiteY0" fmla="*/ 656705 h 814647"/>
                <a:gd name="connsiteX1" fmla="*/ 382385 w 656705"/>
                <a:gd name="connsiteY1" fmla="*/ 814647 h 814647"/>
                <a:gd name="connsiteX2" fmla="*/ 656705 w 656705"/>
                <a:gd name="connsiteY2" fmla="*/ 598516 h 814647"/>
                <a:gd name="connsiteX3" fmla="*/ 648392 w 656705"/>
                <a:gd name="connsiteY3" fmla="*/ 0 h 814647"/>
                <a:gd name="connsiteX4" fmla="*/ 399009 w 656705"/>
                <a:gd name="connsiteY4" fmla="*/ 340819 h 814647"/>
                <a:gd name="connsiteX5" fmla="*/ 232756 w 656705"/>
                <a:gd name="connsiteY5" fmla="*/ 440574 h 814647"/>
                <a:gd name="connsiteX6" fmla="*/ 58189 w 656705"/>
                <a:gd name="connsiteY6" fmla="*/ 382385 h 814647"/>
                <a:gd name="connsiteX7" fmla="*/ 8312 w 656705"/>
                <a:gd name="connsiteY7" fmla="*/ 415636 h 814647"/>
                <a:gd name="connsiteX8" fmla="*/ 0 w 656705"/>
                <a:gd name="connsiteY8" fmla="*/ 656705 h 814647"/>
                <a:gd name="connsiteX0" fmla="*/ 0 w 814647"/>
                <a:gd name="connsiteY0" fmla="*/ 606828 h 764770"/>
                <a:gd name="connsiteX1" fmla="*/ 382385 w 814647"/>
                <a:gd name="connsiteY1" fmla="*/ 764770 h 764770"/>
                <a:gd name="connsiteX2" fmla="*/ 656705 w 814647"/>
                <a:gd name="connsiteY2" fmla="*/ 548639 h 764770"/>
                <a:gd name="connsiteX3" fmla="*/ 814647 w 814647"/>
                <a:gd name="connsiteY3" fmla="*/ 0 h 764770"/>
                <a:gd name="connsiteX4" fmla="*/ 399009 w 814647"/>
                <a:gd name="connsiteY4" fmla="*/ 290942 h 764770"/>
                <a:gd name="connsiteX5" fmla="*/ 232756 w 814647"/>
                <a:gd name="connsiteY5" fmla="*/ 390697 h 764770"/>
                <a:gd name="connsiteX6" fmla="*/ 58189 w 814647"/>
                <a:gd name="connsiteY6" fmla="*/ 332508 h 764770"/>
                <a:gd name="connsiteX7" fmla="*/ 8312 w 814647"/>
                <a:gd name="connsiteY7" fmla="*/ 365759 h 764770"/>
                <a:gd name="connsiteX8" fmla="*/ 0 w 814647"/>
                <a:gd name="connsiteY8" fmla="*/ 606828 h 764770"/>
                <a:gd name="connsiteX0" fmla="*/ 0 w 656705"/>
                <a:gd name="connsiteY0" fmla="*/ 673330 h 831272"/>
                <a:gd name="connsiteX1" fmla="*/ 382385 w 656705"/>
                <a:gd name="connsiteY1" fmla="*/ 831272 h 831272"/>
                <a:gd name="connsiteX2" fmla="*/ 656705 w 656705"/>
                <a:gd name="connsiteY2" fmla="*/ 615141 h 831272"/>
                <a:gd name="connsiteX3" fmla="*/ 648392 w 656705"/>
                <a:gd name="connsiteY3" fmla="*/ 0 h 831272"/>
                <a:gd name="connsiteX4" fmla="*/ 399009 w 656705"/>
                <a:gd name="connsiteY4" fmla="*/ 357444 h 831272"/>
                <a:gd name="connsiteX5" fmla="*/ 232756 w 656705"/>
                <a:gd name="connsiteY5" fmla="*/ 457199 h 831272"/>
                <a:gd name="connsiteX6" fmla="*/ 58189 w 656705"/>
                <a:gd name="connsiteY6" fmla="*/ 399010 h 831272"/>
                <a:gd name="connsiteX7" fmla="*/ 8312 w 656705"/>
                <a:gd name="connsiteY7" fmla="*/ 432261 h 831272"/>
                <a:gd name="connsiteX8" fmla="*/ 0 w 656705"/>
                <a:gd name="connsiteY8" fmla="*/ 673330 h 83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705" h="831272">
                  <a:moveTo>
                    <a:pt x="0" y="673330"/>
                  </a:moveTo>
                  <a:lnTo>
                    <a:pt x="382385" y="831272"/>
                  </a:lnTo>
                  <a:lnTo>
                    <a:pt x="656705" y="615141"/>
                  </a:lnTo>
                  <a:lnTo>
                    <a:pt x="648392" y="0"/>
                  </a:lnTo>
                  <a:lnTo>
                    <a:pt x="399009" y="357444"/>
                  </a:lnTo>
                  <a:lnTo>
                    <a:pt x="232756" y="457199"/>
                  </a:lnTo>
                  <a:lnTo>
                    <a:pt x="58189" y="399010"/>
                  </a:lnTo>
                  <a:lnTo>
                    <a:pt x="8312" y="432261"/>
                  </a:lnTo>
                  <a:lnTo>
                    <a:pt x="0" y="673330"/>
                  </a:lnTo>
                  <a:close/>
                </a:path>
              </a:pathLst>
            </a:custGeom>
            <a:solidFill>
              <a:srgbClr val="C00000">
                <a:alpha val="25098"/>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26"/>
            <p:cNvSpPr/>
            <p:nvPr/>
          </p:nvSpPr>
          <p:spPr>
            <a:xfrm>
              <a:off x="1015923" y="3341716"/>
              <a:ext cx="763002" cy="1197033"/>
            </a:xfrm>
            <a:custGeom>
              <a:avLst/>
              <a:gdLst>
                <a:gd name="connsiteX0" fmla="*/ 0 w 648393"/>
                <a:gd name="connsiteY0" fmla="*/ 1197033 h 1197033"/>
                <a:gd name="connsiteX1" fmla="*/ 266007 w 648393"/>
                <a:gd name="connsiteY1" fmla="*/ 1047404 h 1197033"/>
                <a:gd name="connsiteX2" fmla="*/ 648393 w 648393"/>
                <a:gd name="connsiteY2" fmla="*/ 515389 h 1197033"/>
                <a:gd name="connsiteX3" fmla="*/ 648393 w 648393"/>
                <a:gd name="connsiteY3" fmla="*/ 0 h 1197033"/>
                <a:gd name="connsiteX4" fmla="*/ 415636 w 648393"/>
                <a:gd name="connsiteY4" fmla="*/ 290946 h 1197033"/>
                <a:gd name="connsiteX5" fmla="*/ 232756 w 648393"/>
                <a:gd name="connsiteY5" fmla="*/ 340822 h 1197033"/>
                <a:gd name="connsiteX6" fmla="*/ 58189 w 648393"/>
                <a:gd name="connsiteY6" fmla="*/ 307571 h 1197033"/>
                <a:gd name="connsiteX7" fmla="*/ 0 w 648393"/>
                <a:gd name="connsiteY7" fmla="*/ 357448 h 1197033"/>
                <a:gd name="connsiteX8" fmla="*/ 0 w 648393"/>
                <a:gd name="connsiteY8" fmla="*/ 1197033 h 119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393" h="1197033">
                  <a:moveTo>
                    <a:pt x="0" y="1197033"/>
                  </a:moveTo>
                  <a:lnTo>
                    <a:pt x="266007" y="1047404"/>
                  </a:lnTo>
                  <a:lnTo>
                    <a:pt x="648393" y="515389"/>
                  </a:lnTo>
                  <a:lnTo>
                    <a:pt x="648393" y="0"/>
                  </a:lnTo>
                  <a:lnTo>
                    <a:pt x="415636" y="290946"/>
                  </a:lnTo>
                  <a:lnTo>
                    <a:pt x="232756" y="340822"/>
                  </a:lnTo>
                  <a:lnTo>
                    <a:pt x="58189" y="307571"/>
                  </a:lnTo>
                  <a:lnTo>
                    <a:pt x="0" y="357448"/>
                  </a:lnTo>
                  <a:lnTo>
                    <a:pt x="0" y="1197033"/>
                  </a:lnTo>
                  <a:close/>
                </a:path>
              </a:pathLst>
            </a:custGeom>
            <a:solidFill>
              <a:srgbClr val="C00000">
                <a:alpha val="25098"/>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t>AION</a:t>
              </a:r>
            </a:p>
          </p:txBody>
        </p:sp>
        <p:sp>
          <p:nvSpPr>
            <p:cNvPr id="28" name="Freeform 27"/>
            <p:cNvSpPr/>
            <p:nvPr/>
          </p:nvSpPr>
          <p:spPr>
            <a:xfrm>
              <a:off x="1122219" y="3341716"/>
              <a:ext cx="65194" cy="49876"/>
            </a:xfrm>
            <a:custGeom>
              <a:avLst/>
              <a:gdLst>
                <a:gd name="connsiteX0" fmla="*/ 0 w 656706"/>
                <a:gd name="connsiteY0" fmla="*/ 714895 h 714895"/>
                <a:gd name="connsiteX1" fmla="*/ 191193 w 656706"/>
                <a:gd name="connsiteY1" fmla="*/ 590204 h 714895"/>
                <a:gd name="connsiteX2" fmla="*/ 199506 w 656706"/>
                <a:gd name="connsiteY2" fmla="*/ 498764 h 714895"/>
                <a:gd name="connsiteX3" fmla="*/ 199506 w 656706"/>
                <a:gd name="connsiteY3" fmla="*/ 498764 h 714895"/>
                <a:gd name="connsiteX4" fmla="*/ 241069 w 656706"/>
                <a:gd name="connsiteY4" fmla="*/ 440575 h 714895"/>
                <a:gd name="connsiteX5" fmla="*/ 282633 w 656706"/>
                <a:gd name="connsiteY5" fmla="*/ 448887 h 714895"/>
                <a:gd name="connsiteX6" fmla="*/ 299258 w 656706"/>
                <a:gd name="connsiteY6" fmla="*/ 498764 h 714895"/>
                <a:gd name="connsiteX7" fmla="*/ 615142 w 656706"/>
                <a:gd name="connsiteY7" fmla="*/ 166255 h 714895"/>
                <a:gd name="connsiteX8" fmla="*/ 615142 w 656706"/>
                <a:gd name="connsiteY8" fmla="*/ 116378 h 714895"/>
                <a:gd name="connsiteX9" fmla="*/ 656706 w 656706"/>
                <a:gd name="connsiteY9" fmla="*/ 99753 h 714895"/>
                <a:gd name="connsiteX10" fmla="*/ 656706 w 656706"/>
                <a:gd name="connsiteY10" fmla="*/ 0 h 714895"/>
                <a:gd name="connsiteX11" fmla="*/ 357447 w 656706"/>
                <a:gd name="connsiteY11" fmla="*/ 83127 h 714895"/>
                <a:gd name="connsiteX12" fmla="*/ 0 w 656706"/>
                <a:gd name="connsiteY12" fmla="*/ 58189 h 714895"/>
                <a:gd name="connsiteX13" fmla="*/ 0 w 656706"/>
                <a:gd name="connsiteY13" fmla="*/ 714895 h 71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6706" h="714895">
                  <a:moveTo>
                    <a:pt x="0" y="714895"/>
                  </a:moveTo>
                  <a:lnTo>
                    <a:pt x="191193" y="590204"/>
                  </a:lnTo>
                  <a:lnTo>
                    <a:pt x="199506" y="498764"/>
                  </a:lnTo>
                  <a:lnTo>
                    <a:pt x="199506" y="498764"/>
                  </a:lnTo>
                  <a:lnTo>
                    <a:pt x="241069" y="440575"/>
                  </a:lnTo>
                  <a:lnTo>
                    <a:pt x="282633" y="448887"/>
                  </a:lnTo>
                  <a:lnTo>
                    <a:pt x="299258" y="498764"/>
                  </a:lnTo>
                  <a:lnTo>
                    <a:pt x="615142" y="166255"/>
                  </a:lnTo>
                  <a:lnTo>
                    <a:pt x="615142" y="116378"/>
                  </a:lnTo>
                  <a:lnTo>
                    <a:pt x="656706" y="99753"/>
                  </a:lnTo>
                  <a:lnTo>
                    <a:pt x="656706" y="0"/>
                  </a:lnTo>
                  <a:lnTo>
                    <a:pt x="357447" y="83127"/>
                  </a:lnTo>
                  <a:lnTo>
                    <a:pt x="0" y="58189"/>
                  </a:lnTo>
                  <a:lnTo>
                    <a:pt x="0" y="714895"/>
                  </a:lnTo>
                  <a:close/>
                </a:path>
              </a:pathLst>
            </a:custGeom>
            <a:solidFill>
              <a:srgbClr val="C00000">
                <a:alpha val="25098"/>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p:cNvCxnSpPr/>
            <p:nvPr/>
          </p:nvCxnSpPr>
          <p:spPr>
            <a:xfrm>
              <a:off x="1979712" y="2960948"/>
              <a:ext cx="0" cy="2248025"/>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GB"/>
              <a:t>Beecroft building, Oxford Physics </a:t>
            </a:r>
          </a:p>
        </p:txBody>
      </p:sp>
      <p:cxnSp>
        <p:nvCxnSpPr>
          <p:cNvPr id="6" name="Straight Connector 5"/>
          <p:cNvCxnSpPr/>
          <p:nvPr/>
        </p:nvCxnSpPr>
        <p:spPr>
          <a:xfrm>
            <a:off x="1699070" y="2935502"/>
            <a:ext cx="3457560" cy="21602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175207" y="2970549"/>
            <a:ext cx="1053494" cy="276999"/>
          </a:xfrm>
          <a:prstGeom prst="rect">
            <a:avLst/>
          </a:prstGeom>
          <a:solidFill>
            <a:schemeClr val="bg1"/>
          </a:solidFill>
          <a:ln>
            <a:noFill/>
          </a:ln>
        </p:spPr>
        <p:txBody>
          <a:bodyPr wrap="none" rtlCol="0">
            <a:spAutoFit/>
          </a:bodyPr>
          <a:lstStyle/>
          <a:p>
            <a:r>
              <a:rPr lang="en-GB" sz="1200"/>
              <a:t>Ground level</a:t>
            </a:r>
          </a:p>
        </p:txBody>
      </p:sp>
      <p:cxnSp>
        <p:nvCxnSpPr>
          <p:cNvPr id="16" name="Straight Connector 15"/>
          <p:cNvCxnSpPr/>
          <p:nvPr/>
        </p:nvCxnSpPr>
        <p:spPr>
          <a:xfrm>
            <a:off x="2063552" y="5085185"/>
            <a:ext cx="0" cy="99382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75405" y="5851869"/>
            <a:ext cx="920445" cy="307777"/>
          </a:xfrm>
          <a:prstGeom prst="rect">
            <a:avLst/>
          </a:prstGeom>
          <a:solidFill>
            <a:schemeClr val="bg1"/>
          </a:solidFill>
          <a:ln w="19050">
            <a:solidFill>
              <a:srgbClr val="FF0000"/>
            </a:solidFill>
          </a:ln>
        </p:spPr>
        <p:txBody>
          <a:bodyPr wrap="none" rtlCol="0">
            <a:spAutoFit/>
          </a:bodyPr>
          <a:lstStyle/>
          <a:p>
            <a:r>
              <a:rPr lang="en-GB" sz="1400"/>
              <a:t>Laser lab</a:t>
            </a:r>
          </a:p>
        </p:txBody>
      </p:sp>
      <p:sp>
        <p:nvSpPr>
          <p:cNvPr id="18" name="TextBox 17"/>
          <p:cNvSpPr txBox="1"/>
          <p:nvPr/>
        </p:nvSpPr>
        <p:spPr>
          <a:xfrm>
            <a:off x="7908626" y="1124744"/>
            <a:ext cx="2674075" cy="892552"/>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a:t>Ultralow vibration</a:t>
            </a:r>
          </a:p>
          <a:p>
            <a:pPr marL="285750" indent="-285750">
              <a:buFont typeface="Arial" panose="020B0604020202020204" pitchFamily="34" charset="0"/>
              <a:buChar char="•"/>
            </a:pPr>
            <a:r>
              <a:rPr lang="en-GB" sz="1600"/>
              <a:t>All plant isolated</a:t>
            </a:r>
          </a:p>
          <a:p>
            <a:pPr marL="285750" indent="-285750">
              <a:buFont typeface="Arial" panose="020B0604020202020204" pitchFamily="34" charset="0"/>
              <a:buChar char="•"/>
            </a:pPr>
            <a:r>
              <a:rPr lang="en-GB" sz="1600"/>
              <a:t>Thick concrete walls</a:t>
            </a:r>
          </a:p>
        </p:txBody>
      </p:sp>
      <p:sp>
        <p:nvSpPr>
          <p:cNvPr id="31" name="TextBox 30"/>
          <p:cNvSpPr txBox="1"/>
          <p:nvPr/>
        </p:nvSpPr>
        <p:spPr>
          <a:xfrm>
            <a:off x="3503713" y="3814926"/>
            <a:ext cx="582211" cy="307777"/>
          </a:xfrm>
          <a:prstGeom prst="rect">
            <a:avLst/>
          </a:prstGeom>
          <a:solidFill>
            <a:schemeClr val="bg1"/>
          </a:solidFill>
          <a:ln w="19050">
            <a:solidFill>
              <a:srgbClr val="FF0000"/>
            </a:solidFill>
          </a:ln>
        </p:spPr>
        <p:txBody>
          <a:bodyPr wrap="none" rtlCol="0">
            <a:spAutoFit/>
          </a:bodyPr>
          <a:lstStyle/>
          <a:p>
            <a:r>
              <a:rPr lang="en-GB" sz="1400"/>
              <a:t>12 m</a:t>
            </a:r>
          </a:p>
        </p:txBody>
      </p:sp>
      <p:sp>
        <p:nvSpPr>
          <p:cNvPr id="37" name="TextBox 36"/>
          <p:cNvSpPr txBox="1"/>
          <p:nvPr/>
        </p:nvSpPr>
        <p:spPr>
          <a:xfrm>
            <a:off x="2657618" y="6130493"/>
            <a:ext cx="618750" cy="307777"/>
          </a:xfrm>
          <a:prstGeom prst="rect">
            <a:avLst/>
          </a:prstGeom>
          <a:solidFill>
            <a:schemeClr val="bg1"/>
          </a:solidFill>
          <a:ln w="19050">
            <a:solidFill>
              <a:srgbClr val="FF0000"/>
            </a:solidFill>
          </a:ln>
        </p:spPr>
        <p:txBody>
          <a:bodyPr wrap="square" rtlCol="0">
            <a:spAutoFit/>
          </a:bodyPr>
          <a:lstStyle/>
          <a:p>
            <a:pPr algn="ctr"/>
            <a:r>
              <a:rPr lang="en-GB" sz="1400"/>
              <a:t>Void</a:t>
            </a:r>
          </a:p>
        </p:txBody>
      </p:sp>
      <p:sp>
        <p:nvSpPr>
          <p:cNvPr id="38" name="TextBox 37"/>
          <p:cNvSpPr txBox="1"/>
          <p:nvPr/>
        </p:nvSpPr>
        <p:spPr>
          <a:xfrm>
            <a:off x="3846916" y="6213601"/>
            <a:ext cx="864095" cy="523220"/>
          </a:xfrm>
          <a:prstGeom prst="rect">
            <a:avLst/>
          </a:prstGeom>
          <a:solidFill>
            <a:schemeClr val="bg1"/>
          </a:solidFill>
          <a:ln w="19050">
            <a:solidFill>
              <a:srgbClr val="FF0000"/>
            </a:solidFill>
          </a:ln>
        </p:spPr>
        <p:txBody>
          <a:bodyPr wrap="square" rtlCol="0">
            <a:spAutoFit/>
          </a:bodyPr>
          <a:lstStyle/>
          <a:p>
            <a:pPr algn="ctr"/>
            <a:r>
              <a:rPr lang="en-GB" sz="1400"/>
              <a:t>Keel slab</a:t>
            </a:r>
          </a:p>
        </p:txBody>
      </p:sp>
      <p:cxnSp>
        <p:nvCxnSpPr>
          <p:cNvPr id="40" name="Straight Arrow Connector 39"/>
          <p:cNvCxnSpPr>
            <a:stCxn id="38" idx="0"/>
          </p:cNvCxnSpPr>
          <p:nvPr/>
        </p:nvCxnSpPr>
        <p:spPr>
          <a:xfrm flipV="1">
            <a:off x="4278963" y="5944425"/>
            <a:ext cx="0" cy="26917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5303912" y="1292752"/>
            <a:ext cx="2493762" cy="5232592"/>
            <a:chOff x="6276154" y="1386552"/>
            <a:chExt cx="2493762" cy="5232592"/>
          </a:xfrm>
        </p:grpSpPr>
        <p:pic>
          <p:nvPicPr>
            <p:cNvPr id="1026" name="Picture 2" descr="C:\Users\bentine\Downloads\20190206_16592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061" b="12201"/>
            <a:stretch/>
          </p:blipFill>
          <p:spPr bwMode="auto">
            <a:xfrm rot="5400000">
              <a:off x="6720051" y="4569279"/>
              <a:ext cx="1605968" cy="24937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entine\Downloads\20190206_17052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44" t="5947" r="1963" b="14985"/>
            <a:stretch/>
          </p:blipFill>
          <p:spPr bwMode="auto">
            <a:xfrm>
              <a:off x="6276154" y="3341262"/>
              <a:ext cx="2490636" cy="16107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bentine\Downloads\20190206_16574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12" r="9273" b="13321"/>
            <a:stretch/>
          </p:blipFill>
          <p:spPr bwMode="auto">
            <a:xfrm>
              <a:off x="6276154" y="1386552"/>
              <a:ext cx="2493762" cy="1893577"/>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53" name="TextBox 52"/>
              <p:cNvSpPr txBox="1"/>
              <p:nvPr/>
            </p:nvSpPr>
            <p:spPr>
              <a:xfrm>
                <a:off x="7908627" y="2133872"/>
                <a:ext cx="2674075"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a:t>Adjacent laser lab reserved for AION use</a:t>
                </a:r>
              </a:p>
              <a:p>
                <a:pPr marL="342900" indent="-342900">
                  <a:buFont typeface="Arial" panose="020B0604020202020204" pitchFamily="34" charset="0"/>
                  <a:buChar char="•"/>
                </a:pPr>
                <a:r>
                  <a:rPr lang="en-GB" sz="1200"/>
                  <a:t>keel slabs</a:t>
                </a:r>
              </a:p>
              <a:p>
                <a:pPr marL="342900" indent="-342900">
                  <a:buFont typeface="Arial" panose="020B0604020202020204" pitchFamily="34" charset="0"/>
                  <a:buChar char="•"/>
                </a:pPr>
                <a14:m>
                  <m:oMath xmlns:m="http://schemas.openxmlformats.org/officeDocument/2006/math">
                    <m:r>
                      <a:rPr lang="en-GB" sz="1200" i="1">
                        <a:latin typeface="Cambria Math"/>
                      </a:rPr>
                      <m:t>±</m:t>
                    </m:r>
                    <m:sSup>
                      <m:sSupPr>
                        <m:ctrlPr>
                          <a:rPr lang="en-GB" sz="1200" i="1">
                            <a:latin typeface="Cambria Math" panose="02040503050406030204" pitchFamily="18" charset="0"/>
                          </a:rPr>
                        </m:ctrlPr>
                      </m:sSupPr>
                      <m:e>
                        <m:r>
                          <a:rPr lang="en-GB" sz="1200" i="1">
                            <a:latin typeface="Cambria Math"/>
                          </a:rPr>
                          <m:t>0.1</m:t>
                        </m:r>
                      </m:e>
                      <m:sup>
                        <m:r>
                          <a:rPr lang="en-GB" sz="1200" i="1">
                            <a:latin typeface="Cambria Math"/>
                          </a:rPr>
                          <m:t>∘</m:t>
                        </m:r>
                      </m:sup>
                    </m:sSup>
                  </m:oMath>
                </a14:m>
                <a:r>
                  <a:rPr lang="en-GB" sz="1200"/>
                  <a:t>C stability</a:t>
                </a:r>
              </a:p>
              <a:p>
                <a:pPr marL="342900" indent="-342900">
                  <a:buFont typeface="Arial" panose="020B0604020202020204" pitchFamily="34" charset="0"/>
                  <a:buChar char="•"/>
                </a:pPr>
                <a:r>
                  <a:rPr lang="en-GB" sz="1200"/>
                  <a:t>Isolated mains</a:t>
                </a:r>
              </a:p>
            </p:txBody>
          </p:sp>
        </mc:Choice>
        <mc:Fallback xmlns="">
          <p:sp>
            <p:nvSpPr>
              <p:cNvPr id="53" name="TextBox 52"/>
              <p:cNvSpPr txBox="1">
                <a:spLocks noRot="1" noChangeAspect="1" noMove="1" noResize="1" noEditPoints="1" noAdjustHandles="1" noChangeArrowheads="1" noChangeShapeType="1" noTextEdit="1"/>
              </p:cNvSpPr>
              <p:nvPr/>
            </p:nvSpPr>
            <p:spPr>
              <a:xfrm>
                <a:off x="7908627" y="2133872"/>
                <a:ext cx="2674075" cy="1569660"/>
              </a:xfrm>
              <a:prstGeom prst="rect">
                <a:avLst/>
              </a:prstGeom>
              <a:blipFill>
                <a:blip r:embed="rId7"/>
                <a:stretch>
                  <a:fillRect l="-1878" t="-787"/>
                </a:stretch>
              </a:blipFill>
              <a:ln/>
            </p:spPr>
            <p:txBody>
              <a:bodyPr/>
              <a:lstStyle/>
              <a:p>
                <a:r>
                  <a:rPr lang="en-US">
                    <a:noFill/>
                  </a:rPr>
                  <a:t> </a:t>
                </a:r>
              </a:p>
            </p:txBody>
          </p:sp>
        </mc:Fallback>
      </mc:AlternateContent>
      <p:sp>
        <p:nvSpPr>
          <p:cNvPr id="54" name="TextBox 53"/>
          <p:cNvSpPr txBox="1"/>
          <p:nvPr/>
        </p:nvSpPr>
        <p:spPr>
          <a:xfrm>
            <a:off x="7908628" y="3822720"/>
            <a:ext cx="2674075" cy="104644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a:t>Vertical space</a:t>
            </a:r>
          </a:p>
          <a:p>
            <a:pPr marL="285750" indent="-285750">
              <a:buFont typeface="Arial" panose="020B0604020202020204" pitchFamily="34" charset="0"/>
              <a:buChar char="•"/>
            </a:pPr>
            <a:r>
              <a:rPr lang="en-GB" sz="1400"/>
              <a:t>12m basement to ground floor</a:t>
            </a:r>
          </a:p>
          <a:p>
            <a:pPr marL="285750" indent="-285750">
              <a:buFont typeface="Arial" panose="020B0604020202020204" pitchFamily="34" charset="0"/>
              <a:buChar char="•"/>
            </a:pPr>
            <a:r>
              <a:rPr lang="en-GB" sz="1400"/>
              <a:t>14.7m floor to ceiling</a:t>
            </a:r>
          </a:p>
        </p:txBody>
      </p:sp>
      <p:sp>
        <p:nvSpPr>
          <p:cNvPr id="55" name="TextBox 54"/>
          <p:cNvSpPr txBox="1"/>
          <p:nvPr/>
        </p:nvSpPr>
        <p:spPr>
          <a:xfrm>
            <a:off x="7919746" y="4953362"/>
            <a:ext cx="2674075" cy="707886"/>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a:t>Stairwell is </a:t>
            </a:r>
            <a:r>
              <a:rPr lang="en-GB" sz="2000" b="1"/>
              <a:t>not</a:t>
            </a:r>
            <a:r>
              <a:rPr lang="en-GB" sz="2000"/>
              <a:t> a fire escape route.</a:t>
            </a:r>
          </a:p>
        </p:txBody>
      </p:sp>
      <p:sp>
        <p:nvSpPr>
          <p:cNvPr id="56" name="TextBox 55"/>
          <p:cNvSpPr txBox="1"/>
          <p:nvPr/>
        </p:nvSpPr>
        <p:spPr>
          <a:xfrm>
            <a:off x="7908628" y="5877272"/>
            <a:ext cx="2674075" cy="707886"/>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err="1"/>
              <a:t>Bakeout</a:t>
            </a:r>
            <a:r>
              <a:rPr lang="en-GB" sz="2000"/>
              <a:t> room  and cleanroom nearby</a:t>
            </a:r>
          </a:p>
        </p:txBody>
      </p:sp>
      <p:sp>
        <p:nvSpPr>
          <p:cNvPr id="57" name="TextBox 56"/>
          <p:cNvSpPr txBox="1"/>
          <p:nvPr/>
        </p:nvSpPr>
        <p:spPr>
          <a:xfrm>
            <a:off x="4583833" y="4731285"/>
            <a:ext cx="1736645" cy="523220"/>
          </a:xfrm>
          <a:prstGeom prst="rect">
            <a:avLst/>
          </a:prstGeom>
          <a:solidFill>
            <a:schemeClr val="bg1"/>
          </a:solidFill>
          <a:ln w="19050">
            <a:solidFill>
              <a:srgbClr val="C00000"/>
            </a:solidFill>
          </a:ln>
        </p:spPr>
        <p:txBody>
          <a:bodyPr wrap="square" rtlCol="0">
            <a:spAutoFit/>
          </a:bodyPr>
          <a:lstStyle/>
          <a:p>
            <a:pPr algn="ctr"/>
            <a:r>
              <a:rPr lang="en-GB" sz="1400" err="1"/>
              <a:t>Aircon</a:t>
            </a:r>
            <a:r>
              <a:rPr lang="en-GB" sz="1400"/>
              <a:t> infrastructure</a:t>
            </a:r>
          </a:p>
        </p:txBody>
      </p:sp>
      <p:cxnSp>
        <p:nvCxnSpPr>
          <p:cNvPr id="51" name="Straight Arrow Connector 50"/>
          <p:cNvCxnSpPr>
            <a:stCxn id="57" idx="1"/>
          </p:cNvCxnSpPr>
          <p:nvPr/>
        </p:nvCxnSpPr>
        <p:spPr>
          <a:xfrm flipH="1" flipV="1">
            <a:off x="4190118" y="4745401"/>
            <a:ext cx="393714" cy="24749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121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371821"/>
            <a:ext cx="8020050" cy="457200"/>
          </a:xfrm>
        </p:spPr>
        <p:txBody>
          <a:bodyPr/>
          <a:lstStyle/>
          <a:p>
            <a:r>
              <a:rPr lang="en-GB" baseline="0"/>
              <a:t>AION-10 site: Beecroft</a:t>
            </a:r>
            <a:r>
              <a:rPr lang="en-GB"/>
              <a:t> building</a:t>
            </a:r>
            <a:r>
              <a:rPr lang="en-GB" baseline="0"/>
              <a:t>, Oxford Physics </a:t>
            </a:r>
            <a:endParaRPr lang="en-GB"/>
          </a:p>
        </p:txBody>
      </p:sp>
      <p:pic>
        <p:nvPicPr>
          <p:cNvPr id="4" name="Picture 3"/>
          <p:cNvPicPr>
            <a:picLocks noChangeAspect="1"/>
          </p:cNvPicPr>
          <p:nvPr/>
        </p:nvPicPr>
        <p:blipFill rotWithShape="1">
          <a:blip r:embed="rId3"/>
          <a:srcRect l="13040" t="8961"/>
          <a:stretch/>
        </p:blipFill>
        <p:spPr>
          <a:xfrm>
            <a:off x="1921442" y="1484785"/>
            <a:ext cx="2979334" cy="5374175"/>
          </a:xfrm>
          <a:prstGeom prst="rect">
            <a:avLst/>
          </a:prstGeom>
        </p:spPr>
      </p:pic>
      <p:sp>
        <p:nvSpPr>
          <p:cNvPr id="6" name="Flowchart: Manual Input 16"/>
          <p:cNvSpPr/>
          <p:nvPr/>
        </p:nvSpPr>
        <p:spPr>
          <a:xfrm>
            <a:off x="3103360" y="4850193"/>
            <a:ext cx="826274" cy="17039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261"/>
              <a:gd name="connsiteY0" fmla="*/ 2986 h 10000"/>
              <a:gd name="connsiteX1" fmla="*/ 10261 w 10261"/>
              <a:gd name="connsiteY1" fmla="*/ 0 h 10000"/>
              <a:gd name="connsiteX2" fmla="*/ 10261 w 10261"/>
              <a:gd name="connsiteY2" fmla="*/ 10000 h 10000"/>
              <a:gd name="connsiteX3" fmla="*/ 261 w 10261"/>
              <a:gd name="connsiteY3" fmla="*/ 10000 h 10000"/>
              <a:gd name="connsiteX4" fmla="*/ 0 w 10261"/>
              <a:gd name="connsiteY4" fmla="*/ 2986 h 10000"/>
              <a:gd name="connsiteX0" fmla="*/ 0 w 10065"/>
              <a:gd name="connsiteY0" fmla="*/ 2522 h 10000"/>
              <a:gd name="connsiteX1" fmla="*/ 10065 w 10065"/>
              <a:gd name="connsiteY1" fmla="*/ 0 h 10000"/>
              <a:gd name="connsiteX2" fmla="*/ 10065 w 10065"/>
              <a:gd name="connsiteY2" fmla="*/ 10000 h 10000"/>
              <a:gd name="connsiteX3" fmla="*/ 65 w 10065"/>
              <a:gd name="connsiteY3" fmla="*/ 10000 h 10000"/>
              <a:gd name="connsiteX4" fmla="*/ 0 w 10065"/>
              <a:gd name="connsiteY4" fmla="*/ 252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5" h="10000">
                <a:moveTo>
                  <a:pt x="0" y="2522"/>
                </a:moveTo>
                <a:lnTo>
                  <a:pt x="10065" y="0"/>
                </a:lnTo>
                <a:lnTo>
                  <a:pt x="10065" y="10000"/>
                </a:lnTo>
                <a:lnTo>
                  <a:pt x="65" y="10000"/>
                </a:lnTo>
                <a:cubicBezTo>
                  <a:pt x="43" y="7507"/>
                  <a:pt x="22" y="5015"/>
                  <a:pt x="0" y="2522"/>
                </a:cubicBezTo>
                <a:close/>
              </a:path>
            </a:pathLst>
          </a:custGeom>
          <a:solidFill>
            <a:srgbClr val="C00000">
              <a:alpha val="50000"/>
            </a:srgbClr>
          </a:solidFill>
          <a:ln w="28575">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77751" tIns="38876" rIns="77751" bIns="38876" rtlCol="0" anchor="ctr"/>
          <a:lstStyle/>
          <a:p>
            <a:pPr algn="ctr"/>
            <a:endParaRPr lang="en-GB"/>
          </a:p>
        </p:txBody>
      </p:sp>
      <p:cxnSp>
        <p:nvCxnSpPr>
          <p:cNvPr id="9" name="Straight Arrow Connector 8"/>
          <p:cNvCxnSpPr/>
          <p:nvPr/>
        </p:nvCxnSpPr>
        <p:spPr>
          <a:xfrm flipH="1">
            <a:off x="3850059" y="3389664"/>
            <a:ext cx="452089"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824275" y="1772816"/>
            <a:ext cx="452089"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276363" y="1579715"/>
            <a:ext cx="798222" cy="355510"/>
          </a:xfrm>
          <a:prstGeom prst="rect">
            <a:avLst/>
          </a:prstGeom>
          <a:solidFill>
            <a:schemeClr val="bg1"/>
          </a:solidFill>
          <a:ln w="19050">
            <a:solidFill>
              <a:srgbClr val="C00000"/>
            </a:solidFill>
          </a:ln>
        </p:spPr>
        <p:txBody>
          <a:bodyPr wrap="none" lIns="77751" tIns="38876" rIns="77751" bIns="38876" rtlCol="0">
            <a:spAutoFit/>
          </a:bodyPr>
          <a:lstStyle/>
          <a:p>
            <a:r>
              <a:rPr lang="en-GB"/>
              <a:t>14.7m</a:t>
            </a:r>
          </a:p>
        </p:txBody>
      </p:sp>
      <p:sp>
        <p:nvSpPr>
          <p:cNvPr id="12" name="TextBox 11"/>
          <p:cNvSpPr txBox="1"/>
          <p:nvPr/>
        </p:nvSpPr>
        <p:spPr>
          <a:xfrm>
            <a:off x="4276363" y="3208002"/>
            <a:ext cx="798222" cy="355510"/>
          </a:xfrm>
          <a:prstGeom prst="rect">
            <a:avLst/>
          </a:prstGeom>
          <a:solidFill>
            <a:schemeClr val="bg1"/>
          </a:solidFill>
          <a:ln w="19050">
            <a:solidFill>
              <a:srgbClr val="C00000"/>
            </a:solidFill>
          </a:ln>
        </p:spPr>
        <p:txBody>
          <a:bodyPr wrap="none" lIns="77751" tIns="38876" rIns="77751" bIns="38876" rtlCol="0">
            <a:spAutoFit/>
          </a:bodyPr>
          <a:lstStyle/>
          <a:p>
            <a:r>
              <a:rPr lang="en-GB"/>
              <a:t>10.0m</a:t>
            </a:r>
          </a:p>
        </p:txBody>
      </p:sp>
      <p:cxnSp>
        <p:nvCxnSpPr>
          <p:cNvPr id="13" name="Straight Arrow Connector 12"/>
          <p:cNvCxnSpPr/>
          <p:nvPr/>
        </p:nvCxnSpPr>
        <p:spPr>
          <a:xfrm flipH="1">
            <a:off x="3850059" y="4143501"/>
            <a:ext cx="452089"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76363" y="3962865"/>
            <a:ext cx="669982" cy="355510"/>
          </a:xfrm>
          <a:prstGeom prst="rect">
            <a:avLst/>
          </a:prstGeom>
          <a:solidFill>
            <a:schemeClr val="bg1"/>
          </a:solidFill>
          <a:ln w="19050">
            <a:solidFill>
              <a:srgbClr val="C00000"/>
            </a:solidFill>
          </a:ln>
        </p:spPr>
        <p:txBody>
          <a:bodyPr wrap="none" lIns="77751" tIns="38876" rIns="77751" bIns="38876" rtlCol="0">
            <a:spAutoFit/>
          </a:bodyPr>
          <a:lstStyle/>
          <a:p>
            <a:r>
              <a:rPr lang="en-GB"/>
              <a:t>7.7m</a:t>
            </a:r>
          </a:p>
        </p:txBody>
      </p:sp>
      <p:cxnSp>
        <p:nvCxnSpPr>
          <p:cNvPr id="15" name="Straight Arrow Connector 14"/>
          <p:cNvCxnSpPr/>
          <p:nvPr/>
        </p:nvCxnSpPr>
        <p:spPr>
          <a:xfrm flipH="1">
            <a:off x="3850059" y="4984201"/>
            <a:ext cx="452089"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276363" y="4802540"/>
            <a:ext cx="669982" cy="355510"/>
          </a:xfrm>
          <a:prstGeom prst="rect">
            <a:avLst/>
          </a:prstGeom>
          <a:solidFill>
            <a:schemeClr val="bg1"/>
          </a:solidFill>
          <a:ln w="19050">
            <a:solidFill>
              <a:srgbClr val="C00000"/>
            </a:solidFill>
          </a:ln>
        </p:spPr>
        <p:txBody>
          <a:bodyPr wrap="none" lIns="77751" tIns="38876" rIns="77751" bIns="38876" rtlCol="0">
            <a:spAutoFit/>
          </a:bodyPr>
          <a:lstStyle/>
          <a:p>
            <a:r>
              <a:rPr lang="en-GB"/>
              <a:t>5.0m</a:t>
            </a:r>
          </a:p>
        </p:txBody>
      </p:sp>
      <p:sp>
        <p:nvSpPr>
          <p:cNvPr id="30" name="Oval 29"/>
          <p:cNvSpPr/>
          <p:nvPr/>
        </p:nvSpPr>
        <p:spPr>
          <a:xfrm>
            <a:off x="2839419" y="6389455"/>
            <a:ext cx="386465" cy="122646"/>
          </a:xfrm>
          <a:prstGeom prst="ellipse">
            <a:avLst/>
          </a:prstGeom>
          <a:solidFill>
            <a:srgbClr val="604A7B">
              <a:alpha val="50196"/>
            </a:srgb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1605770" y="5821880"/>
            <a:ext cx="1370437"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sz="1400"/>
              <a:t>Feed through to laser lab</a:t>
            </a:r>
          </a:p>
        </p:txBody>
      </p:sp>
      <p:cxnSp>
        <p:nvCxnSpPr>
          <p:cNvPr id="53" name="Straight Arrow Connector 52"/>
          <p:cNvCxnSpPr>
            <a:stCxn id="32" idx="2"/>
            <a:endCxn id="30" idx="2"/>
          </p:cNvCxnSpPr>
          <p:nvPr/>
        </p:nvCxnSpPr>
        <p:spPr>
          <a:xfrm>
            <a:off x="2290988" y="6345100"/>
            <a:ext cx="548430" cy="105678"/>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a:off x="3103361" y="2943918"/>
            <a:ext cx="848591" cy="2040283"/>
          </a:xfrm>
          <a:custGeom>
            <a:avLst/>
            <a:gdLst>
              <a:gd name="connsiteX0" fmla="*/ 61847 w 904686"/>
              <a:gd name="connsiteY0" fmla="*/ 1741336 h 1787776"/>
              <a:gd name="connsiteX1" fmla="*/ 904686 w 904686"/>
              <a:gd name="connsiteY1" fmla="*/ 1240404 h 1787776"/>
              <a:gd name="connsiteX2" fmla="*/ 896734 w 904686"/>
              <a:gd name="connsiteY2" fmla="*/ 0 h 1787776"/>
              <a:gd name="connsiteX3" fmla="*/ 61847 w 904686"/>
              <a:gd name="connsiteY3" fmla="*/ 0 h 1787776"/>
              <a:gd name="connsiteX4" fmla="*/ 61847 w 904686"/>
              <a:gd name="connsiteY4" fmla="*/ 1741336 h 1787776"/>
              <a:gd name="connsiteX0" fmla="*/ 0 w 842839"/>
              <a:gd name="connsiteY0" fmla="*/ 1741336 h 1787776"/>
              <a:gd name="connsiteX1" fmla="*/ 842839 w 842839"/>
              <a:gd name="connsiteY1" fmla="*/ 1240404 h 1787776"/>
              <a:gd name="connsiteX2" fmla="*/ 834887 w 842839"/>
              <a:gd name="connsiteY2" fmla="*/ 0 h 1787776"/>
              <a:gd name="connsiteX3" fmla="*/ 0 w 842839"/>
              <a:gd name="connsiteY3" fmla="*/ 0 h 1787776"/>
              <a:gd name="connsiteX4" fmla="*/ 0 w 842839"/>
              <a:gd name="connsiteY4" fmla="*/ 1741336 h 1787776"/>
              <a:gd name="connsiteX0" fmla="*/ 0 w 842839"/>
              <a:gd name="connsiteY0" fmla="*/ 1741336 h 1787776"/>
              <a:gd name="connsiteX1" fmla="*/ 842839 w 842839"/>
              <a:gd name="connsiteY1" fmla="*/ 1240404 h 1787776"/>
              <a:gd name="connsiteX2" fmla="*/ 834887 w 842839"/>
              <a:gd name="connsiteY2" fmla="*/ 0 h 1787776"/>
              <a:gd name="connsiteX3" fmla="*/ 0 w 842839"/>
              <a:gd name="connsiteY3" fmla="*/ 0 h 1787776"/>
              <a:gd name="connsiteX4" fmla="*/ 0 w 842839"/>
              <a:gd name="connsiteY4" fmla="*/ 1741336 h 1787776"/>
              <a:gd name="connsiteX0" fmla="*/ 104858 w 947697"/>
              <a:gd name="connsiteY0" fmla="*/ 1741336 h 1787776"/>
              <a:gd name="connsiteX1" fmla="*/ 947697 w 947697"/>
              <a:gd name="connsiteY1" fmla="*/ 1240404 h 1787776"/>
              <a:gd name="connsiteX2" fmla="*/ 939745 w 947697"/>
              <a:gd name="connsiteY2" fmla="*/ 0 h 1787776"/>
              <a:gd name="connsiteX3" fmla="*/ 104858 w 947697"/>
              <a:gd name="connsiteY3" fmla="*/ 0 h 1787776"/>
              <a:gd name="connsiteX4" fmla="*/ 104858 w 947697"/>
              <a:gd name="connsiteY4" fmla="*/ 1741336 h 1787776"/>
              <a:gd name="connsiteX0" fmla="*/ 61844 w 904683"/>
              <a:gd name="connsiteY0" fmla="*/ 1741336 h 1787776"/>
              <a:gd name="connsiteX1" fmla="*/ 904683 w 904683"/>
              <a:gd name="connsiteY1" fmla="*/ 1240404 h 1787776"/>
              <a:gd name="connsiteX2" fmla="*/ 896731 w 904683"/>
              <a:gd name="connsiteY2" fmla="*/ 0 h 1787776"/>
              <a:gd name="connsiteX3" fmla="*/ 61844 w 904683"/>
              <a:gd name="connsiteY3" fmla="*/ 0 h 1787776"/>
              <a:gd name="connsiteX4" fmla="*/ 61844 w 904683"/>
              <a:gd name="connsiteY4" fmla="*/ 1741336 h 1787776"/>
              <a:gd name="connsiteX0" fmla="*/ 61844 w 904683"/>
              <a:gd name="connsiteY0" fmla="*/ 1741336 h 1741336"/>
              <a:gd name="connsiteX1" fmla="*/ 904683 w 904683"/>
              <a:gd name="connsiteY1" fmla="*/ 1240404 h 1741336"/>
              <a:gd name="connsiteX2" fmla="*/ 896731 w 904683"/>
              <a:gd name="connsiteY2" fmla="*/ 0 h 1741336"/>
              <a:gd name="connsiteX3" fmla="*/ 61844 w 904683"/>
              <a:gd name="connsiteY3" fmla="*/ 0 h 1741336"/>
              <a:gd name="connsiteX4" fmla="*/ 61844 w 904683"/>
              <a:gd name="connsiteY4" fmla="*/ 1741336 h 1741336"/>
              <a:gd name="connsiteX0" fmla="*/ 0 w 842839"/>
              <a:gd name="connsiteY0" fmla="*/ 1741336 h 1741336"/>
              <a:gd name="connsiteX1" fmla="*/ 842839 w 842839"/>
              <a:gd name="connsiteY1" fmla="*/ 1240404 h 1741336"/>
              <a:gd name="connsiteX2" fmla="*/ 834887 w 842839"/>
              <a:gd name="connsiteY2" fmla="*/ 0 h 1741336"/>
              <a:gd name="connsiteX3" fmla="*/ 0 w 842839"/>
              <a:gd name="connsiteY3" fmla="*/ 0 h 1741336"/>
              <a:gd name="connsiteX4" fmla="*/ 0 w 842839"/>
              <a:gd name="connsiteY4" fmla="*/ 1741336 h 1741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839" h="1741336">
                <a:moveTo>
                  <a:pt x="0" y="1741336"/>
                </a:moveTo>
                <a:lnTo>
                  <a:pt x="842839" y="1240404"/>
                </a:lnTo>
                <a:cubicBezTo>
                  <a:pt x="840188" y="826936"/>
                  <a:pt x="837538" y="413468"/>
                  <a:pt x="834887" y="0"/>
                </a:cubicBezTo>
                <a:lnTo>
                  <a:pt x="0" y="0"/>
                </a:lnTo>
                <a:cubicBezTo>
                  <a:pt x="3976" y="592373"/>
                  <a:pt x="0" y="870668"/>
                  <a:pt x="0" y="1741336"/>
                </a:cubicBezTo>
                <a:close/>
              </a:path>
            </a:pathLst>
          </a:custGeom>
          <a:solidFill>
            <a:srgbClr val="C0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AI-10</a:t>
            </a: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3168" y="4263432"/>
            <a:ext cx="1808570" cy="2410658"/>
          </a:xfrm>
          <a:prstGeom prst="rect">
            <a:avLst/>
          </a:prstGeom>
        </p:spPr>
      </p:pic>
      <p:sp>
        <p:nvSpPr>
          <p:cNvPr id="43" name="Rectangle 42"/>
          <p:cNvSpPr/>
          <p:nvPr/>
        </p:nvSpPr>
        <p:spPr>
          <a:xfrm>
            <a:off x="1921443" y="1060251"/>
            <a:ext cx="8555115" cy="646331"/>
          </a:xfrm>
          <a:prstGeom prst="rect">
            <a:avLst/>
          </a:prstGeom>
        </p:spPr>
        <p:txBody>
          <a:bodyPr wrap="square">
            <a:spAutoFit/>
          </a:bodyPr>
          <a:lstStyle/>
          <a:p>
            <a:r>
              <a:rPr lang="en-GB" b="1">
                <a:solidFill>
                  <a:schemeClr val="accent2"/>
                </a:solidFill>
                <a:latin typeface="+mn-lt"/>
                <a:cs typeface="Calibri" panose="020F0502020204030204" pitchFamily="34" charset="0"/>
              </a:rPr>
              <a:t>Beecroft building –  brand new, low-vibration laser lab and concrete stairwell </a:t>
            </a:r>
          </a:p>
          <a:p>
            <a:endParaRPr lang="en-GB">
              <a:latin typeface="+mn-lt"/>
              <a:cs typeface="Calibri" panose="020F0502020204030204" pitchFamily="34" charset="0"/>
            </a:endParaRPr>
          </a:p>
        </p:txBody>
      </p:sp>
      <p:pic>
        <p:nvPicPr>
          <p:cNvPr id="54" name="Picture 53">
            <a:extLst>
              <a:ext uri="{FF2B5EF4-FFF2-40B4-BE49-F238E27FC236}">
                <a16:creationId xmlns:a16="http://schemas.microsoft.com/office/drawing/2014/main" id="{AB48E7E2-25C8-4AFF-9A66-646B6F5D8F7E}"/>
              </a:ext>
            </a:extLst>
          </p:cNvPr>
          <p:cNvPicPr>
            <a:picLocks noChangeAspect="1"/>
          </p:cNvPicPr>
          <p:nvPr/>
        </p:nvPicPr>
        <p:blipFill rotWithShape="1">
          <a:blip r:embed="rId5"/>
          <a:srcRect l="19162" r="73790" b="2796"/>
          <a:stretch/>
        </p:blipFill>
        <p:spPr>
          <a:xfrm>
            <a:off x="5684520" y="3167599"/>
            <a:ext cx="404604" cy="3417615"/>
          </a:xfrm>
          <a:prstGeom prst="rect">
            <a:avLst/>
          </a:prstGeom>
        </p:spPr>
      </p:pic>
      <p:cxnSp>
        <p:nvCxnSpPr>
          <p:cNvPr id="55" name="Straight Arrow Connector 54"/>
          <p:cNvCxnSpPr/>
          <p:nvPr/>
        </p:nvCxnSpPr>
        <p:spPr>
          <a:xfrm>
            <a:off x="5026496" y="3385757"/>
            <a:ext cx="658025"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726713" y="2210410"/>
            <a:ext cx="1489737" cy="338554"/>
          </a:xfrm>
          <a:prstGeom prst="rect">
            <a:avLst/>
          </a:prstGeom>
          <a:solidFill>
            <a:schemeClr val="bg1"/>
          </a:solidFill>
          <a:ln>
            <a:noFill/>
          </a:ln>
        </p:spPr>
        <p:txBody>
          <a:bodyPr wrap="square" rtlCol="0">
            <a:spAutoFit/>
          </a:bodyPr>
          <a:lstStyle/>
          <a:p>
            <a:r>
              <a:rPr lang="en-GB" sz="1600"/>
              <a:t>Ground level</a:t>
            </a:r>
          </a:p>
        </p:txBody>
      </p:sp>
      <p:sp>
        <p:nvSpPr>
          <p:cNvPr id="58" name="Rectangle 57"/>
          <p:cNvSpPr/>
          <p:nvPr/>
        </p:nvSpPr>
        <p:spPr>
          <a:xfrm>
            <a:off x="5350908" y="1453677"/>
            <a:ext cx="5342193" cy="2031325"/>
          </a:xfrm>
          <a:prstGeom prst="rect">
            <a:avLst/>
          </a:prstGeom>
        </p:spPr>
        <p:txBody>
          <a:bodyPr wrap="square">
            <a:spAutoFit/>
          </a:bodyPr>
          <a:lstStyle/>
          <a:p>
            <a:pPr marL="285750" indent="-285750">
              <a:buFont typeface="Arial" panose="020B0604020202020204" pitchFamily="34" charset="0"/>
              <a:buChar char="•"/>
            </a:pPr>
            <a:r>
              <a:rPr lang="en-GB">
                <a:latin typeface="Helvetica" pitchFamily="2" charset="0"/>
              </a:rPr>
              <a:t>Detailed planning of support structure by RAL (Engineering), Oxford Physics Technical Services and Liverpool Univ.</a:t>
            </a:r>
          </a:p>
          <a:p>
            <a:pPr marL="285750" indent="-285750">
              <a:buFont typeface="Arial" panose="020B0604020202020204" pitchFamily="34" charset="0"/>
              <a:buChar char="•"/>
            </a:pPr>
            <a:r>
              <a:rPr lang="en-GB">
                <a:latin typeface="Helvetica" pitchFamily="2" charset="0"/>
              </a:rPr>
              <a:t>Experienced Project Manager: Roy </a:t>
            </a:r>
            <a:r>
              <a:rPr lang="en-GB" err="1">
                <a:latin typeface="Helvetica" pitchFamily="2" charset="0"/>
              </a:rPr>
              <a:t>Preece</a:t>
            </a:r>
            <a:endParaRPr lang="en-GB">
              <a:latin typeface="Helvetica" pitchFamily="2" charset="0"/>
            </a:endParaRPr>
          </a:p>
          <a:p>
            <a:pPr marL="285750" indent="-285750">
              <a:buFont typeface="Arial" panose="020B0604020202020204" pitchFamily="34" charset="0"/>
              <a:buChar char="•"/>
            </a:pPr>
            <a:r>
              <a:rPr lang="en-GB">
                <a:latin typeface="Helvetica" pitchFamily="2" charset="0"/>
              </a:rPr>
              <a:t>Good site for long-term operation and wide accessibility (also ‘visibility’ and outreach).</a:t>
            </a:r>
          </a:p>
          <a:p>
            <a:pPr marL="285750" indent="-285750">
              <a:buFont typeface="Arial" panose="020B0604020202020204" pitchFamily="34" charset="0"/>
              <a:buChar char="•"/>
            </a:pPr>
            <a:r>
              <a:rPr lang="en-GB"/>
              <a:t> </a:t>
            </a:r>
          </a:p>
        </p:txBody>
      </p:sp>
      <p:pic>
        <p:nvPicPr>
          <p:cNvPr id="24" name="Picture 2" descr="https://lh3.googleusercontent.com/SqwYKOS_U_Doac50y7pCumZMVOJ-VJaAdxUJyjTrxNKp_3t8n1O399kKvFXr8K-IQ0qiet3OZ5oLTJqJRCO41GwLhaYe8VlqdyCvkKjljYK58-eK8YxYVNZUmnDOjbR5lxI9ZROiDI1ga4vliQE5OipNnURRlCiyiErKWWPmofDM4AI5IoBjMIYAPx0ydqcI_IXbDFgpTBD9MHJ0tTgvP2I7aOvBTtXcKljwOYAWy2UklhDmnXiaGCyxFMwVO5esit5bqFk3s1D-KK441SGdQbqZYt4YezwhzJFWtMfSEmWTUSs_dFgRa35XsIQN_KV2KAlq3K2-vbAm7tysWhFqvbukD-rOKK2jkA5RMnU7G-Ic9uBg67eHYspJwFLG3CYTuC_2wwqZRSs6FRBA0tG9AvdFseziE_wRwMPz9WkP9XmO1QCwRPRRJS-HlZu2KKPk1J3dB58IH1UZ4XvCGdwqFs19CeN7qwkmsjkRLQ_Kp50DQ4FMWlXeSTegPb0CazMNPEqB80RxT1P1dVOaQ_FpY17SNerubrWonEzYGIPSoiiptUc0rll4d3ZEFdiCILYVpFtqmaWc5bZOPmOW_zSaeJWVAdVqk_jlaP38ZBCn9D33nJKKDG2ttaGJkFLM9oX4zPNfnkMegVq4enzJMDYMrrlZxDdPHMI=w772-h1028-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9340" y="3272581"/>
            <a:ext cx="2561571" cy="3415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149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371821"/>
            <a:ext cx="8020050" cy="457200"/>
          </a:xfrm>
        </p:spPr>
        <p:txBody>
          <a:bodyPr/>
          <a:lstStyle/>
          <a:p>
            <a:r>
              <a:rPr lang="en-GB" baseline="0"/>
              <a:t>AION-10 site: Beecroft</a:t>
            </a:r>
            <a:r>
              <a:rPr lang="en-GB"/>
              <a:t> building</a:t>
            </a:r>
            <a:r>
              <a:rPr lang="en-GB" baseline="0"/>
              <a:t>, Oxford Physics </a:t>
            </a:r>
            <a:endParaRPr lang="en-GB"/>
          </a:p>
        </p:txBody>
      </p:sp>
      <p:pic>
        <p:nvPicPr>
          <p:cNvPr id="4" name="Picture 3"/>
          <p:cNvPicPr>
            <a:picLocks noChangeAspect="1"/>
          </p:cNvPicPr>
          <p:nvPr/>
        </p:nvPicPr>
        <p:blipFill rotWithShape="1">
          <a:blip r:embed="rId3"/>
          <a:srcRect l="13040" t="8961"/>
          <a:stretch/>
        </p:blipFill>
        <p:spPr>
          <a:xfrm>
            <a:off x="1921442" y="1484785"/>
            <a:ext cx="2979334" cy="5374175"/>
          </a:xfrm>
          <a:prstGeom prst="rect">
            <a:avLst/>
          </a:prstGeom>
        </p:spPr>
      </p:pic>
      <p:sp>
        <p:nvSpPr>
          <p:cNvPr id="6" name="Flowchart: Manual Input 16"/>
          <p:cNvSpPr/>
          <p:nvPr/>
        </p:nvSpPr>
        <p:spPr>
          <a:xfrm>
            <a:off x="3103360" y="4850193"/>
            <a:ext cx="826274" cy="17039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261"/>
              <a:gd name="connsiteY0" fmla="*/ 2986 h 10000"/>
              <a:gd name="connsiteX1" fmla="*/ 10261 w 10261"/>
              <a:gd name="connsiteY1" fmla="*/ 0 h 10000"/>
              <a:gd name="connsiteX2" fmla="*/ 10261 w 10261"/>
              <a:gd name="connsiteY2" fmla="*/ 10000 h 10000"/>
              <a:gd name="connsiteX3" fmla="*/ 261 w 10261"/>
              <a:gd name="connsiteY3" fmla="*/ 10000 h 10000"/>
              <a:gd name="connsiteX4" fmla="*/ 0 w 10261"/>
              <a:gd name="connsiteY4" fmla="*/ 2986 h 10000"/>
              <a:gd name="connsiteX0" fmla="*/ 0 w 10065"/>
              <a:gd name="connsiteY0" fmla="*/ 2522 h 10000"/>
              <a:gd name="connsiteX1" fmla="*/ 10065 w 10065"/>
              <a:gd name="connsiteY1" fmla="*/ 0 h 10000"/>
              <a:gd name="connsiteX2" fmla="*/ 10065 w 10065"/>
              <a:gd name="connsiteY2" fmla="*/ 10000 h 10000"/>
              <a:gd name="connsiteX3" fmla="*/ 65 w 10065"/>
              <a:gd name="connsiteY3" fmla="*/ 10000 h 10000"/>
              <a:gd name="connsiteX4" fmla="*/ 0 w 10065"/>
              <a:gd name="connsiteY4" fmla="*/ 252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5" h="10000">
                <a:moveTo>
                  <a:pt x="0" y="2522"/>
                </a:moveTo>
                <a:lnTo>
                  <a:pt x="10065" y="0"/>
                </a:lnTo>
                <a:lnTo>
                  <a:pt x="10065" y="10000"/>
                </a:lnTo>
                <a:lnTo>
                  <a:pt x="65" y="10000"/>
                </a:lnTo>
                <a:cubicBezTo>
                  <a:pt x="43" y="7507"/>
                  <a:pt x="22" y="5015"/>
                  <a:pt x="0" y="2522"/>
                </a:cubicBezTo>
                <a:close/>
              </a:path>
            </a:pathLst>
          </a:custGeom>
          <a:solidFill>
            <a:srgbClr val="C00000">
              <a:alpha val="50000"/>
            </a:srgbClr>
          </a:solidFill>
          <a:ln w="28575">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77751" tIns="38876" rIns="77751" bIns="38876" rtlCol="0" anchor="ctr"/>
          <a:lstStyle/>
          <a:p>
            <a:pPr algn="ctr"/>
            <a:endParaRPr lang="en-GB"/>
          </a:p>
        </p:txBody>
      </p:sp>
      <p:cxnSp>
        <p:nvCxnSpPr>
          <p:cNvPr id="9" name="Straight Arrow Connector 8"/>
          <p:cNvCxnSpPr/>
          <p:nvPr/>
        </p:nvCxnSpPr>
        <p:spPr>
          <a:xfrm flipH="1">
            <a:off x="3850059" y="3389664"/>
            <a:ext cx="452089"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824275" y="1772816"/>
            <a:ext cx="452089"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276363" y="1579715"/>
            <a:ext cx="798222" cy="355510"/>
          </a:xfrm>
          <a:prstGeom prst="rect">
            <a:avLst/>
          </a:prstGeom>
          <a:solidFill>
            <a:schemeClr val="bg1"/>
          </a:solidFill>
          <a:ln w="19050">
            <a:solidFill>
              <a:srgbClr val="C00000"/>
            </a:solidFill>
          </a:ln>
        </p:spPr>
        <p:txBody>
          <a:bodyPr wrap="none" lIns="77751" tIns="38876" rIns="77751" bIns="38876" rtlCol="0">
            <a:spAutoFit/>
          </a:bodyPr>
          <a:lstStyle/>
          <a:p>
            <a:r>
              <a:rPr lang="en-GB"/>
              <a:t>14.7m</a:t>
            </a:r>
          </a:p>
        </p:txBody>
      </p:sp>
      <p:sp>
        <p:nvSpPr>
          <p:cNvPr id="12" name="TextBox 11"/>
          <p:cNvSpPr txBox="1"/>
          <p:nvPr/>
        </p:nvSpPr>
        <p:spPr>
          <a:xfrm>
            <a:off x="4276363" y="3208002"/>
            <a:ext cx="798222" cy="355510"/>
          </a:xfrm>
          <a:prstGeom prst="rect">
            <a:avLst/>
          </a:prstGeom>
          <a:solidFill>
            <a:schemeClr val="bg1"/>
          </a:solidFill>
          <a:ln w="19050">
            <a:solidFill>
              <a:srgbClr val="C00000"/>
            </a:solidFill>
          </a:ln>
        </p:spPr>
        <p:txBody>
          <a:bodyPr wrap="none" lIns="77751" tIns="38876" rIns="77751" bIns="38876" rtlCol="0">
            <a:spAutoFit/>
          </a:bodyPr>
          <a:lstStyle/>
          <a:p>
            <a:r>
              <a:rPr lang="en-GB"/>
              <a:t>10.0m</a:t>
            </a:r>
          </a:p>
        </p:txBody>
      </p:sp>
      <p:cxnSp>
        <p:nvCxnSpPr>
          <p:cNvPr id="13" name="Straight Arrow Connector 12"/>
          <p:cNvCxnSpPr/>
          <p:nvPr/>
        </p:nvCxnSpPr>
        <p:spPr>
          <a:xfrm flipH="1">
            <a:off x="3850059" y="4143501"/>
            <a:ext cx="452089"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76363" y="3962865"/>
            <a:ext cx="669982" cy="355510"/>
          </a:xfrm>
          <a:prstGeom prst="rect">
            <a:avLst/>
          </a:prstGeom>
          <a:solidFill>
            <a:schemeClr val="bg1"/>
          </a:solidFill>
          <a:ln w="19050">
            <a:solidFill>
              <a:srgbClr val="C00000"/>
            </a:solidFill>
          </a:ln>
        </p:spPr>
        <p:txBody>
          <a:bodyPr wrap="none" lIns="77751" tIns="38876" rIns="77751" bIns="38876" rtlCol="0">
            <a:spAutoFit/>
          </a:bodyPr>
          <a:lstStyle/>
          <a:p>
            <a:r>
              <a:rPr lang="en-GB"/>
              <a:t>7.7m</a:t>
            </a:r>
          </a:p>
        </p:txBody>
      </p:sp>
      <p:cxnSp>
        <p:nvCxnSpPr>
          <p:cNvPr id="15" name="Straight Arrow Connector 14"/>
          <p:cNvCxnSpPr/>
          <p:nvPr/>
        </p:nvCxnSpPr>
        <p:spPr>
          <a:xfrm flipH="1">
            <a:off x="3850059" y="4984201"/>
            <a:ext cx="452089"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276363" y="4802540"/>
            <a:ext cx="669982" cy="355510"/>
          </a:xfrm>
          <a:prstGeom prst="rect">
            <a:avLst/>
          </a:prstGeom>
          <a:solidFill>
            <a:schemeClr val="bg1"/>
          </a:solidFill>
          <a:ln w="19050">
            <a:solidFill>
              <a:srgbClr val="C00000"/>
            </a:solidFill>
          </a:ln>
        </p:spPr>
        <p:txBody>
          <a:bodyPr wrap="none" lIns="77751" tIns="38876" rIns="77751" bIns="38876" rtlCol="0">
            <a:spAutoFit/>
          </a:bodyPr>
          <a:lstStyle/>
          <a:p>
            <a:r>
              <a:rPr lang="en-GB"/>
              <a:t>5.0m</a:t>
            </a:r>
          </a:p>
        </p:txBody>
      </p:sp>
      <p:sp>
        <p:nvSpPr>
          <p:cNvPr id="30" name="Oval 29"/>
          <p:cNvSpPr/>
          <p:nvPr/>
        </p:nvSpPr>
        <p:spPr>
          <a:xfrm>
            <a:off x="2839419" y="6389455"/>
            <a:ext cx="386465" cy="122646"/>
          </a:xfrm>
          <a:prstGeom prst="ellipse">
            <a:avLst/>
          </a:prstGeom>
          <a:solidFill>
            <a:srgbClr val="604A7B">
              <a:alpha val="50196"/>
            </a:srgb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1605770" y="5821880"/>
            <a:ext cx="1370437"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GB" sz="1400"/>
              <a:t>Feed through to laser lab</a:t>
            </a:r>
          </a:p>
        </p:txBody>
      </p:sp>
      <p:cxnSp>
        <p:nvCxnSpPr>
          <p:cNvPr id="53" name="Straight Arrow Connector 52"/>
          <p:cNvCxnSpPr>
            <a:stCxn id="32" idx="2"/>
            <a:endCxn id="30" idx="2"/>
          </p:cNvCxnSpPr>
          <p:nvPr/>
        </p:nvCxnSpPr>
        <p:spPr>
          <a:xfrm>
            <a:off x="2290988" y="6345100"/>
            <a:ext cx="548430" cy="105678"/>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a:off x="3103361" y="2943918"/>
            <a:ext cx="848591" cy="2040283"/>
          </a:xfrm>
          <a:custGeom>
            <a:avLst/>
            <a:gdLst>
              <a:gd name="connsiteX0" fmla="*/ 61847 w 904686"/>
              <a:gd name="connsiteY0" fmla="*/ 1741336 h 1787776"/>
              <a:gd name="connsiteX1" fmla="*/ 904686 w 904686"/>
              <a:gd name="connsiteY1" fmla="*/ 1240404 h 1787776"/>
              <a:gd name="connsiteX2" fmla="*/ 896734 w 904686"/>
              <a:gd name="connsiteY2" fmla="*/ 0 h 1787776"/>
              <a:gd name="connsiteX3" fmla="*/ 61847 w 904686"/>
              <a:gd name="connsiteY3" fmla="*/ 0 h 1787776"/>
              <a:gd name="connsiteX4" fmla="*/ 61847 w 904686"/>
              <a:gd name="connsiteY4" fmla="*/ 1741336 h 1787776"/>
              <a:gd name="connsiteX0" fmla="*/ 0 w 842839"/>
              <a:gd name="connsiteY0" fmla="*/ 1741336 h 1787776"/>
              <a:gd name="connsiteX1" fmla="*/ 842839 w 842839"/>
              <a:gd name="connsiteY1" fmla="*/ 1240404 h 1787776"/>
              <a:gd name="connsiteX2" fmla="*/ 834887 w 842839"/>
              <a:gd name="connsiteY2" fmla="*/ 0 h 1787776"/>
              <a:gd name="connsiteX3" fmla="*/ 0 w 842839"/>
              <a:gd name="connsiteY3" fmla="*/ 0 h 1787776"/>
              <a:gd name="connsiteX4" fmla="*/ 0 w 842839"/>
              <a:gd name="connsiteY4" fmla="*/ 1741336 h 1787776"/>
              <a:gd name="connsiteX0" fmla="*/ 0 w 842839"/>
              <a:gd name="connsiteY0" fmla="*/ 1741336 h 1787776"/>
              <a:gd name="connsiteX1" fmla="*/ 842839 w 842839"/>
              <a:gd name="connsiteY1" fmla="*/ 1240404 h 1787776"/>
              <a:gd name="connsiteX2" fmla="*/ 834887 w 842839"/>
              <a:gd name="connsiteY2" fmla="*/ 0 h 1787776"/>
              <a:gd name="connsiteX3" fmla="*/ 0 w 842839"/>
              <a:gd name="connsiteY3" fmla="*/ 0 h 1787776"/>
              <a:gd name="connsiteX4" fmla="*/ 0 w 842839"/>
              <a:gd name="connsiteY4" fmla="*/ 1741336 h 1787776"/>
              <a:gd name="connsiteX0" fmla="*/ 104858 w 947697"/>
              <a:gd name="connsiteY0" fmla="*/ 1741336 h 1787776"/>
              <a:gd name="connsiteX1" fmla="*/ 947697 w 947697"/>
              <a:gd name="connsiteY1" fmla="*/ 1240404 h 1787776"/>
              <a:gd name="connsiteX2" fmla="*/ 939745 w 947697"/>
              <a:gd name="connsiteY2" fmla="*/ 0 h 1787776"/>
              <a:gd name="connsiteX3" fmla="*/ 104858 w 947697"/>
              <a:gd name="connsiteY3" fmla="*/ 0 h 1787776"/>
              <a:gd name="connsiteX4" fmla="*/ 104858 w 947697"/>
              <a:gd name="connsiteY4" fmla="*/ 1741336 h 1787776"/>
              <a:gd name="connsiteX0" fmla="*/ 61844 w 904683"/>
              <a:gd name="connsiteY0" fmla="*/ 1741336 h 1787776"/>
              <a:gd name="connsiteX1" fmla="*/ 904683 w 904683"/>
              <a:gd name="connsiteY1" fmla="*/ 1240404 h 1787776"/>
              <a:gd name="connsiteX2" fmla="*/ 896731 w 904683"/>
              <a:gd name="connsiteY2" fmla="*/ 0 h 1787776"/>
              <a:gd name="connsiteX3" fmla="*/ 61844 w 904683"/>
              <a:gd name="connsiteY3" fmla="*/ 0 h 1787776"/>
              <a:gd name="connsiteX4" fmla="*/ 61844 w 904683"/>
              <a:gd name="connsiteY4" fmla="*/ 1741336 h 1787776"/>
              <a:gd name="connsiteX0" fmla="*/ 61844 w 904683"/>
              <a:gd name="connsiteY0" fmla="*/ 1741336 h 1741336"/>
              <a:gd name="connsiteX1" fmla="*/ 904683 w 904683"/>
              <a:gd name="connsiteY1" fmla="*/ 1240404 h 1741336"/>
              <a:gd name="connsiteX2" fmla="*/ 896731 w 904683"/>
              <a:gd name="connsiteY2" fmla="*/ 0 h 1741336"/>
              <a:gd name="connsiteX3" fmla="*/ 61844 w 904683"/>
              <a:gd name="connsiteY3" fmla="*/ 0 h 1741336"/>
              <a:gd name="connsiteX4" fmla="*/ 61844 w 904683"/>
              <a:gd name="connsiteY4" fmla="*/ 1741336 h 1741336"/>
              <a:gd name="connsiteX0" fmla="*/ 0 w 842839"/>
              <a:gd name="connsiteY0" fmla="*/ 1741336 h 1741336"/>
              <a:gd name="connsiteX1" fmla="*/ 842839 w 842839"/>
              <a:gd name="connsiteY1" fmla="*/ 1240404 h 1741336"/>
              <a:gd name="connsiteX2" fmla="*/ 834887 w 842839"/>
              <a:gd name="connsiteY2" fmla="*/ 0 h 1741336"/>
              <a:gd name="connsiteX3" fmla="*/ 0 w 842839"/>
              <a:gd name="connsiteY3" fmla="*/ 0 h 1741336"/>
              <a:gd name="connsiteX4" fmla="*/ 0 w 842839"/>
              <a:gd name="connsiteY4" fmla="*/ 1741336 h 1741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839" h="1741336">
                <a:moveTo>
                  <a:pt x="0" y="1741336"/>
                </a:moveTo>
                <a:lnTo>
                  <a:pt x="842839" y="1240404"/>
                </a:lnTo>
                <a:cubicBezTo>
                  <a:pt x="840188" y="826936"/>
                  <a:pt x="837538" y="413468"/>
                  <a:pt x="834887" y="0"/>
                </a:cubicBezTo>
                <a:lnTo>
                  <a:pt x="0" y="0"/>
                </a:lnTo>
                <a:cubicBezTo>
                  <a:pt x="3976" y="592373"/>
                  <a:pt x="0" y="870668"/>
                  <a:pt x="0" y="1741336"/>
                </a:cubicBezTo>
                <a:close/>
              </a:path>
            </a:pathLst>
          </a:custGeom>
          <a:solidFill>
            <a:srgbClr val="C0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AI-10</a:t>
            </a: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3168" y="4263432"/>
            <a:ext cx="1808570" cy="2410658"/>
          </a:xfrm>
          <a:prstGeom prst="rect">
            <a:avLst/>
          </a:prstGeom>
        </p:spPr>
      </p:pic>
      <p:sp>
        <p:nvSpPr>
          <p:cNvPr id="43" name="Rectangle 42"/>
          <p:cNvSpPr/>
          <p:nvPr/>
        </p:nvSpPr>
        <p:spPr>
          <a:xfrm>
            <a:off x="1921443" y="1060251"/>
            <a:ext cx="8555115" cy="646331"/>
          </a:xfrm>
          <a:prstGeom prst="rect">
            <a:avLst/>
          </a:prstGeom>
        </p:spPr>
        <p:txBody>
          <a:bodyPr wrap="square">
            <a:spAutoFit/>
          </a:bodyPr>
          <a:lstStyle/>
          <a:p>
            <a:r>
              <a:rPr lang="en-GB" b="1">
                <a:solidFill>
                  <a:schemeClr val="accent2"/>
                </a:solidFill>
                <a:latin typeface="+mn-lt"/>
                <a:cs typeface="Calibri" panose="020F0502020204030204" pitchFamily="34" charset="0"/>
              </a:rPr>
              <a:t>Beecroft building –  brand new, low-vibration laser lab and concrete stairwell </a:t>
            </a:r>
          </a:p>
          <a:p>
            <a:endParaRPr lang="en-GB">
              <a:latin typeface="+mn-lt"/>
              <a:cs typeface="Calibri" panose="020F0502020204030204" pitchFamily="34" charset="0"/>
            </a:endParaRPr>
          </a:p>
        </p:txBody>
      </p:sp>
      <p:pic>
        <p:nvPicPr>
          <p:cNvPr id="54" name="Picture 53">
            <a:extLst>
              <a:ext uri="{FF2B5EF4-FFF2-40B4-BE49-F238E27FC236}">
                <a16:creationId xmlns:a16="http://schemas.microsoft.com/office/drawing/2014/main" id="{AB48E7E2-25C8-4AFF-9A66-646B6F5D8F7E}"/>
              </a:ext>
            </a:extLst>
          </p:cNvPr>
          <p:cNvPicPr>
            <a:picLocks noChangeAspect="1"/>
          </p:cNvPicPr>
          <p:nvPr/>
        </p:nvPicPr>
        <p:blipFill rotWithShape="1">
          <a:blip r:embed="rId5"/>
          <a:srcRect l="19162" r="73790" b="2796"/>
          <a:stretch/>
        </p:blipFill>
        <p:spPr>
          <a:xfrm>
            <a:off x="5684520" y="3167599"/>
            <a:ext cx="404604" cy="3417615"/>
          </a:xfrm>
          <a:prstGeom prst="rect">
            <a:avLst/>
          </a:prstGeom>
        </p:spPr>
      </p:pic>
      <p:cxnSp>
        <p:nvCxnSpPr>
          <p:cNvPr id="55" name="Straight Arrow Connector 54"/>
          <p:cNvCxnSpPr/>
          <p:nvPr/>
        </p:nvCxnSpPr>
        <p:spPr>
          <a:xfrm>
            <a:off x="5026496" y="3385757"/>
            <a:ext cx="658025" cy="0"/>
          </a:xfrm>
          <a:prstGeom prst="straightConnector1">
            <a:avLst/>
          </a:prstGeom>
          <a:ln w="76200"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726713" y="2210410"/>
            <a:ext cx="1489737" cy="338554"/>
          </a:xfrm>
          <a:prstGeom prst="rect">
            <a:avLst/>
          </a:prstGeom>
          <a:solidFill>
            <a:schemeClr val="bg1"/>
          </a:solidFill>
          <a:ln>
            <a:noFill/>
          </a:ln>
        </p:spPr>
        <p:txBody>
          <a:bodyPr wrap="square" rtlCol="0">
            <a:spAutoFit/>
          </a:bodyPr>
          <a:lstStyle/>
          <a:p>
            <a:r>
              <a:rPr lang="en-GB" sz="1600"/>
              <a:t>Ground level</a:t>
            </a:r>
          </a:p>
        </p:txBody>
      </p:sp>
      <p:sp>
        <p:nvSpPr>
          <p:cNvPr id="58" name="Rectangle 57"/>
          <p:cNvSpPr/>
          <p:nvPr/>
        </p:nvSpPr>
        <p:spPr>
          <a:xfrm>
            <a:off x="5350908" y="1453677"/>
            <a:ext cx="5342193" cy="2031325"/>
          </a:xfrm>
          <a:prstGeom prst="rect">
            <a:avLst/>
          </a:prstGeom>
        </p:spPr>
        <p:txBody>
          <a:bodyPr wrap="square">
            <a:spAutoFit/>
          </a:bodyPr>
          <a:lstStyle/>
          <a:p>
            <a:pPr marL="285750" indent="-285750">
              <a:buFont typeface="Arial" panose="020B0604020202020204" pitchFamily="34" charset="0"/>
              <a:buChar char="•"/>
            </a:pPr>
            <a:r>
              <a:rPr lang="en-GB">
                <a:latin typeface="Helvetica" pitchFamily="2" charset="0"/>
              </a:rPr>
              <a:t>Detailed planning of support structure by RAL (Engineering), Oxford Physics Technical Services and Liverpool Univ.</a:t>
            </a:r>
          </a:p>
          <a:p>
            <a:pPr marL="285750" indent="-285750">
              <a:buFont typeface="Arial" panose="020B0604020202020204" pitchFamily="34" charset="0"/>
              <a:buChar char="•"/>
            </a:pPr>
            <a:r>
              <a:rPr lang="en-GB">
                <a:latin typeface="Helvetica" pitchFamily="2" charset="0"/>
              </a:rPr>
              <a:t>Experienced Project Manager: Roy </a:t>
            </a:r>
            <a:r>
              <a:rPr lang="en-GB" err="1">
                <a:latin typeface="Helvetica" pitchFamily="2" charset="0"/>
              </a:rPr>
              <a:t>Preece</a:t>
            </a:r>
            <a:endParaRPr lang="en-GB">
              <a:latin typeface="Helvetica" pitchFamily="2" charset="0"/>
            </a:endParaRPr>
          </a:p>
          <a:p>
            <a:pPr marL="285750" indent="-285750">
              <a:buFont typeface="Arial" panose="020B0604020202020204" pitchFamily="34" charset="0"/>
              <a:buChar char="•"/>
            </a:pPr>
            <a:r>
              <a:rPr lang="en-GB">
                <a:latin typeface="Helvetica" pitchFamily="2" charset="0"/>
              </a:rPr>
              <a:t>Good site for long-term operation and wide accessibility (also ‘visibility’ and outreach).</a:t>
            </a:r>
          </a:p>
          <a:p>
            <a:pPr marL="285750" indent="-285750">
              <a:buFont typeface="Arial" panose="020B0604020202020204" pitchFamily="34" charset="0"/>
              <a:buChar char="•"/>
            </a:pPr>
            <a:r>
              <a:rPr lang="en-GB"/>
              <a:t> </a:t>
            </a:r>
          </a:p>
        </p:txBody>
      </p:sp>
      <p:pic>
        <p:nvPicPr>
          <p:cNvPr id="24" name="Picture 2" descr="https://lh3.googleusercontent.com/SqwYKOS_U_Doac50y7pCumZMVOJ-VJaAdxUJyjTrxNKp_3t8n1O399kKvFXr8K-IQ0qiet3OZ5oLTJqJRCO41GwLhaYe8VlqdyCvkKjljYK58-eK8YxYVNZUmnDOjbR5lxI9ZROiDI1ga4vliQE5OipNnURRlCiyiErKWWPmofDM4AI5IoBjMIYAPx0ydqcI_IXbDFgpTBD9MHJ0tTgvP2I7aOvBTtXcKljwOYAWy2UklhDmnXiaGCyxFMwVO5esit5bqFk3s1D-KK441SGdQbqZYt4YezwhzJFWtMfSEmWTUSs_dFgRa35XsIQN_KV2KAlq3K2-vbAm7tysWhFqvbukD-rOKK2jkA5RMnU7G-Ic9uBg67eHYspJwFLG3CYTuC_2wwqZRSs6FRBA0tG9AvdFseziE_wRwMPz9WkP9XmO1QCwRPRRJS-HlZu2KKPk1J3dB58IH1UZ4XvCGdwqFs19CeN7qwkmsjkRLQ_Kp50DQ4FMWlXeSTegPb0CazMNPEqB80RxT1P1dVOaQ_FpY17SNerubrWonEzYGIPSoiiptUc0rll4d3ZEFdiCILYVpFtqmaWc5bZOPmOW_zSaeJWVAdVqk_jlaP38ZBCn9D33nJKKDG2ttaGJkFLM9oX4zPNfnkMegVq4enzJMDYMrrlZxDdPHMI=w772-h1028-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9340" y="3272581"/>
            <a:ext cx="2561571" cy="341542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5D1796F-8594-9547-8750-D24739472B4D}"/>
              </a:ext>
            </a:extLst>
          </p:cNvPr>
          <p:cNvSpPr txBox="1"/>
          <p:nvPr/>
        </p:nvSpPr>
        <p:spPr>
          <a:xfrm>
            <a:off x="1312283" y="1529889"/>
            <a:ext cx="10076181" cy="3416320"/>
          </a:xfrm>
          <a:prstGeom prst="rect">
            <a:avLst/>
          </a:prstGeom>
          <a:solidFill>
            <a:srgbClr val="FFFF00"/>
          </a:solidFill>
          <a:effectLst>
            <a:glow rad="228600">
              <a:schemeClr val="accent2">
                <a:satMod val="175000"/>
                <a:alpha val="40000"/>
              </a:schemeClr>
            </a:glow>
          </a:effectLst>
        </p:spPr>
        <p:txBody>
          <a:bodyPr wrap="square" rtlCol="0">
            <a:spAutoFit/>
          </a:bodyPr>
          <a:lstStyle/>
          <a:p>
            <a:r>
              <a:rPr lang="en-US" sz="2400" b="1">
                <a:solidFill>
                  <a:schemeClr val="accent2"/>
                </a:solidFill>
              </a:rPr>
              <a:t>For the first 30 months of the project, we will focus on the perquisites for the 10m detector:</a:t>
            </a:r>
          </a:p>
          <a:p>
            <a:endParaRPr lang="en-US" sz="2400"/>
          </a:p>
          <a:p>
            <a:pPr marL="342900" indent="-342900">
              <a:buFont typeface="Wingdings" pitchFamily="2" charset="2"/>
              <a:buChar char="Ø"/>
            </a:pPr>
            <a:r>
              <a:rPr lang="en-US" sz="2400"/>
              <a:t>Establish the Cold Atom infrastructure (e.g. build </a:t>
            </a:r>
            <a:r>
              <a:rPr lang="en-US" sz="2400" err="1"/>
              <a:t>UltraCold</a:t>
            </a:r>
            <a:r>
              <a:rPr lang="en-US" sz="2400"/>
              <a:t> Sr Laser Labs) and expertise</a:t>
            </a:r>
          </a:p>
          <a:p>
            <a:pPr marL="342900" indent="-342900">
              <a:buFont typeface="Wingdings" pitchFamily="2" charset="2"/>
              <a:buChar char="Ø"/>
            </a:pPr>
            <a:endParaRPr lang="en-US" sz="2400"/>
          </a:p>
          <a:p>
            <a:pPr marL="342900" indent="-342900">
              <a:buFont typeface="Wingdings" pitchFamily="2" charset="2"/>
              <a:buChar char="Ø"/>
            </a:pPr>
            <a:r>
              <a:rPr lang="en-US" sz="2400"/>
              <a:t>Develop full design for 10m detector, ready for physics exploitation  </a:t>
            </a:r>
          </a:p>
          <a:p>
            <a:pPr marL="342900" indent="-342900">
              <a:buFont typeface="Wingdings" pitchFamily="2" charset="2"/>
              <a:buChar char="Ø"/>
            </a:pPr>
            <a:endParaRPr lang="en-US" sz="2400"/>
          </a:p>
          <a:p>
            <a:pPr marL="342900" indent="-342900">
              <a:buFont typeface="Wingdings" pitchFamily="2" charset="2"/>
              <a:buChar char="Ø"/>
            </a:pPr>
            <a:r>
              <a:rPr lang="en-US" sz="2400"/>
              <a:t>Partner AION with the MAGIS experiment in the US     </a:t>
            </a:r>
          </a:p>
        </p:txBody>
      </p:sp>
    </p:spTree>
    <p:extLst>
      <p:ext uri="{BB962C8B-B14F-4D97-AF65-F5344CB8AC3E}">
        <p14:creationId xmlns:p14="http://schemas.microsoft.com/office/powerpoint/2010/main" val="3860356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2881386-81E6-4D1D-B07C-BA44B893B14F}"/>
              </a:ext>
            </a:extLst>
          </p:cNvPr>
          <p:cNvSpPr>
            <a:spLocks noGrp="1"/>
          </p:cNvSpPr>
          <p:nvPr>
            <p:ph type="title"/>
          </p:nvPr>
        </p:nvSpPr>
        <p:spPr>
          <a:xfrm>
            <a:off x="749300" y="381000"/>
            <a:ext cx="10693400" cy="457200"/>
          </a:xfrm>
        </p:spPr>
        <p:txBody>
          <a:bodyPr/>
          <a:lstStyle/>
          <a:p>
            <a:r>
              <a:rPr lang="en-US"/>
              <a:t>AION: Ultra-Cold Strontium Laboratories in UK</a:t>
            </a:r>
          </a:p>
        </p:txBody>
      </p:sp>
      <p:pic>
        <p:nvPicPr>
          <p:cNvPr id="3" name="Picture 2">
            <a:extLst>
              <a:ext uri="{FF2B5EF4-FFF2-40B4-BE49-F238E27FC236}">
                <a16:creationId xmlns:a16="http://schemas.microsoft.com/office/drawing/2014/main" id="{36770B3D-B805-F64A-8993-C70311333261}"/>
              </a:ext>
            </a:extLst>
          </p:cNvPr>
          <p:cNvPicPr>
            <a:picLocks noChangeAspect="1"/>
          </p:cNvPicPr>
          <p:nvPr/>
        </p:nvPicPr>
        <p:blipFill rotWithShape="1">
          <a:blip r:embed="rId2"/>
          <a:srcRect l="20469" r="-1" b="-1"/>
          <a:stretch/>
        </p:blipFill>
        <p:spPr>
          <a:xfrm>
            <a:off x="551384" y="1073905"/>
            <a:ext cx="5040560" cy="3747002"/>
          </a:xfrm>
          <a:prstGeom prst="rect">
            <a:avLst/>
          </a:prstGeom>
          <a:noFill/>
        </p:spPr>
      </p:pic>
      <p:pic>
        <p:nvPicPr>
          <p:cNvPr id="4" name="Content Placeholder 3">
            <a:extLst>
              <a:ext uri="{FF2B5EF4-FFF2-40B4-BE49-F238E27FC236}">
                <a16:creationId xmlns:a16="http://schemas.microsoft.com/office/drawing/2014/main" id="{433A7DFF-CF26-1E47-84C3-49534207AEC1}"/>
              </a:ext>
            </a:extLst>
          </p:cNvPr>
          <p:cNvPicPr>
            <a:picLocks noGrp="1" noChangeAspect="1"/>
          </p:cNvPicPr>
          <p:nvPr>
            <p:ph sz="half" idx="2"/>
          </p:nvPr>
        </p:nvPicPr>
        <p:blipFill>
          <a:blip r:embed="rId3"/>
          <a:stretch>
            <a:fillRect/>
          </a:stretch>
        </p:blipFill>
        <p:spPr>
          <a:xfrm>
            <a:off x="5735959" y="1071359"/>
            <a:ext cx="5978775" cy="3747002"/>
          </a:xfrm>
        </p:spPr>
      </p:pic>
      <p:sp>
        <p:nvSpPr>
          <p:cNvPr id="2" name="Rectangle 1">
            <a:extLst>
              <a:ext uri="{FF2B5EF4-FFF2-40B4-BE49-F238E27FC236}">
                <a16:creationId xmlns:a16="http://schemas.microsoft.com/office/drawing/2014/main" id="{2AFA8DF7-2273-1E4B-832C-0A05FDFBB7EB}"/>
              </a:ext>
            </a:extLst>
          </p:cNvPr>
          <p:cNvSpPr/>
          <p:nvPr/>
        </p:nvSpPr>
        <p:spPr>
          <a:xfrm>
            <a:off x="335360" y="4869160"/>
            <a:ext cx="11307366" cy="1938992"/>
          </a:xfrm>
          <a:prstGeom prst="rect">
            <a:avLst/>
          </a:prstGeom>
        </p:spPr>
        <p:txBody>
          <a:bodyPr wrap="square">
            <a:spAutoFit/>
          </a:bodyPr>
          <a:lstStyle/>
          <a:p>
            <a:pPr algn="ctr"/>
            <a:r>
              <a:rPr lang="en-US" sz="2400"/>
              <a:t>To push the state-of-the-art single photon Sr Atom Interferometry, the AION project builds dedicated Ultra-Cold Strontium Laboratories in: </a:t>
            </a:r>
          </a:p>
          <a:p>
            <a:pPr algn="ctr"/>
            <a:r>
              <a:rPr lang="en-US" sz="2400" b="1"/>
              <a:t>Birmingham, Cambridge, Imperial College, Oxford, and RAL</a:t>
            </a:r>
          </a:p>
          <a:p>
            <a:pPr algn="ctr"/>
            <a:endParaRPr lang="en-US" sz="2400"/>
          </a:p>
          <a:p>
            <a:pPr algn="ctr"/>
            <a:r>
              <a:rPr lang="en-US" sz="2400" i="1"/>
              <a:t>The laboratories are expected to be fully operational in fall 2022</a:t>
            </a:r>
            <a:r>
              <a:rPr lang="en-US" sz="2400"/>
              <a:t>.     </a:t>
            </a:r>
          </a:p>
        </p:txBody>
      </p:sp>
    </p:spTree>
    <p:extLst>
      <p:ext uri="{BB962C8B-B14F-4D97-AF65-F5344CB8AC3E}">
        <p14:creationId xmlns:p14="http://schemas.microsoft.com/office/powerpoint/2010/main" val="1003022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D0D9F-EE85-6840-BDCE-9F8985A33315}"/>
              </a:ext>
            </a:extLst>
          </p:cNvPr>
          <p:cNvSpPr>
            <a:spLocks noGrp="1"/>
          </p:cNvSpPr>
          <p:nvPr>
            <p:ph type="title"/>
          </p:nvPr>
        </p:nvSpPr>
        <p:spPr>
          <a:xfrm>
            <a:off x="749300" y="381000"/>
            <a:ext cx="10693400" cy="457200"/>
          </a:xfrm>
        </p:spPr>
        <p:txBody>
          <a:bodyPr wrap="square" anchor="ctr">
            <a:normAutofit/>
          </a:bodyPr>
          <a:lstStyle/>
          <a:p>
            <a:pPr>
              <a:lnSpc>
                <a:spcPct val="90000"/>
              </a:lnSpc>
            </a:pPr>
            <a:r>
              <a:rPr lang="en-US"/>
              <a:t>Example: New Ultra-Cold Strontium Laboratory at Imperial College</a:t>
            </a:r>
          </a:p>
        </p:txBody>
      </p:sp>
      <p:sp>
        <p:nvSpPr>
          <p:cNvPr id="9" name="Content Placeholder 2">
            <a:extLst>
              <a:ext uri="{FF2B5EF4-FFF2-40B4-BE49-F238E27FC236}">
                <a16:creationId xmlns:a16="http://schemas.microsoft.com/office/drawing/2014/main" id="{75A6D900-6201-4CB7-9660-F20CD1171E36}"/>
              </a:ext>
            </a:extLst>
          </p:cNvPr>
          <p:cNvSpPr>
            <a:spLocks noGrp="1"/>
          </p:cNvSpPr>
          <p:nvPr>
            <p:ph sz="half" idx="1"/>
          </p:nvPr>
        </p:nvSpPr>
        <p:spPr>
          <a:xfrm>
            <a:off x="609604" y="1268760"/>
            <a:ext cx="6710532" cy="5208240"/>
          </a:xfrm>
        </p:spPr>
        <p:txBody>
          <a:bodyPr/>
          <a:lstStyle/>
          <a:p>
            <a:pPr marL="342900" indent="-342900">
              <a:buFont typeface="Arial" panose="020B0604020202020204" pitchFamily="34" charset="0"/>
              <a:buChar char="•"/>
            </a:pPr>
            <a:r>
              <a:rPr lang="en-US" sz="2100">
                <a:solidFill>
                  <a:schemeClr val="accent2"/>
                </a:solidFill>
              </a:rPr>
              <a:t>In the context of the AION project, Imperial College is building a </a:t>
            </a:r>
            <a:r>
              <a:rPr lang="en-US" sz="2100" b="1">
                <a:solidFill>
                  <a:schemeClr val="accent2"/>
                </a:solidFill>
              </a:rPr>
              <a:t>brand new Ultra-Cold Strontium Laboratory on about 100m</a:t>
            </a:r>
            <a:r>
              <a:rPr lang="en-US" sz="2100" b="1" baseline="30000">
                <a:solidFill>
                  <a:schemeClr val="accent2"/>
                </a:solidFill>
              </a:rPr>
              <a:t>2 </a:t>
            </a:r>
            <a:r>
              <a:rPr lang="en-US" sz="2100">
                <a:solidFill>
                  <a:schemeClr val="accent2"/>
                </a:solidFill>
              </a:rPr>
              <a:t> of high-quality real state in the Blackett Laboratory in central London. </a:t>
            </a:r>
          </a:p>
          <a:p>
            <a:pPr marL="342900" indent="-342900">
              <a:buFont typeface="Arial" panose="020B0604020202020204" pitchFamily="34" charset="0"/>
              <a:buChar char="•"/>
            </a:pPr>
            <a:r>
              <a:rPr lang="en-US" sz="2100"/>
              <a:t>This Laboratory will extent significant the already very strong Ultra-Cold Atom facilities at Imperial, exploiting strong synergies with existing laboratory space in the same building. </a:t>
            </a:r>
          </a:p>
          <a:p>
            <a:pPr marL="342900" indent="-342900">
              <a:buFont typeface="Arial" panose="020B0604020202020204" pitchFamily="34" charset="0"/>
              <a:buChar char="•"/>
            </a:pPr>
            <a:r>
              <a:rPr lang="en-US" sz="2100">
                <a:solidFill>
                  <a:schemeClr val="accent2"/>
                </a:solidFill>
              </a:rPr>
              <a:t>The new Laboratory will be</a:t>
            </a:r>
            <a:r>
              <a:rPr lang="en-US" sz="2100" b="1">
                <a:solidFill>
                  <a:schemeClr val="accent2"/>
                </a:solidFill>
              </a:rPr>
              <a:t> operated by world leading experts in Ultra-Cold Strontium Atomic Clocks</a:t>
            </a:r>
            <a:r>
              <a:rPr lang="en-US" sz="2100">
                <a:solidFill>
                  <a:schemeClr val="accent2"/>
                </a:solidFill>
              </a:rPr>
              <a:t>, and complements the already established expertise in Rb Atom Interferometry and </a:t>
            </a:r>
            <a:r>
              <a:rPr lang="en-GB" sz="2100">
                <a:solidFill>
                  <a:schemeClr val="accent2"/>
                </a:solidFill>
              </a:rPr>
              <a:t>Magneto-optical trapping and sympathetic cooling of molecules. </a:t>
            </a:r>
          </a:p>
          <a:p>
            <a:pPr marL="342900" indent="-342900">
              <a:buFont typeface="Wingdings" pitchFamily="2" charset="2"/>
              <a:buChar char="Ø"/>
            </a:pPr>
            <a:r>
              <a:rPr lang="en-GB" sz="2100" b="1">
                <a:solidFill>
                  <a:srgbClr val="FF0000"/>
                </a:solidFill>
              </a:rPr>
              <a:t>The new Laboratory </a:t>
            </a:r>
            <a:r>
              <a:rPr lang="en-GB" sz="2100" b="1" err="1">
                <a:solidFill>
                  <a:srgbClr val="FF0000"/>
                </a:solidFill>
              </a:rPr>
              <a:t>isready</a:t>
            </a:r>
            <a:r>
              <a:rPr lang="en-GB" sz="2100" b="1">
                <a:solidFill>
                  <a:srgbClr val="FF0000"/>
                </a:solidFill>
              </a:rPr>
              <a:t> for full operation since the end of 2021.</a:t>
            </a:r>
            <a:endParaRPr lang="en-US" sz="2100" b="1">
              <a:solidFill>
                <a:srgbClr val="FF0000"/>
              </a:solidFill>
            </a:endParaRPr>
          </a:p>
        </p:txBody>
      </p:sp>
      <p:pic>
        <p:nvPicPr>
          <p:cNvPr id="5" name="Picture 4">
            <a:extLst>
              <a:ext uri="{FF2B5EF4-FFF2-40B4-BE49-F238E27FC236}">
                <a16:creationId xmlns:a16="http://schemas.microsoft.com/office/drawing/2014/main" id="{4F7A872A-CE10-A646-943D-BF6180E69E43}"/>
              </a:ext>
            </a:extLst>
          </p:cNvPr>
          <p:cNvPicPr>
            <a:picLocks noChangeAspect="1"/>
          </p:cNvPicPr>
          <p:nvPr/>
        </p:nvPicPr>
        <p:blipFill>
          <a:blip r:embed="rId2"/>
          <a:stretch>
            <a:fillRect/>
          </a:stretch>
        </p:blipFill>
        <p:spPr>
          <a:xfrm>
            <a:off x="7557083" y="1052736"/>
            <a:ext cx="4051410" cy="5733256"/>
          </a:xfrm>
          <a:prstGeom prst="rect">
            <a:avLst/>
          </a:prstGeom>
        </p:spPr>
      </p:pic>
    </p:spTree>
    <p:extLst>
      <p:ext uri="{BB962C8B-B14F-4D97-AF65-F5344CB8AC3E}">
        <p14:creationId xmlns:p14="http://schemas.microsoft.com/office/powerpoint/2010/main" val="365855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052"/>
            <a:ext cx="12192000" cy="6896315"/>
          </a:xfrm>
          <a:prstGeom prst="rect">
            <a:avLst/>
          </a:prstGeom>
        </p:spPr>
      </p:pic>
      <p:sp>
        <p:nvSpPr>
          <p:cNvPr id="6" name="Title 5">
            <a:extLst>
              <a:ext uri="{FF2B5EF4-FFF2-40B4-BE49-F238E27FC236}">
                <a16:creationId xmlns:a16="http://schemas.microsoft.com/office/drawing/2014/main" id="{D75004E6-1983-FD4B-80DF-717D80941097}"/>
              </a:ext>
            </a:extLst>
          </p:cNvPr>
          <p:cNvSpPr>
            <a:spLocks noGrp="1"/>
          </p:cNvSpPr>
          <p:nvPr>
            <p:ph type="title"/>
          </p:nvPr>
        </p:nvSpPr>
        <p:spPr>
          <a:xfrm>
            <a:off x="317252" y="381000"/>
            <a:ext cx="11323364" cy="457200"/>
          </a:xfrm>
        </p:spPr>
        <p:txBody>
          <a:bodyPr/>
          <a:lstStyle/>
          <a:p>
            <a:r>
              <a:rPr lang="en-US" sz="3500" dirty="0">
                <a:solidFill>
                  <a:schemeClr val="bg1"/>
                </a:solidFill>
              </a:rPr>
              <a:t>Example of Open Questions in Fundamental Physics</a:t>
            </a:r>
          </a:p>
        </p:txBody>
      </p:sp>
      <p:sp>
        <p:nvSpPr>
          <p:cNvPr id="9" name="Text Box 6">
            <a:extLst>
              <a:ext uri="{FF2B5EF4-FFF2-40B4-BE49-F238E27FC236}">
                <a16:creationId xmlns:a16="http://schemas.microsoft.com/office/drawing/2014/main" id="{26FDFF79-E8F3-2849-97F0-5B86CA8F5300}"/>
              </a:ext>
            </a:extLst>
          </p:cNvPr>
          <p:cNvSpPr txBox="1">
            <a:spLocks noChangeArrowheads="1"/>
          </p:cNvSpPr>
          <p:nvPr/>
        </p:nvSpPr>
        <p:spPr bwMode="auto">
          <a:xfrm>
            <a:off x="1487488" y="1489859"/>
            <a:ext cx="9361040" cy="474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anose="02020603050405020304" pitchFamily="18" charset="0"/>
              </a:defRPr>
            </a:lvl1pPr>
            <a:lvl2pPr marL="917575"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marL="342900" indent="-342900">
              <a:spcAft>
                <a:spcPct val="35000"/>
              </a:spcAft>
              <a:buClr>
                <a:srgbClr val="FF0000"/>
              </a:buClr>
              <a:buFont typeface="Wingdings" pitchFamily="2" charset="2"/>
              <a:buChar char="Ø"/>
            </a:pPr>
            <a:r>
              <a:rPr lang="en-US" altLang="en-US" sz="2500" b="1" dirty="0">
                <a:solidFill>
                  <a:schemeClr val="bg1"/>
                </a:solidFill>
                <a:latin typeface="Arial" panose="020B0604020202020204" pitchFamily="34" charset="0"/>
              </a:rPr>
              <a:t>What is dark matter made of?</a:t>
            </a:r>
          </a:p>
          <a:p>
            <a:pPr marL="342900" indent="-342900">
              <a:spcAft>
                <a:spcPct val="35000"/>
              </a:spcAft>
              <a:buClr>
                <a:srgbClr val="FF0000"/>
              </a:buClr>
              <a:buFont typeface="Wingdings" pitchFamily="2" charset="2"/>
              <a:buChar char="Ø"/>
            </a:pPr>
            <a:r>
              <a:rPr lang="en-US" altLang="en-US" sz="2500" b="1" dirty="0">
                <a:solidFill>
                  <a:schemeClr val="bg1"/>
                </a:solidFill>
                <a:latin typeface="Arial" panose="020B0604020202020204" pitchFamily="34" charset="0"/>
              </a:rPr>
              <a:t>What is dark energy made of?</a:t>
            </a:r>
          </a:p>
          <a:p>
            <a:pPr marL="342900" indent="-342900">
              <a:spcAft>
                <a:spcPct val="35000"/>
              </a:spcAft>
              <a:buClr>
                <a:srgbClr val="FF0000"/>
              </a:buClr>
              <a:buFont typeface="Wingdings" pitchFamily="2" charset="2"/>
              <a:buChar char="Ø"/>
            </a:pPr>
            <a:r>
              <a:rPr lang="en-US" altLang="en-US" sz="2500" b="1" dirty="0">
                <a:solidFill>
                  <a:schemeClr val="bg1"/>
                </a:solidFill>
                <a:latin typeface="Arial" panose="020B0604020202020204" pitchFamily="34" charset="0"/>
              </a:rPr>
              <a:t>Why is there more matter than antimatter in the universe?</a:t>
            </a:r>
          </a:p>
          <a:p>
            <a:pPr marL="342900" indent="-342900">
              <a:spcAft>
                <a:spcPct val="35000"/>
              </a:spcAft>
              <a:buClr>
                <a:srgbClr val="FF0000"/>
              </a:buClr>
              <a:buFont typeface="Wingdings" pitchFamily="2" charset="2"/>
              <a:buChar char="Ø"/>
            </a:pPr>
            <a:r>
              <a:rPr lang="en-US" altLang="en-US" sz="2500" b="1" dirty="0">
                <a:solidFill>
                  <a:schemeClr val="bg1"/>
                </a:solidFill>
                <a:latin typeface="Arial" panose="020B0604020202020204" pitchFamily="34" charset="0"/>
              </a:rPr>
              <a:t>How heavy are the neutrinos?  What was their role in the formation of the universe?</a:t>
            </a:r>
          </a:p>
          <a:p>
            <a:pPr marL="342900" indent="-342900">
              <a:spcAft>
                <a:spcPct val="35000"/>
              </a:spcAft>
              <a:buClr>
                <a:srgbClr val="FF0000"/>
              </a:buClr>
              <a:buFont typeface="Wingdings" pitchFamily="2" charset="2"/>
              <a:buChar char="Ø"/>
            </a:pPr>
            <a:r>
              <a:rPr lang="en-US" altLang="en-US" sz="2500" b="1" dirty="0">
                <a:solidFill>
                  <a:schemeClr val="bg1"/>
                </a:solidFill>
                <a:latin typeface="Arial" panose="020B0604020202020204" pitchFamily="34" charset="0"/>
              </a:rPr>
              <a:t>Is there a quantum theory of gravity that can describe the universe we live in?</a:t>
            </a:r>
          </a:p>
          <a:p>
            <a:pPr marL="342900" indent="-342900">
              <a:spcAft>
                <a:spcPct val="35000"/>
              </a:spcAft>
              <a:buClr>
                <a:srgbClr val="FF0000"/>
              </a:buClr>
              <a:buFont typeface="Wingdings" pitchFamily="2" charset="2"/>
              <a:buChar char="Ø"/>
            </a:pPr>
            <a:r>
              <a:rPr lang="en-US" altLang="en-US" sz="2500" b="1" dirty="0">
                <a:solidFill>
                  <a:schemeClr val="bg1"/>
                </a:solidFill>
                <a:latin typeface="Arial" panose="020B0604020202020204" pitchFamily="34" charset="0"/>
              </a:rPr>
              <a:t>What is the number of dimensions in a fundamental theory of nature?</a:t>
            </a:r>
          </a:p>
          <a:p>
            <a:pPr marL="342900" indent="-342900">
              <a:spcAft>
                <a:spcPct val="35000"/>
              </a:spcAft>
              <a:buClr>
                <a:srgbClr val="FF0000"/>
              </a:buClr>
              <a:buFont typeface="Wingdings" pitchFamily="2" charset="2"/>
              <a:buChar char="Ø"/>
            </a:pPr>
            <a:r>
              <a:rPr lang="en-US" altLang="en-US" sz="2500" b="1" dirty="0">
                <a:solidFill>
                  <a:schemeClr val="bg1"/>
                </a:solidFill>
                <a:latin typeface="Arial" panose="020B0604020202020204" pitchFamily="34" charset="0"/>
              </a:rPr>
              <a:t>… and many more</a:t>
            </a:r>
          </a:p>
        </p:txBody>
      </p:sp>
    </p:spTree>
    <p:extLst>
      <p:ext uri="{BB962C8B-B14F-4D97-AF65-F5344CB8AC3E}">
        <p14:creationId xmlns:p14="http://schemas.microsoft.com/office/powerpoint/2010/main" val="1880050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241A8-1BED-D243-90C6-694B0C150468}"/>
              </a:ext>
            </a:extLst>
          </p:cNvPr>
          <p:cNvSpPr>
            <a:spLocks noGrp="1"/>
          </p:cNvSpPr>
          <p:nvPr>
            <p:ph type="title"/>
          </p:nvPr>
        </p:nvSpPr>
        <p:spPr/>
        <p:txBody>
          <a:bodyPr/>
          <a:lstStyle/>
          <a:p>
            <a:r>
              <a:rPr lang="en-US"/>
              <a:t>Picture AION Lab</a:t>
            </a:r>
          </a:p>
        </p:txBody>
      </p:sp>
      <p:pic>
        <p:nvPicPr>
          <p:cNvPr id="6" name="Picture 5" descr="A group of people posing for a photo&#10;&#10;Description automatically generated">
            <a:extLst>
              <a:ext uri="{FF2B5EF4-FFF2-40B4-BE49-F238E27FC236}">
                <a16:creationId xmlns:a16="http://schemas.microsoft.com/office/drawing/2014/main" id="{75350468-69E1-1549-867A-CB967031AB2E}"/>
              </a:ext>
            </a:extLst>
          </p:cNvPr>
          <p:cNvPicPr>
            <a:picLocks noChangeAspect="1"/>
          </p:cNvPicPr>
          <p:nvPr/>
        </p:nvPicPr>
        <p:blipFill>
          <a:blip r:embed="rId3"/>
          <a:stretch>
            <a:fillRect/>
          </a:stretch>
        </p:blipFill>
        <p:spPr>
          <a:xfrm>
            <a:off x="-4936" y="419100"/>
            <a:ext cx="8026400" cy="6019800"/>
          </a:xfrm>
          <a:prstGeom prst="rect">
            <a:avLst/>
          </a:prstGeom>
        </p:spPr>
      </p:pic>
      <p:pic>
        <p:nvPicPr>
          <p:cNvPr id="4" name="Picture 3" descr="A picture containing text, indoor, table, floor&#10;&#10;Description automatically generated">
            <a:extLst>
              <a:ext uri="{FF2B5EF4-FFF2-40B4-BE49-F238E27FC236}">
                <a16:creationId xmlns:a16="http://schemas.microsoft.com/office/drawing/2014/main" id="{C8F162AA-1705-5C4A-AA69-FC67D1427418}"/>
              </a:ext>
            </a:extLst>
          </p:cNvPr>
          <p:cNvPicPr>
            <a:picLocks noChangeAspect="1"/>
          </p:cNvPicPr>
          <p:nvPr/>
        </p:nvPicPr>
        <p:blipFill>
          <a:blip r:embed="rId4"/>
          <a:stretch>
            <a:fillRect/>
          </a:stretch>
        </p:blipFill>
        <p:spPr>
          <a:xfrm>
            <a:off x="6816080" y="376986"/>
            <a:ext cx="5227712" cy="6100014"/>
          </a:xfrm>
          <a:prstGeom prst="rect">
            <a:avLst/>
          </a:prstGeom>
        </p:spPr>
      </p:pic>
    </p:spTree>
    <p:extLst>
      <p:ext uri="{BB962C8B-B14F-4D97-AF65-F5344CB8AC3E}">
        <p14:creationId xmlns:p14="http://schemas.microsoft.com/office/powerpoint/2010/main" val="1681263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D045-3A1D-416D-A77C-835654A0A086}"/>
              </a:ext>
            </a:extLst>
          </p:cNvPr>
          <p:cNvSpPr>
            <a:spLocks noGrp="1"/>
          </p:cNvSpPr>
          <p:nvPr>
            <p:ph type="title"/>
          </p:nvPr>
        </p:nvSpPr>
        <p:spPr/>
        <p:txBody>
          <a:bodyPr/>
          <a:lstStyle/>
          <a:p>
            <a:r>
              <a:rPr lang="en-US"/>
              <a:t>AION: A Different Kind of Atom Interferometer</a:t>
            </a:r>
          </a:p>
        </p:txBody>
      </p:sp>
      <p:pic>
        <p:nvPicPr>
          <p:cNvPr id="4" name="image65.png" descr="image65.png">
            <a:extLst>
              <a:ext uri="{FF2B5EF4-FFF2-40B4-BE49-F238E27FC236}">
                <a16:creationId xmlns:a16="http://schemas.microsoft.com/office/drawing/2014/main" id="{24F8CD3F-6130-41B9-A1ED-AD0891451093}"/>
              </a:ext>
            </a:extLst>
          </p:cNvPr>
          <p:cNvPicPr>
            <a:picLocks noChangeAspect="1"/>
          </p:cNvPicPr>
          <p:nvPr/>
        </p:nvPicPr>
        <p:blipFill>
          <a:blip r:embed="rId3"/>
          <a:stretch>
            <a:fillRect/>
          </a:stretch>
        </p:blipFill>
        <p:spPr>
          <a:xfrm>
            <a:off x="639564" y="1556792"/>
            <a:ext cx="2657809" cy="2332361"/>
          </a:xfrm>
          <a:prstGeom prst="rect">
            <a:avLst/>
          </a:prstGeom>
          <a:ln w="12700">
            <a:miter lim="400000"/>
          </a:ln>
        </p:spPr>
      </p:pic>
      <p:sp>
        <p:nvSpPr>
          <p:cNvPr id="6" name="Rectangle 5">
            <a:extLst>
              <a:ext uri="{FF2B5EF4-FFF2-40B4-BE49-F238E27FC236}">
                <a16:creationId xmlns:a16="http://schemas.microsoft.com/office/drawing/2014/main" id="{25460535-3FEA-4B35-840A-2CEFC5410430}"/>
              </a:ext>
            </a:extLst>
          </p:cNvPr>
          <p:cNvSpPr/>
          <p:nvPr/>
        </p:nvSpPr>
        <p:spPr>
          <a:xfrm>
            <a:off x="479376" y="1063671"/>
            <a:ext cx="3256020" cy="400110"/>
          </a:xfrm>
          <a:prstGeom prst="rect">
            <a:avLst/>
          </a:prstGeom>
        </p:spPr>
        <p:txBody>
          <a:bodyPr wrap="none">
            <a:spAutoFit/>
          </a:bodyPr>
          <a:lstStyle/>
          <a:p>
            <a:pPr>
              <a:buNone/>
            </a:pPr>
            <a:r>
              <a:rPr lang="en-US" sz="2000">
                <a:latin typeface="Times New Roman" panose="02020603050405020304" pitchFamily="18" charset="0"/>
                <a:cs typeface="Times New Roman" panose="02020603050405020304" pitchFamily="18" charset="0"/>
              </a:rPr>
              <a:t>Hybrid “clock accelerometer”</a:t>
            </a:r>
          </a:p>
        </p:txBody>
      </p:sp>
      <p:sp>
        <p:nvSpPr>
          <p:cNvPr id="8" name="as a clock, measure light travel time ➜ remove laser noise with single baseline">
            <a:extLst>
              <a:ext uri="{FF2B5EF4-FFF2-40B4-BE49-F238E27FC236}">
                <a16:creationId xmlns:a16="http://schemas.microsoft.com/office/drawing/2014/main" id="{320B0EA8-E080-4BF8-9892-8C03CF6540D1}"/>
              </a:ext>
            </a:extLst>
          </p:cNvPr>
          <p:cNvSpPr txBox="1"/>
          <p:nvPr/>
        </p:nvSpPr>
        <p:spPr>
          <a:xfrm>
            <a:off x="624202" y="4101795"/>
            <a:ext cx="8069806" cy="400044"/>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19" rIns="45719" bIns="45719" anchor="ctr">
            <a:spAutoFit/>
          </a:bodyPr>
          <a:lstStyle>
            <a:lvl1pPr defTabSz="601472">
              <a:lnSpc>
                <a:spcPct val="120000"/>
              </a:lnSpc>
              <a:defRPr sz="2600" b="0">
                <a:solidFill>
                  <a:srgbClr val="0365C0"/>
                </a:solidFill>
                <a:latin typeface="Times New Roman"/>
                <a:ea typeface="Times New Roman"/>
                <a:cs typeface="Times New Roman"/>
                <a:sym typeface="Times New Roman"/>
              </a:defRPr>
            </a:lvl1pPr>
          </a:lstStyle>
          <a:p>
            <a:pPr defTabSz="422895" fontAlgn="auto" hangingPunct="0">
              <a:spcBef>
                <a:spcPts val="0"/>
              </a:spcBef>
              <a:spcAft>
                <a:spcPts val="0"/>
              </a:spcAft>
            </a:pPr>
            <a:r>
              <a:rPr lang="en-US" sz="1828" b="1" kern="0">
                <a:solidFill>
                  <a:schemeClr val="tx1"/>
                </a:solidFill>
              </a:rPr>
              <a:t>C</a:t>
            </a:r>
            <a:r>
              <a:rPr sz="1828" b="1" kern="0">
                <a:solidFill>
                  <a:schemeClr val="tx1"/>
                </a:solidFill>
              </a:rPr>
              <a:t>lock</a:t>
            </a:r>
            <a:r>
              <a:rPr lang="en-US" sz="1828" b="1" kern="0">
                <a:solidFill>
                  <a:schemeClr val="tx1"/>
                </a:solidFill>
              </a:rPr>
              <a:t>:</a:t>
            </a:r>
            <a:r>
              <a:rPr sz="1828" b="1" kern="0">
                <a:solidFill>
                  <a:schemeClr val="tx1"/>
                </a:solidFill>
              </a:rPr>
              <a:t> </a:t>
            </a:r>
            <a:r>
              <a:rPr sz="1828" kern="0">
                <a:solidFill>
                  <a:schemeClr val="tx1"/>
                </a:solidFill>
              </a:rPr>
              <a:t>measure light travel time ➜ remove laser noise with </a:t>
            </a:r>
            <a:r>
              <a:rPr sz="1828" i="1" kern="0">
                <a:solidFill>
                  <a:schemeClr val="tx1"/>
                </a:solidFill>
              </a:rPr>
              <a:t>single baseline</a:t>
            </a:r>
          </a:p>
        </p:txBody>
      </p:sp>
      <p:pic>
        <p:nvPicPr>
          <p:cNvPr id="14" name="Picture 13" descr="A close up of a sign&#10;&#10;Description automatically generated">
            <a:extLst>
              <a:ext uri="{FF2B5EF4-FFF2-40B4-BE49-F238E27FC236}">
                <a16:creationId xmlns:a16="http://schemas.microsoft.com/office/drawing/2014/main" id="{2874D765-7CC0-C448-8ADC-72AF2BA70C8B}"/>
              </a:ext>
            </a:extLst>
          </p:cNvPr>
          <p:cNvPicPr>
            <a:picLocks noChangeAspect="1"/>
          </p:cNvPicPr>
          <p:nvPr/>
        </p:nvPicPr>
        <p:blipFill>
          <a:blip r:embed="rId4"/>
          <a:stretch>
            <a:fillRect/>
          </a:stretch>
        </p:blipFill>
        <p:spPr>
          <a:xfrm>
            <a:off x="3695804" y="1299267"/>
            <a:ext cx="656947" cy="2676453"/>
          </a:xfrm>
          <a:prstGeom prst="rect">
            <a:avLst/>
          </a:prstGeom>
        </p:spPr>
      </p:pic>
      <p:pic>
        <p:nvPicPr>
          <p:cNvPr id="16" name="Picture 15" descr="A picture containing table, photo, desk, sitting&#10;&#10;Description automatically generated">
            <a:extLst>
              <a:ext uri="{FF2B5EF4-FFF2-40B4-BE49-F238E27FC236}">
                <a16:creationId xmlns:a16="http://schemas.microsoft.com/office/drawing/2014/main" id="{1F833B71-BBA0-C54A-98BC-7C1752AC1990}"/>
              </a:ext>
            </a:extLst>
          </p:cNvPr>
          <p:cNvPicPr>
            <a:picLocks noChangeAspect="1"/>
          </p:cNvPicPr>
          <p:nvPr/>
        </p:nvPicPr>
        <p:blipFill>
          <a:blip r:embed="rId5"/>
          <a:stretch>
            <a:fillRect/>
          </a:stretch>
        </p:blipFill>
        <p:spPr>
          <a:xfrm>
            <a:off x="4273172" y="1052739"/>
            <a:ext cx="3118972" cy="3168349"/>
          </a:xfrm>
          <a:prstGeom prst="rect">
            <a:avLst/>
          </a:prstGeom>
        </p:spPr>
      </p:pic>
      <p:pic>
        <p:nvPicPr>
          <p:cNvPr id="37" name="Picture 2" descr="Image preview">
            <a:extLst>
              <a:ext uri="{FF2B5EF4-FFF2-40B4-BE49-F238E27FC236}">
                <a16:creationId xmlns:a16="http://schemas.microsoft.com/office/drawing/2014/main" id="{F2DC1A58-DC35-6F4A-989A-80A517A859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411" t="35476" r="20387"/>
          <a:stretch/>
        </p:blipFill>
        <p:spPr bwMode="auto">
          <a:xfrm>
            <a:off x="548483" y="4509120"/>
            <a:ext cx="5763541" cy="22700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B0734D6-B6D8-BE44-B272-3971F06F03D0}"/>
              </a:ext>
            </a:extLst>
          </p:cNvPr>
          <p:cNvSpPr txBox="1"/>
          <p:nvPr/>
        </p:nvSpPr>
        <p:spPr>
          <a:xfrm>
            <a:off x="6600056" y="4581128"/>
            <a:ext cx="5043461" cy="2523768"/>
          </a:xfrm>
          <a:prstGeom prst="rect">
            <a:avLst/>
          </a:prstGeom>
          <a:noFill/>
        </p:spPr>
        <p:txBody>
          <a:bodyPr wrap="square" rtlCol="0">
            <a:spAutoFit/>
          </a:bodyPr>
          <a:lstStyle/>
          <a:p>
            <a:r>
              <a:rPr lang="en-US" sz="2000" b="1">
                <a:solidFill>
                  <a:schemeClr val="accent2"/>
                </a:solidFill>
              </a:rPr>
              <a:t>For ultimate sensitivity we need to push</a:t>
            </a:r>
          </a:p>
          <a:p>
            <a:r>
              <a:rPr lang="en-US" sz="2000" b="1">
                <a:solidFill>
                  <a:schemeClr val="accent2"/>
                </a:solidFill>
              </a:rPr>
              <a:t>each basic parameter by ~O(10).  </a:t>
            </a:r>
          </a:p>
          <a:p>
            <a:r>
              <a:rPr lang="en-US" sz="2000"/>
              <a:t>The project aims to demonstrate in funding period e.g.</a:t>
            </a:r>
          </a:p>
          <a:p>
            <a:pPr marL="342900" indent="-342900">
              <a:buFont typeface="Arial" panose="020B0604020202020204" pitchFamily="34" charset="0"/>
              <a:buChar char="•"/>
            </a:pPr>
            <a:r>
              <a:rPr lang="en-US" sz="2000"/>
              <a:t>LMT:		~1000 </a:t>
            </a:r>
            <a:r>
              <a:rPr lang="en-US" sz="2000" err="1"/>
              <a:t>hbar</a:t>
            </a:r>
            <a:r>
              <a:rPr lang="en-US" sz="2000"/>
              <a:t>*k</a:t>
            </a:r>
          </a:p>
          <a:p>
            <a:pPr marL="285750" indent="-285750">
              <a:buFont typeface="Arial" panose="020B0604020202020204" pitchFamily="34" charset="0"/>
              <a:buChar char="•"/>
            </a:pPr>
            <a:r>
              <a:rPr lang="en-US" sz="2000"/>
              <a:t>Squeezing 	~ 20dB for &gt; 1e6 Atoms</a:t>
            </a:r>
          </a:p>
          <a:p>
            <a:endParaRPr lang="en-US" sz="2000"/>
          </a:p>
          <a:p>
            <a:endParaRPr lang="en-US"/>
          </a:p>
        </p:txBody>
      </p:sp>
      <p:sp>
        <p:nvSpPr>
          <p:cNvPr id="7" name="TextBox 6">
            <a:extLst>
              <a:ext uri="{FF2B5EF4-FFF2-40B4-BE49-F238E27FC236}">
                <a16:creationId xmlns:a16="http://schemas.microsoft.com/office/drawing/2014/main" id="{B34CAFFC-DEC4-914F-8818-766F1B03C69B}"/>
              </a:ext>
            </a:extLst>
          </p:cNvPr>
          <p:cNvSpPr txBox="1"/>
          <p:nvPr/>
        </p:nvSpPr>
        <p:spPr>
          <a:xfrm>
            <a:off x="1127448" y="6453336"/>
            <a:ext cx="3300904" cy="369332"/>
          </a:xfrm>
          <a:prstGeom prst="rect">
            <a:avLst/>
          </a:prstGeom>
          <a:noFill/>
        </p:spPr>
        <p:txBody>
          <a:bodyPr wrap="none" rtlCol="0">
            <a:spAutoFit/>
          </a:bodyPr>
          <a:lstStyle/>
          <a:p>
            <a:r>
              <a:rPr lang="en-US"/>
              <a:t>Used for sensitivity projections</a:t>
            </a:r>
          </a:p>
        </p:txBody>
      </p:sp>
      <p:pic>
        <p:nvPicPr>
          <p:cNvPr id="39" name="Picture 38" descr="A picture containing text, device&#10;&#10;Description automatically generated">
            <a:extLst>
              <a:ext uri="{FF2B5EF4-FFF2-40B4-BE49-F238E27FC236}">
                <a16:creationId xmlns:a16="http://schemas.microsoft.com/office/drawing/2014/main" id="{26818159-0A85-C94C-82B2-EF179058FF2D}"/>
              </a:ext>
            </a:extLst>
          </p:cNvPr>
          <p:cNvPicPr>
            <a:picLocks noChangeAspect="1"/>
          </p:cNvPicPr>
          <p:nvPr/>
        </p:nvPicPr>
        <p:blipFill rotWithShape="1">
          <a:blip r:embed="rId7"/>
          <a:srcRect l="3512" r="-1" b="-1"/>
          <a:stretch/>
        </p:blipFill>
        <p:spPr>
          <a:xfrm>
            <a:off x="7896200" y="1072889"/>
            <a:ext cx="4107493" cy="3428950"/>
          </a:xfrm>
          <a:prstGeom prst="rect">
            <a:avLst/>
          </a:prstGeom>
          <a:noFill/>
        </p:spPr>
      </p:pic>
    </p:spTree>
    <p:extLst>
      <p:ext uri="{BB962C8B-B14F-4D97-AF65-F5344CB8AC3E}">
        <p14:creationId xmlns:p14="http://schemas.microsoft.com/office/powerpoint/2010/main" val="3778929138"/>
      </p:ext>
    </p:extLst>
  </p:cSld>
  <p:clrMapOvr>
    <a:masterClrMapping/>
  </p:clrMapOvr>
  <mc:AlternateContent xmlns:mc="http://schemas.openxmlformats.org/markup-compatibility/2006" xmlns:p14="http://schemas.microsoft.com/office/powerpoint/2010/main">
    <mc:Choice Requires="p14">
      <p:transition spd="slow" p14:dur="2000" advTm="52237"/>
    </mc:Choice>
    <mc:Fallback xmlns="">
      <p:transition spd="slow" advTm="5223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D045-3A1D-416D-A77C-835654A0A086}"/>
              </a:ext>
            </a:extLst>
          </p:cNvPr>
          <p:cNvSpPr>
            <a:spLocks noGrp="1"/>
          </p:cNvSpPr>
          <p:nvPr>
            <p:ph type="title"/>
          </p:nvPr>
        </p:nvSpPr>
        <p:spPr/>
        <p:txBody>
          <a:bodyPr/>
          <a:lstStyle/>
          <a:p>
            <a:r>
              <a:rPr lang="en-US"/>
              <a:t>AION: A Different Kind of Atom Interferometer</a:t>
            </a:r>
          </a:p>
        </p:txBody>
      </p:sp>
      <p:pic>
        <p:nvPicPr>
          <p:cNvPr id="4" name="image65.png" descr="image65.png">
            <a:extLst>
              <a:ext uri="{FF2B5EF4-FFF2-40B4-BE49-F238E27FC236}">
                <a16:creationId xmlns:a16="http://schemas.microsoft.com/office/drawing/2014/main" id="{24F8CD3F-6130-41B9-A1ED-AD0891451093}"/>
              </a:ext>
            </a:extLst>
          </p:cNvPr>
          <p:cNvPicPr>
            <a:picLocks noChangeAspect="1"/>
          </p:cNvPicPr>
          <p:nvPr/>
        </p:nvPicPr>
        <p:blipFill>
          <a:blip r:embed="rId3"/>
          <a:stretch>
            <a:fillRect/>
          </a:stretch>
        </p:blipFill>
        <p:spPr>
          <a:xfrm>
            <a:off x="639564" y="1556792"/>
            <a:ext cx="2657809" cy="2332361"/>
          </a:xfrm>
          <a:prstGeom prst="rect">
            <a:avLst/>
          </a:prstGeom>
          <a:ln w="12700">
            <a:miter lim="400000"/>
          </a:ln>
        </p:spPr>
      </p:pic>
      <p:sp>
        <p:nvSpPr>
          <p:cNvPr id="6" name="Rectangle 5">
            <a:extLst>
              <a:ext uri="{FF2B5EF4-FFF2-40B4-BE49-F238E27FC236}">
                <a16:creationId xmlns:a16="http://schemas.microsoft.com/office/drawing/2014/main" id="{25460535-3FEA-4B35-840A-2CEFC5410430}"/>
              </a:ext>
            </a:extLst>
          </p:cNvPr>
          <p:cNvSpPr/>
          <p:nvPr/>
        </p:nvSpPr>
        <p:spPr>
          <a:xfrm>
            <a:off x="479376" y="1063671"/>
            <a:ext cx="3256020" cy="400110"/>
          </a:xfrm>
          <a:prstGeom prst="rect">
            <a:avLst/>
          </a:prstGeom>
        </p:spPr>
        <p:txBody>
          <a:bodyPr wrap="none">
            <a:spAutoFit/>
          </a:bodyPr>
          <a:lstStyle/>
          <a:p>
            <a:pPr>
              <a:buNone/>
            </a:pPr>
            <a:r>
              <a:rPr lang="en-US" sz="2000">
                <a:latin typeface="Times New Roman" panose="02020603050405020304" pitchFamily="18" charset="0"/>
                <a:cs typeface="Times New Roman" panose="02020603050405020304" pitchFamily="18" charset="0"/>
              </a:rPr>
              <a:t>Hybrid “clock accelerometer”</a:t>
            </a:r>
          </a:p>
        </p:txBody>
      </p:sp>
      <p:sp>
        <p:nvSpPr>
          <p:cNvPr id="8" name="as a clock, measure light travel time ➜ remove laser noise with single baseline">
            <a:extLst>
              <a:ext uri="{FF2B5EF4-FFF2-40B4-BE49-F238E27FC236}">
                <a16:creationId xmlns:a16="http://schemas.microsoft.com/office/drawing/2014/main" id="{320B0EA8-E080-4BF8-9892-8C03CF6540D1}"/>
              </a:ext>
            </a:extLst>
          </p:cNvPr>
          <p:cNvSpPr txBox="1"/>
          <p:nvPr/>
        </p:nvSpPr>
        <p:spPr>
          <a:xfrm>
            <a:off x="624202" y="4101795"/>
            <a:ext cx="8069806" cy="400044"/>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19" rIns="45719" bIns="45719" anchor="ctr">
            <a:spAutoFit/>
          </a:bodyPr>
          <a:lstStyle>
            <a:lvl1pPr defTabSz="601472">
              <a:lnSpc>
                <a:spcPct val="120000"/>
              </a:lnSpc>
              <a:defRPr sz="2600" b="0">
                <a:solidFill>
                  <a:srgbClr val="0365C0"/>
                </a:solidFill>
                <a:latin typeface="Times New Roman"/>
                <a:ea typeface="Times New Roman"/>
                <a:cs typeface="Times New Roman"/>
                <a:sym typeface="Times New Roman"/>
              </a:defRPr>
            </a:lvl1pPr>
          </a:lstStyle>
          <a:p>
            <a:pPr defTabSz="422895" fontAlgn="auto" hangingPunct="0">
              <a:spcBef>
                <a:spcPts val="0"/>
              </a:spcBef>
              <a:spcAft>
                <a:spcPts val="0"/>
              </a:spcAft>
            </a:pPr>
            <a:r>
              <a:rPr lang="en-US" sz="1828" b="1" kern="0">
                <a:solidFill>
                  <a:schemeClr val="tx1"/>
                </a:solidFill>
              </a:rPr>
              <a:t>C</a:t>
            </a:r>
            <a:r>
              <a:rPr sz="1828" b="1" kern="0">
                <a:solidFill>
                  <a:schemeClr val="tx1"/>
                </a:solidFill>
              </a:rPr>
              <a:t>lock</a:t>
            </a:r>
            <a:r>
              <a:rPr lang="en-US" sz="1828" b="1" kern="0">
                <a:solidFill>
                  <a:schemeClr val="tx1"/>
                </a:solidFill>
              </a:rPr>
              <a:t>:</a:t>
            </a:r>
            <a:r>
              <a:rPr sz="1828" b="1" kern="0">
                <a:solidFill>
                  <a:schemeClr val="tx1"/>
                </a:solidFill>
              </a:rPr>
              <a:t> </a:t>
            </a:r>
            <a:r>
              <a:rPr sz="1828" kern="0">
                <a:solidFill>
                  <a:schemeClr val="tx1"/>
                </a:solidFill>
              </a:rPr>
              <a:t>measure light travel time ➜ remove laser noise with </a:t>
            </a:r>
            <a:r>
              <a:rPr sz="1828" i="1" kern="0">
                <a:solidFill>
                  <a:schemeClr val="tx1"/>
                </a:solidFill>
              </a:rPr>
              <a:t>single baseline</a:t>
            </a:r>
          </a:p>
        </p:txBody>
      </p:sp>
      <p:pic>
        <p:nvPicPr>
          <p:cNvPr id="14" name="Picture 13" descr="A close up of a sign&#10;&#10;Description automatically generated">
            <a:extLst>
              <a:ext uri="{FF2B5EF4-FFF2-40B4-BE49-F238E27FC236}">
                <a16:creationId xmlns:a16="http://schemas.microsoft.com/office/drawing/2014/main" id="{2874D765-7CC0-C448-8ADC-72AF2BA70C8B}"/>
              </a:ext>
            </a:extLst>
          </p:cNvPr>
          <p:cNvPicPr>
            <a:picLocks noChangeAspect="1"/>
          </p:cNvPicPr>
          <p:nvPr/>
        </p:nvPicPr>
        <p:blipFill>
          <a:blip r:embed="rId4"/>
          <a:stretch>
            <a:fillRect/>
          </a:stretch>
        </p:blipFill>
        <p:spPr>
          <a:xfrm>
            <a:off x="3695804" y="1299267"/>
            <a:ext cx="656947" cy="2676453"/>
          </a:xfrm>
          <a:prstGeom prst="rect">
            <a:avLst/>
          </a:prstGeom>
        </p:spPr>
      </p:pic>
      <p:pic>
        <p:nvPicPr>
          <p:cNvPr id="16" name="Picture 15" descr="A picture containing table, photo, desk, sitting&#10;&#10;Description automatically generated">
            <a:extLst>
              <a:ext uri="{FF2B5EF4-FFF2-40B4-BE49-F238E27FC236}">
                <a16:creationId xmlns:a16="http://schemas.microsoft.com/office/drawing/2014/main" id="{1F833B71-BBA0-C54A-98BC-7C1752AC1990}"/>
              </a:ext>
            </a:extLst>
          </p:cNvPr>
          <p:cNvPicPr>
            <a:picLocks noChangeAspect="1"/>
          </p:cNvPicPr>
          <p:nvPr/>
        </p:nvPicPr>
        <p:blipFill>
          <a:blip r:embed="rId5"/>
          <a:stretch>
            <a:fillRect/>
          </a:stretch>
        </p:blipFill>
        <p:spPr>
          <a:xfrm>
            <a:off x="4273172" y="1052739"/>
            <a:ext cx="3118972" cy="3168349"/>
          </a:xfrm>
          <a:prstGeom prst="rect">
            <a:avLst/>
          </a:prstGeom>
        </p:spPr>
      </p:pic>
      <p:pic>
        <p:nvPicPr>
          <p:cNvPr id="37" name="Picture 2" descr="Image preview">
            <a:extLst>
              <a:ext uri="{FF2B5EF4-FFF2-40B4-BE49-F238E27FC236}">
                <a16:creationId xmlns:a16="http://schemas.microsoft.com/office/drawing/2014/main" id="{F2DC1A58-DC35-6F4A-989A-80A517A859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411" t="35476" r="20387"/>
          <a:stretch/>
        </p:blipFill>
        <p:spPr bwMode="auto">
          <a:xfrm>
            <a:off x="548483" y="4509120"/>
            <a:ext cx="5763541" cy="22700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B0734D6-B6D8-BE44-B272-3971F06F03D0}"/>
              </a:ext>
            </a:extLst>
          </p:cNvPr>
          <p:cNvSpPr txBox="1"/>
          <p:nvPr/>
        </p:nvSpPr>
        <p:spPr>
          <a:xfrm>
            <a:off x="6600056" y="4581128"/>
            <a:ext cx="5043461" cy="2523768"/>
          </a:xfrm>
          <a:prstGeom prst="rect">
            <a:avLst/>
          </a:prstGeom>
          <a:noFill/>
        </p:spPr>
        <p:txBody>
          <a:bodyPr wrap="square" rtlCol="0">
            <a:spAutoFit/>
          </a:bodyPr>
          <a:lstStyle/>
          <a:p>
            <a:r>
              <a:rPr lang="en-US" sz="2000" b="1">
                <a:solidFill>
                  <a:schemeClr val="accent2"/>
                </a:solidFill>
              </a:rPr>
              <a:t>For ultimate sensitivity we need to push</a:t>
            </a:r>
          </a:p>
          <a:p>
            <a:r>
              <a:rPr lang="en-US" sz="2000" b="1">
                <a:solidFill>
                  <a:schemeClr val="accent2"/>
                </a:solidFill>
              </a:rPr>
              <a:t>each basic parameter by ~O(10).  </a:t>
            </a:r>
          </a:p>
          <a:p>
            <a:r>
              <a:rPr lang="en-US" sz="2000"/>
              <a:t>The project aims to demonstrate in funding period e.g.</a:t>
            </a:r>
          </a:p>
          <a:p>
            <a:pPr marL="342900" indent="-342900">
              <a:buFont typeface="Arial" panose="020B0604020202020204" pitchFamily="34" charset="0"/>
              <a:buChar char="•"/>
            </a:pPr>
            <a:r>
              <a:rPr lang="en-US" sz="2000"/>
              <a:t>LMT:		~1000 </a:t>
            </a:r>
            <a:r>
              <a:rPr lang="en-US" sz="2000" err="1"/>
              <a:t>hbar</a:t>
            </a:r>
            <a:r>
              <a:rPr lang="en-US" sz="2000"/>
              <a:t>*k</a:t>
            </a:r>
          </a:p>
          <a:p>
            <a:pPr marL="285750" indent="-285750">
              <a:buFont typeface="Arial" panose="020B0604020202020204" pitchFamily="34" charset="0"/>
              <a:buChar char="•"/>
            </a:pPr>
            <a:r>
              <a:rPr lang="en-US" sz="2000"/>
              <a:t>Squeezing 	~ 20dB for &gt; 1e6 Atoms</a:t>
            </a:r>
          </a:p>
          <a:p>
            <a:endParaRPr lang="en-US" sz="2000"/>
          </a:p>
          <a:p>
            <a:endParaRPr lang="en-US"/>
          </a:p>
        </p:txBody>
      </p:sp>
      <p:sp>
        <p:nvSpPr>
          <p:cNvPr id="7" name="TextBox 6">
            <a:extLst>
              <a:ext uri="{FF2B5EF4-FFF2-40B4-BE49-F238E27FC236}">
                <a16:creationId xmlns:a16="http://schemas.microsoft.com/office/drawing/2014/main" id="{B34CAFFC-DEC4-914F-8818-766F1B03C69B}"/>
              </a:ext>
            </a:extLst>
          </p:cNvPr>
          <p:cNvSpPr txBox="1"/>
          <p:nvPr/>
        </p:nvSpPr>
        <p:spPr>
          <a:xfrm>
            <a:off x="1127448" y="6453336"/>
            <a:ext cx="3300904" cy="369332"/>
          </a:xfrm>
          <a:prstGeom prst="rect">
            <a:avLst/>
          </a:prstGeom>
          <a:noFill/>
        </p:spPr>
        <p:txBody>
          <a:bodyPr wrap="none" rtlCol="0">
            <a:spAutoFit/>
          </a:bodyPr>
          <a:lstStyle/>
          <a:p>
            <a:r>
              <a:rPr lang="en-US"/>
              <a:t>Used for sensitivity projections</a:t>
            </a:r>
          </a:p>
        </p:txBody>
      </p:sp>
      <p:pic>
        <p:nvPicPr>
          <p:cNvPr id="39" name="Picture 38" descr="A picture containing text, device&#10;&#10;Description automatically generated">
            <a:extLst>
              <a:ext uri="{FF2B5EF4-FFF2-40B4-BE49-F238E27FC236}">
                <a16:creationId xmlns:a16="http://schemas.microsoft.com/office/drawing/2014/main" id="{26818159-0A85-C94C-82B2-EF179058FF2D}"/>
              </a:ext>
            </a:extLst>
          </p:cNvPr>
          <p:cNvPicPr>
            <a:picLocks noChangeAspect="1"/>
          </p:cNvPicPr>
          <p:nvPr/>
        </p:nvPicPr>
        <p:blipFill rotWithShape="1">
          <a:blip r:embed="rId7"/>
          <a:srcRect l="3512" r="-1" b="-1"/>
          <a:stretch/>
        </p:blipFill>
        <p:spPr>
          <a:xfrm>
            <a:off x="7896200" y="1072889"/>
            <a:ext cx="4107493" cy="3428950"/>
          </a:xfrm>
          <a:prstGeom prst="rect">
            <a:avLst/>
          </a:prstGeom>
          <a:noFill/>
        </p:spPr>
      </p:pic>
      <p:sp>
        <p:nvSpPr>
          <p:cNvPr id="13" name="TextBox 12">
            <a:extLst>
              <a:ext uri="{FF2B5EF4-FFF2-40B4-BE49-F238E27FC236}">
                <a16:creationId xmlns:a16="http://schemas.microsoft.com/office/drawing/2014/main" id="{689620F2-ACB9-064A-8333-9540CAE9489A}"/>
              </a:ext>
            </a:extLst>
          </p:cNvPr>
          <p:cNvSpPr txBox="1"/>
          <p:nvPr/>
        </p:nvSpPr>
        <p:spPr>
          <a:xfrm>
            <a:off x="983432" y="1922238"/>
            <a:ext cx="10369152" cy="3170099"/>
          </a:xfrm>
          <a:prstGeom prst="rect">
            <a:avLst/>
          </a:prstGeom>
          <a:solidFill>
            <a:srgbClr val="FFFF00"/>
          </a:solidFill>
          <a:effectLst>
            <a:softEdge rad="0"/>
          </a:effectLst>
          <a:scene3d>
            <a:camera prst="orthographicFront"/>
            <a:lightRig rig="flood" dir="t"/>
          </a:scene3d>
          <a:sp3d prstMaterial="powder"/>
        </p:spPr>
        <p:txBody>
          <a:bodyPr wrap="square">
            <a:spAutoFit/>
          </a:bodyPr>
          <a:lstStyle/>
          <a:p>
            <a:pPr algn="ctr"/>
            <a:r>
              <a:rPr lang="en-GB"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support this R&amp;D work, we build and commissioning </a:t>
            </a:r>
            <a:r>
              <a:rPr lang="en-GB"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five Ultra-High Vacuum (UHV) system</a:t>
            </a:r>
            <a:r>
              <a:rPr lang="en-GB"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often referred to as side-arm, and the </a:t>
            </a:r>
            <a:r>
              <a:rPr lang="en-GB"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five Laser Stabilisation (LS) Systems</a:t>
            </a:r>
            <a:r>
              <a:rPr lang="en-GB"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These systems are critical components of the </a:t>
            </a:r>
            <a:r>
              <a:rPr lang="en-GB" sz="2500">
                <a:effectLst/>
                <a:latin typeface="Arial" panose="020B0604020202020204" pitchFamily="34" charset="0"/>
                <a:ea typeface="Calibri" panose="020F0502020204030204" pitchFamily="34" charset="0"/>
                <a:cs typeface="Arial" panose="020B0604020202020204" pitchFamily="34" charset="0"/>
              </a:rPr>
              <a:t>AION Ultra-Cold Strontium (UC-Sr) laboratories in Cambridge, Oxford, Birmingham, Imperial and RAL. </a:t>
            </a:r>
          </a:p>
          <a:p>
            <a:pPr algn="ctr"/>
            <a:endParaRPr lang="en-GB" sz="2500">
              <a:latin typeface="Arial" panose="020B0604020202020204" pitchFamily="34" charset="0"/>
              <a:ea typeface="Calibri" panose="020F0502020204030204" pitchFamily="34" charset="0"/>
              <a:cs typeface="Arial" panose="020B0604020202020204" pitchFamily="34" charset="0"/>
            </a:endParaRPr>
          </a:p>
          <a:p>
            <a:pPr algn="ctr"/>
            <a:r>
              <a:rPr lang="en-GB" sz="2500">
                <a:effectLst/>
                <a:latin typeface="Arial" panose="020B0604020202020204" pitchFamily="34" charset="0"/>
                <a:ea typeface="Calibri" panose="020F0502020204030204" pitchFamily="34" charset="0"/>
                <a:cs typeface="Arial" panose="020B0604020202020204" pitchFamily="34" charset="0"/>
              </a:rPr>
              <a:t>These UC-Sr Labs are one of our main deliverables in the funded 30month of the project. </a:t>
            </a:r>
            <a:endParaRPr lang="en-GB" sz="25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5792815"/>
      </p:ext>
    </p:extLst>
  </p:cSld>
  <p:clrMapOvr>
    <a:masterClrMapping/>
  </p:clrMapOvr>
  <mc:AlternateContent xmlns:mc="http://schemas.openxmlformats.org/markup-compatibility/2006" xmlns:p14="http://schemas.microsoft.com/office/powerpoint/2010/main">
    <mc:Choice Requires="p14">
      <p:transition spd="slow" p14:dur="2000" advTm="52237"/>
    </mc:Choice>
    <mc:Fallback xmlns="">
      <p:transition spd="slow" advTm="5223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2C33E-1774-164A-83A9-EB0092A52CD4}"/>
              </a:ext>
            </a:extLst>
          </p:cNvPr>
          <p:cNvSpPr>
            <a:spLocks noGrp="1"/>
          </p:cNvSpPr>
          <p:nvPr>
            <p:ph type="title"/>
          </p:nvPr>
        </p:nvSpPr>
        <p:spPr/>
        <p:txBody>
          <a:bodyPr/>
          <a:lstStyle/>
          <a:p>
            <a:r>
              <a:rPr lang="en-US"/>
              <a:t>UHV System (Side-Arm) Design &amp; Build</a:t>
            </a:r>
          </a:p>
        </p:txBody>
      </p:sp>
      <p:pic>
        <p:nvPicPr>
          <p:cNvPr id="5" name="Picture 4">
            <a:extLst>
              <a:ext uri="{FF2B5EF4-FFF2-40B4-BE49-F238E27FC236}">
                <a16:creationId xmlns:a16="http://schemas.microsoft.com/office/drawing/2014/main" id="{C063A5FF-03B8-9843-B8B2-FB4427EBFA81}"/>
              </a:ext>
            </a:extLst>
          </p:cNvPr>
          <p:cNvPicPr>
            <a:picLocks noChangeAspect="1"/>
          </p:cNvPicPr>
          <p:nvPr/>
        </p:nvPicPr>
        <p:blipFill>
          <a:blip r:embed="rId3"/>
          <a:stretch>
            <a:fillRect/>
          </a:stretch>
        </p:blipFill>
        <p:spPr>
          <a:xfrm>
            <a:off x="119336" y="1139472"/>
            <a:ext cx="4806981" cy="29376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915FAFF4-CA85-3840-8D0F-60F81441532E}"/>
              </a:ext>
            </a:extLst>
          </p:cNvPr>
          <p:cNvPicPr>
            <a:picLocks noChangeAspect="1"/>
          </p:cNvPicPr>
          <p:nvPr/>
        </p:nvPicPr>
        <p:blipFill>
          <a:blip r:embed="rId4"/>
          <a:stretch>
            <a:fillRect/>
          </a:stretch>
        </p:blipFill>
        <p:spPr>
          <a:xfrm>
            <a:off x="5159896" y="1139472"/>
            <a:ext cx="4495119" cy="293760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F29B9B25-6CAF-3847-A4B6-94C9074773C5}"/>
              </a:ext>
            </a:extLst>
          </p:cNvPr>
          <p:cNvPicPr>
            <a:picLocks noChangeAspect="1"/>
          </p:cNvPicPr>
          <p:nvPr/>
        </p:nvPicPr>
        <p:blipFill>
          <a:blip r:embed="rId5"/>
          <a:stretch>
            <a:fillRect/>
          </a:stretch>
        </p:blipFill>
        <p:spPr>
          <a:xfrm>
            <a:off x="4961426" y="3920400"/>
            <a:ext cx="4693589" cy="2937600"/>
          </a:xfrm>
          <a:prstGeom prst="rect">
            <a:avLst/>
          </a:prstGeom>
        </p:spPr>
      </p:pic>
      <p:pic>
        <p:nvPicPr>
          <p:cNvPr id="11" name="Picture 10" descr="A picture containing text, different&#10;&#10;Description automatically generated">
            <a:extLst>
              <a:ext uri="{FF2B5EF4-FFF2-40B4-BE49-F238E27FC236}">
                <a16:creationId xmlns:a16="http://schemas.microsoft.com/office/drawing/2014/main" id="{8BFA376A-E69D-374B-B6AD-A614F239F015}"/>
              </a:ext>
            </a:extLst>
          </p:cNvPr>
          <p:cNvPicPr>
            <a:picLocks noChangeAspect="1"/>
          </p:cNvPicPr>
          <p:nvPr/>
        </p:nvPicPr>
        <p:blipFill>
          <a:blip r:embed="rId6"/>
          <a:stretch>
            <a:fillRect/>
          </a:stretch>
        </p:blipFill>
        <p:spPr>
          <a:xfrm>
            <a:off x="69829" y="3912360"/>
            <a:ext cx="4806982" cy="2937600"/>
          </a:xfrm>
          <a:prstGeom prst="rect">
            <a:avLst/>
          </a:prstGeom>
        </p:spPr>
      </p:pic>
      <p:sp>
        <p:nvSpPr>
          <p:cNvPr id="12" name="TextBox 11">
            <a:extLst>
              <a:ext uri="{FF2B5EF4-FFF2-40B4-BE49-F238E27FC236}">
                <a16:creationId xmlns:a16="http://schemas.microsoft.com/office/drawing/2014/main" id="{25CA1D33-880D-9D4E-AF61-28C9D060FD33}"/>
              </a:ext>
            </a:extLst>
          </p:cNvPr>
          <p:cNvSpPr txBox="1"/>
          <p:nvPr/>
        </p:nvSpPr>
        <p:spPr>
          <a:xfrm>
            <a:off x="9700536" y="2703504"/>
            <a:ext cx="2444136" cy="2677656"/>
          </a:xfrm>
          <a:prstGeom prst="rect">
            <a:avLst/>
          </a:prstGeom>
          <a:solidFill>
            <a:srgbClr val="FFFF00"/>
          </a:solidFill>
        </p:spPr>
        <p:txBody>
          <a:bodyPr wrap="square" rtlCol="0">
            <a:spAutoFit/>
          </a:bodyPr>
          <a:lstStyle/>
          <a:p>
            <a:pPr algn="ctr"/>
            <a:r>
              <a:rPr lang="en-US" sz="2400"/>
              <a:t>UHV CAD Design</a:t>
            </a:r>
          </a:p>
          <a:p>
            <a:pPr algn="ctr"/>
            <a:endParaRPr lang="en-US" sz="2400"/>
          </a:p>
          <a:p>
            <a:pPr algn="ctr"/>
            <a:r>
              <a:rPr lang="en-US" sz="2400"/>
              <a:t>Five Systems with different specs will be required</a:t>
            </a:r>
          </a:p>
        </p:txBody>
      </p:sp>
    </p:spTree>
    <p:extLst>
      <p:ext uri="{BB962C8B-B14F-4D97-AF65-F5344CB8AC3E}">
        <p14:creationId xmlns:p14="http://schemas.microsoft.com/office/powerpoint/2010/main" val="3429085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2C33E-1774-164A-83A9-EB0092A52CD4}"/>
              </a:ext>
            </a:extLst>
          </p:cNvPr>
          <p:cNvSpPr>
            <a:spLocks noGrp="1"/>
          </p:cNvSpPr>
          <p:nvPr>
            <p:ph type="title"/>
          </p:nvPr>
        </p:nvSpPr>
        <p:spPr/>
        <p:txBody>
          <a:bodyPr/>
          <a:lstStyle/>
          <a:p>
            <a:r>
              <a:rPr lang="en-US"/>
              <a:t>UHV System (Side-Arm) Design &amp; Build</a:t>
            </a:r>
          </a:p>
        </p:txBody>
      </p:sp>
      <p:pic>
        <p:nvPicPr>
          <p:cNvPr id="5" name="Picture 4">
            <a:extLst>
              <a:ext uri="{FF2B5EF4-FFF2-40B4-BE49-F238E27FC236}">
                <a16:creationId xmlns:a16="http://schemas.microsoft.com/office/drawing/2014/main" id="{C063A5FF-03B8-9843-B8B2-FB4427EBFA81}"/>
              </a:ext>
            </a:extLst>
          </p:cNvPr>
          <p:cNvPicPr>
            <a:picLocks noChangeAspect="1"/>
          </p:cNvPicPr>
          <p:nvPr/>
        </p:nvPicPr>
        <p:blipFill>
          <a:blip r:embed="rId3"/>
          <a:stretch>
            <a:fillRect/>
          </a:stretch>
        </p:blipFill>
        <p:spPr>
          <a:xfrm>
            <a:off x="119336" y="1139472"/>
            <a:ext cx="4806981" cy="29376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915FAFF4-CA85-3840-8D0F-60F81441532E}"/>
              </a:ext>
            </a:extLst>
          </p:cNvPr>
          <p:cNvPicPr>
            <a:picLocks noChangeAspect="1"/>
          </p:cNvPicPr>
          <p:nvPr/>
        </p:nvPicPr>
        <p:blipFill>
          <a:blip r:embed="rId4"/>
          <a:stretch>
            <a:fillRect/>
          </a:stretch>
        </p:blipFill>
        <p:spPr>
          <a:xfrm>
            <a:off x="5159896" y="1139472"/>
            <a:ext cx="4495119" cy="293760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F29B9B25-6CAF-3847-A4B6-94C9074773C5}"/>
              </a:ext>
            </a:extLst>
          </p:cNvPr>
          <p:cNvPicPr>
            <a:picLocks noChangeAspect="1"/>
          </p:cNvPicPr>
          <p:nvPr/>
        </p:nvPicPr>
        <p:blipFill>
          <a:blip r:embed="rId5"/>
          <a:stretch>
            <a:fillRect/>
          </a:stretch>
        </p:blipFill>
        <p:spPr>
          <a:xfrm>
            <a:off x="4961426" y="3920400"/>
            <a:ext cx="4693589" cy="2937600"/>
          </a:xfrm>
          <a:prstGeom prst="rect">
            <a:avLst/>
          </a:prstGeom>
        </p:spPr>
      </p:pic>
      <p:pic>
        <p:nvPicPr>
          <p:cNvPr id="11" name="Picture 10" descr="A picture containing text, different&#10;&#10;Description automatically generated">
            <a:extLst>
              <a:ext uri="{FF2B5EF4-FFF2-40B4-BE49-F238E27FC236}">
                <a16:creationId xmlns:a16="http://schemas.microsoft.com/office/drawing/2014/main" id="{8BFA376A-E69D-374B-B6AD-A614F239F015}"/>
              </a:ext>
            </a:extLst>
          </p:cNvPr>
          <p:cNvPicPr>
            <a:picLocks noChangeAspect="1"/>
          </p:cNvPicPr>
          <p:nvPr/>
        </p:nvPicPr>
        <p:blipFill>
          <a:blip r:embed="rId6"/>
          <a:stretch>
            <a:fillRect/>
          </a:stretch>
        </p:blipFill>
        <p:spPr>
          <a:xfrm>
            <a:off x="69829" y="3912360"/>
            <a:ext cx="4806982" cy="2937600"/>
          </a:xfrm>
          <a:prstGeom prst="rect">
            <a:avLst/>
          </a:prstGeom>
        </p:spPr>
      </p:pic>
      <p:sp>
        <p:nvSpPr>
          <p:cNvPr id="12" name="TextBox 11">
            <a:extLst>
              <a:ext uri="{FF2B5EF4-FFF2-40B4-BE49-F238E27FC236}">
                <a16:creationId xmlns:a16="http://schemas.microsoft.com/office/drawing/2014/main" id="{25CA1D33-880D-9D4E-AF61-28C9D060FD33}"/>
              </a:ext>
            </a:extLst>
          </p:cNvPr>
          <p:cNvSpPr txBox="1"/>
          <p:nvPr/>
        </p:nvSpPr>
        <p:spPr>
          <a:xfrm>
            <a:off x="9700536" y="2703504"/>
            <a:ext cx="2444136" cy="2677656"/>
          </a:xfrm>
          <a:prstGeom prst="rect">
            <a:avLst/>
          </a:prstGeom>
          <a:solidFill>
            <a:srgbClr val="FFFF00"/>
          </a:solidFill>
        </p:spPr>
        <p:txBody>
          <a:bodyPr wrap="square" rtlCol="0">
            <a:spAutoFit/>
          </a:bodyPr>
          <a:lstStyle/>
          <a:p>
            <a:pPr algn="ctr"/>
            <a:r>
              <a:rPr lang="en-US" sz="2400"/>
              <a:t>UHV CAD Design</a:t>
            </a:r>
          </a:p>
          <a:p>
            <a:pPr algn="ctr"/>
            <a:endParaRPr lang="en-US" sz="2400"/>
          </a:p>
          <a:p>
            <a:pPr algn="ctr"/>
            <a:r>
              <a:rPr lang="en-US" sz="2400"/>
              <a:t>Five Systems with different specs will be required</a:t>
            </a:r>
          </a:p>
        </p:txBody>
      </p:sp>
      <p:pic>
        <p:nvPicPr>
          <p:cNvPr id="4" name="Picture 3" descr="Whiteboard&#10;&#10;Description automatically generated">
            <a:extLst>
              <a:ext uri="{FF2B5EF4-FFF2-40B4-BE49-F238E27FC236}">
                <a16:creationId xmlns:a16="http://schemas.microsoft.com/office/drawing/2014/main" id="{06511DE3-535E-BB4F-8BD5-A7DF3EB4AC54}"/>
              </a:ext>
            </a:extLst>
          </p:cNvPr>
          <p:cNvPicPr>
            <a:picLocks noChangeAspect="1"/>
          </p:cNvPicPr>
          <p:nvPr/>
        </p:nvPicPr>
        <p:blipFill>
          <a:blip r:embed="rId7"/>
          <a:stretch>
            <a:fillRect/>
          </a:stretch>
        </p:blipFill>
        <p:spPr>
          <a:xfrm>
            <a:off x="1" y="1025718"/>
            <a:ext cx="9655014" cy="5680642"/>
          </a:xfrm>
          <a:prstGeom prst="rect">
            <a:avLst/>
          </a:prstGeom>
        </p:spPr>
      </p:pic>
    </p:spTree>
    <p:extLst>
      <p:ext uri="{BB962C8B-B14F-4D97-AF65-F5344CB8AC3E}">
        <p14:creationId xmlns:p14="http://schemas.microsoft.com/office/powerpoint/2010/main" val="2561905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2C33E-1774-164A-83A9-EB0092A52CD4}"/>
              </a:ext>
            </a:extLst>
          </p:cNvPr>
          <p:cNvSpPr>
            <a:spLocks noGrp="1"/>
          </p:cNvSpPr>
          <p:nvPr>
            <p:ph type="title"/>
          </p:nvPr>
        </p:nvSpPr>
        <p:spPr/>
        <p:txBody>
          <a:bodyPr/>
          <a:lstStyle/>
          <a:p>
            <a:r>
              <a:rPr lang="en-US"/>
              <a:t>UHV System (Side-Arm) Design &amp; Build</a:t>
            </a:r>
          </a:p>
        </p:txBody>
      </p:sp>
      <p:pic>
        <p:nvPicPr>
          <p:cNvPr id="5" name="Picture 4">
            <a:extLst>
              <a:ext uri="{FF2B5EF4-FFF2-40B4-BE49-F238E27FC236}">
                <a16:creationId xmlns:a16="http://schemas.microsoft.com/office/drawing/2014/main" id="{C063A5FF-03B8-9843-B8B2-FB4427EBFA81}"/>
              </a:ext>
            </a:extLst>
          </p:cNvPr>
          <p:cNvPicPr>
            <a:picLocks noChangeAspect="1"/>
          </p:cNvPicPr>
          <p:nvPr/>
        </p:nvPicPr>
        <p:blipFill>
          <a:blip r:embed="rId3"/>
          <a:stretch>
            <a:fillRect/>
          </a:stretch>
        </p:blipFill>
        <p:spPr>
          <a:xfrm>
            <a:off x="119336" y="1139472"/>
            <a:ext cx="4806981" cy="29376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915FAFF4-CA85-3840-8D0F-60F81441532E}"/>
              </a:ext>
            </a:extLst>
          </p:cNvPr>
          <p:cNvPicPr>
            <a:picLocks noChangeAspect="1"/>
          </p:cNvPicPr>
          <p:nvPr/>
        </p:nvPicPr>
        <p:blipFill>
          <a:blip r:embed="rId4"/>
          <a:stretch>
            <a:fillRect/>
          </a:stretch>
        </p:blipFill>
        <p:spPr>
          <a:xfrm>
            <a:off x="5159896" y="1139472"/>
            <a:ext cx="4495119" cy="293760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F29B9B25-6CAF-3847-A4B6-94C9074773C5}"/>
              </a:ext>
            </a:extLst>
          </p:cNvPr>
          <p:cNvPicPr>
            <a:picLocks noChangeAspect="1"/>
          </p:cNvPicPr>
          <p:nvPr/>
        </p:nvPicPr>
        <p:blipFill>
          <a:blip r:embed="rId5"/>
          <a:stretch>
            <a:fillRect/>
          </a:stretch>
        </p:blipFill>
        <p:spPr>
          <a:xfrm>
            <a:off x="4961426" y="3920400"/>
            <a:ext cx="4693589" cy="2937600"/>
          </a:xfrm>
          <a:prstGeom prst="rect">
            <a:avLst/>
          </a:prstGeom>
        </p:spPr>
      </p:pic>
      <p:pic>
        <p:nvPicPr>
          <p:cNvPr id="11" name="Picture 10" descr="A picture containing text, different&#10;&#10;Description automatically generated">
            <a:extLst>
              <a:ext uri="{FF2B5EF4-FFF2-40B4-BE49-F238E27FC236}">
                <a16:creationId xmlns:a16="http://schemas.microsoft.com/office/drawing/2014/main" id="{8BFA376A-E69D-374B-B6AD-A614F239F015}"/>
              </a:ext>
            </a:extLst>
          </p:cNvPr>
          <p:cNvPicPr>
            <a:picLocks noChangeAspect="1"/>
          </p:cNvPicPr>
          <p:nvPr/>
        </p:nvPicPr>
        <p:blipFill>
          <a:blip r:embed="rId6"/>
          <a:stretch>
            <a:fillRect/>
          </a:stretch>
        </p:blipFill>
        <p:spPr>
          <a:xfrm>
            <a:off x="69829" y="3912360"/>
            <a:ext cx="4806982" cy="2937600"/>
          </a:xfrm>
          <a:prstGeom prst="rect">
            <a:avLst/>
          </a:prstGeom>
        </p:spPr>
      </p:pic>
      <p:sp>
        <p:nvSpPr>
          <p:cNvPr id="12" name="TextBox 11">
            <a:extLst>
              <a:ext uri="{FF2B5EF4-FFF2-40B4-BE49-F238E27FC236}">
                <a16:creationId xmlns:a16="http://schemas.microsoft.com/office/drawing/2014/main" id="{25CA1D33-880D-9D4E-AF61-28C9D060FD33}"/>
              </a:ext>
            </a:extLst>
          </p:cNvPr>
          <p:cNvSpPr txBox="1"/>
          <p:nvPr/>
        </p:nvSpPr>
        <p:spPr>
          <a:xfrm>
            <a:off x="9700536" y="2703504"/>
            <a:ext cx="2444136" cy="2677656"/>
          </a:xfrm>
          <a:prstGeom prst="rect">
            <a:avLst/>
          </a:prstGeom>
          <a:solidFill>
            <a:srgbClr val="FFFF00"/>
          </a:solidFill>
        </p:spPr>
        <p:txBody>
          <a:bodyPr wrap="square" rtlCol="0">
            <a:spAutoFit/>
          </a:bodyPr>
          <a:lstStyle/>
          <a:p>
            <a:pPr algn="ctr"/>
            <a:r>
              <a:rPr lang="en-US" sz="2400"/>
              <a:t>UHV CAD Design</a:t>
            </a:r>
          </a:p>
          <a:p>
            <a:pPr algn="ctr"/>
            <a:endParaRPr lang="en-US" sz="2400"/>
          </a:p>
          <a:p>
            <a:pPr algn="ctr"/>
            <a:r>
              <a:rPr lang="en-US" sz="2400"/>
              <a:t>Five Systems with different specs will be required</a:t>
            </a:r>
          </a:p>
        </p:txBody>
      </p:sp>
      <p:pic>
        <p:nvPicPr>
          <p:cNvPr id="4" name="Picture 3" descr="Whiteboard&#10;&#10;Description automatically generated">
            <a:extLst>
              <a:ext uri="{FF2B5EF4-FFF2-40B4-BE49-F238E27FC236}">
                <a16:creationId xmlns:a16="http://schemas.microsoft.com/office/drawing/2014/main" id="{06511DE3-535E-BB4F-8BD5-A7DF3EB4AC54}"/>
              </a:ext>
            </a:extLst>
          </p:cNvPr>
          <p:cNvPicPr>
            <a:picLocks noChangeAspect="1"/>
          </p:cNvPicPr>
          <p:nvPr/>
        </p:nvPicPr>
        <p:blipFill>
          <a:blip r:embed="rId7"/>
          <a:stretch>
            <a:fillRect/>
          </a:stretch>
        </p:blipFill>
        <p:spPr>
          <a:xfrm>
            <a:off x="1" y="1025718"/>
            <a:ext cx="9655014" cy="5680642"/>
          </a:xfrm>
          <a:prstGeom prst="rect">
            <a:avLst/>
          </a:prstGeom>
        </p:spPr>
      </p:pic>
      <p:sp>
        <p:nvSpPr>
          <p:cNvPr id="3" name="TextBox 2">
            <a:extLst>
              <a:ext uri="{FF2B5EF4-FFF2-40B4-BE49-F238E27FC236}">
                <a16:creationId xmlns:a16="http://schemas.microsoft.com/office/drawing/2014/main" id="{BE2590E2-3054-B449-A1E2-89495404BBE4}"/>
              </a:ext>
            </a:extLst>
          </p:cNvPr>
          <p:cNvSpPr txBox="1"/>
          <p:nvPr/>
        </p:nvSpPr>
        <p:spPr>
          <a:xfrm>
            <a:off x="1055440" y="3157463"/>
            <a:ext cx="6712094" cy="923330"/>
          </a:xfrm>
          <a:prstGeom prst="rect">
            <a:avLst/>
          </a:prstGeom>
          <a:solidFill>
            <a:srgbClr val="FFFF00"/>
          </a:solidFill>
        </p:spPr>
        <p:txBody>
          <a:bodyPr wrap="none" rtlCol="0">
            <a:spAutoFit/>
          </a:bodyPr>
          <a:lstStyle/>
          <a:p>
            <a:pPr algn="ctr"/>
            <a:r>
              <a:rPr lang="en-US"/>
              <a:t>The first two UHV Systems are currently under construction at </a:t>
            </a:r>
          </a:p>
          <a:p>
            <a:pPr algn="ctr"/>
            <a:r>
              <a:rPr lang="en-US"/>
              <a:t>the </a:t>
            </a:r>
            <a:r>
              <a:rPr lang="en-GB"/>
              <a:t>Daresbury Laboratory</a:t>
            </a:r>
            <a:r>
              <a:rPr lang="en-US"/>
              <a:t> are delivery to Cambridge and Oxford</a:t>
            </a:r>
          </a:p>
          <a:p>
            <a:pPr algn="ctr"/>
            <a:r>
              <a:rPr lang="en-US"/>
              <a:t>is expected for April</a:t>
            </a:r>
          </a:p>
        </p:txBody>
      </p:sp>
    </p:spTree>
    <p:extLst>
      <p:ext uri="{BB962C8B-B14F-4D97-AF65-F5344CB8AC3E}">
        <p14:creationId xmlns:p14="http://schemas.microsoft.com/office/powerpoint/2010/main" val="2273018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D045-3A1D-416D-A77C-835654A0A086}"/>
              </a:ext>
            </a:extLst>
          </p:cNvPr>
          <p:cNvSpPr>
            <a:spLocks noGrp="1"/>
          </p:cNvSpPr>
          <p:nvPr>
            <p:ph type="title"/>
          </p:nvPr>
        </p:nvSpPr>
        <p:spPr/>
        <p:txBody>
          <a:bodyPr/>
          <a:lstStyle/>
          <a:p>
            <a:r>
              <a:rPr lang="en-US"/>
              <a:t>AION: A Different Kind of Atom Interferometer</a:t>
            </a:r>
          </a:p>
        </p:txBody>
      </p:sp>
      <p:pic>
        <p:nvPicPr>
          <p:cNvPr id="4" name="image65.png" descr="image65.png">
            <a:extLst>
              <a:ext uri="{FF2B5EF4-FFF2-40B4-BE49-F238E27FC236}">
                <a16:creationId xmlns:a16="http://schemas.microsoft.com/office/drawing/2014/main" id="{24F8CD3F-6130-41B9-A1ED-AD0891451093}"/>
              </a:ext>
            </a:extLst>
          </p:cNvPr>
          <p:cNvPicPr>
            <a:picLocks noChangeAspect="1"/>
          </p:cNvPicPr>
          <p:nvPr/>
        </p:nvPicPr>
        <p:blipFill>
          <a:blip r:embed="rId3"/>
          <a:stretch>
            <a:fillRect/>
          </a:stretch>
        </p:blipFill>
        <p:spPr>
          <a:xfrm>
            <a:off x="639564" y="1556792"/>
            <a:ext cx="2657809" cy="2332361"/>
          </a:xfrm>
          <a:prstGeom prst="rect">
            <a:avLst/>
          </a:prstGeom>
          <a:ln w="12700">
            <a:miter lim="400000"/>
          </a:ln>
        </p:spPr>
      </p:pic>
      <p:sp>
        <p:nvSpPr>
          <p:cNvPr id="6" name="Rectangle 5">
            <a:extLst>
              <a:ext uri="{FF2B5EF4-FFF2-40B4-BE49-F238E27FC236}">
                <a16:creationId xmlns:a16="http://schemas.microsoft.com/office/drawing/2014/main" id="{25460535-3FEA-4B35-840A-2CEFC5410430}"/>
              </a:ext>
            </a:extLst>
          </p:cNvPr>
          <p:cNvSpPr/>
          <p:nvPr/>
        </p:nvSpPr>
        <p:spPr>
          <a:xfrm>
            <a:off x="479376" y="1063671"/>
            <a:ext cx="3256020" cy="400110"/>
          </a:xfrm>
          <a:prstGeom prst="rect">
            <a:avLst/>
          </a:prstGeom>
        </p:spPr>
        <p:txBody>
          <a:bodyPr wrap="none">
            <a:spAutoFit/>
          </a:bodyPr>
          <a:lstStyle/>
          <a:p>
            <a:pPr>
              <a:buNone/>
            </a:pPr>
            <a:r>
              <a:rPr lang="en-US" sz="2000">
                <a:latin typeface="Times New Roman" panose="02020603050405020304" pitchFamily="18" charset="0"/>
                <a:cs typeface="Times New Roman" panose="02020603050405020304" pitchFamily="18" charset="0"/>
              </a:rPr>
              <a:t>Hybrid “clock accelerometer”</a:t>
            </a:r>
          </a:p>
        </p:txBody>
      </p:sp>
      <p:sp>
        <p:nvSpPr>
          <p:cNvPr id="8" name="as a clock, measure light travel time ➜ remove laser noise with single baseline">
            <a:extLst>
              <a:ext uri="{FF2B5EF4-FFF2-40B4-BE49-F238E27FC236}">
                <a16:creationId xmlns:a16="http://schemas.microsoft.com/office/drawing/2014/main" id="{320B0EA8-E080-4BF8-9892-8C03CF6540D1}"/>
              </a:ext>
            </a:extLst>
          </p:cNvPr>
          <p:cNvSpPr txBox="1"/>
          <p:nvPr/>
        </p:nvSpPr>
        <p:spPr>
          <a:xfrm>
            <a:off x="624202" y="4101795"/>
            <a:ext cx="8069806" cy="400044"/>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19" rIns="45719" bIns="45719" anchor="ctr">
            <a:spAutoFit/>
          </a:bodyPr>
          <a:lstStyle>
            <a:lvl1pPr defTabSz="601472">
              <a:lnSpc>
                <a:spcPct val="120000"/>
              </a:lnSpc>
              <a:defRPr sz="2600" b="0">
                <a:solidFill>
                  <a:srgbClr val="0365C0"/>
                </a:solidFill>
                <a:latin typeface="Times New Roman"/>
                <a:ea typeface="Times New Roman"/>
                <a:cs typeface="Times New Roman"/>
                <a:sym typeface="Times New Roman"/>
              </a:defRPr>
            </a:lvl1pPr>
          </a:lstStyle>
          <a:p>
            <a:pPr defTabSz="422895" fontAlgn="auto" hangingPunct="0">
              <a:spcBef>
                <a:spcPts val="0"/>
              </a:spcBef>
              <a:spcAft>
                <a:spcPts val="0"/>
              </a:spcAft>
            </a:pPr>
            <a:r>
              <a:rPr lang="en-US" sz="1828" b="1" kern="0">
                <a:solidFill>
                  <a:schemeClr val="tx1"/>
                </a:solidFill>
              </a:rPr>
              <a:t>C</a:t>
            </a:r>
            <a:r>
              <a:rPr sz="1828" b="1" kern="0">
                <a:solidFill>
                  <a:schemeClr val="tx1"/>
                </a:solidFill>
              </a:rPr>
              <a:t>lock</a:t>
            </a:r>
            <a:r>
              <a:rPr lang="en-US" sz="1828" b="1" kern="0">
                <a:solidFill>
                  <a:schemeClr val="tx1"/>
                </a:solidFill>
              </a:rPr>
              <a:t>:</a:t>
            </a:r>
            <a:r>
              <a:rPr sz="1828" b="1" kern="0">
                <a:solidFill>
                  <a:schemeClr val="tx1"/>
                </a:solidFill>
              </a:rPr>
              <a:t> </a:t>
            </a:r>
            <a:r>
              <a:rPr sz="1828" kern="0">
                <a:solidFill>
                  <a:schemeClr val="tx1"/>
                </a:solidFill>
              </a:rPr>
              <a:t>measure light travel time ➜ remove laser noise with </a:t>
            </a:r>
            <a:r>
              <a:rPr sz="1828" i="1" kern="0">
                <a:solidFill>
                  <a:schemeClr val="tx1"/>
                </a:solidFill>
              </a:rPr>
              <a:t>single baseline</a:t>
            </a:r>
          </a:p>
        </p:txBody>
      </p:sp>
      <p:pic>
        <p:nvPicPr>
          <p:cNvPr id="14" name="Picture 13" descr="A close up of a sign&#10;&#10;Description automatically generated">
            <a:extLst>
              <a:ext uri="{FF2B5EF4-FFF2-40B4-BE49-F238E27FC236}">
                <a16:creationId xmlns:a16="http://schemas.microsoft.com/office/drawing/2014/main" id="{2874D765-7CC0-C448-8ADC-72AF2BA70C8B}"/>
              </a:ext>
            </a:extLst>
          </p:cNvPr>
          <p:cNvPicPr>
            <a:picLocks noChangeAspect="1"/>
          </p:cNvPicPr>
          <p:nvPr/>
        </p:nvPicPr>
        <p:blipFill>
          <a:blip r:embed="rId4"/>
          <a:stretch>
            <a:fillRect/>
          </a:stretch>
        </p:blipFill>
        <p:spPr>
          <a:xfrm>
            <a:off x="3695804" y="1299267"/>
            <a:ext cx="656947" cy="2676453"/>
          </a:xfrm>
          <a:prstGeom prst="rect">
            <a:avLst/>
          </a:prstGeom>
        </p:spPr>
      </p:pic>
      <p:pic>
        <p:nvPicPr>
          <p:cNvPr id="16" name="Picture 15" descr="A picture containing table, photo, desk, sitting&#10;&#10;Description automatically generated">
            <a:extLst>
              <a:ext uri="{FF2B5EF4-FFF2-40B4-BE49-F238E27FC236}">
                <a16:creationId xmlns:a16="http://schemas.microsoft.com/office/drawing/2014/main" id="{1F833B71-BBA0-C54A-98BC-7C1752AC1990}"/>
              </a:ext>
            </a:extLst>
          </p:cNvPr>
          <p:cNvPicPr>
            <a:picLocks noChangeAspect="1"/>
          </p:cNvPicPr>
          <p:nvPr/>
        </p:nvPicPr>
        <p:blipFill>
          <a:blip r:embed="rId5"/>
          <a:stretch>
            <a:fillRect/>
          </a:stretch>
        </p:blipFill>
        <p:spPr>
          <a:xfrm>
            <a:off x="4273172" y="1052739"/>
            <a:ext cx="3118972" cy="3168349"/>
          </a:xfrm>
          <a:prstGeom prst="rect">
            <a:avLst/>
          </a:prstGeom>
        </p:spPr>
      </p:pic>
      <p:pic>
        <p:nvPicPr>
          <p:cNvPr id="37" name="Picture 2" descr="Image preview">
            <a:extLst>
              <a:ext uri="{FF2B5EF4-FFF2-40B4-BE49-F238E27FC236}">
                <a16:creationId xmlns:a16="http://schemas.microsoft.com/office/drawing/2014/main" id="{F2DC1A58-DC35-6F4A-989A-80A517A859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411" t="35476" r="20387"/>
          <a:stretch/>
        </p:blipFill>
        <p:spPr bwMode="auto">
          <a:xfrm>
            <a:off x="548483" y="4509120"/>
            <a:ext cx="5763541" cy="22700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B0734D6-B6D8-BE44-B272-3971F06F03D0}"/>
              </a:ext>
            </a:extLst>
          </p:cNvPr>
          <p:cNvSpPr txBox="1"/>
          <p:nvPr/>
        </p:nvSpPr>
        <p:spPr>
          <a:xfrm>
            <a:off x="6600056" y="4581128"/>
            <a:ext cx="5043461" cy="2523768"/>
          </a:xfrm>
          <a:prstGeom prst="rect">
            <a:avLst/>
          </a:prstGeom>
          <a:noFill/>
        </p:spPr>
        <p:txBody>
          <a:bodyPr wrap="square" rtlCol="0">
            <a:spAutoFit/>
          </a:bodyPr>
          <a:lstStyle/>
          <a:p>
            <a:r>
              <a:rPr lang="en-US" sz="2000" b="1">
                <a:solidFill>
                  <a:schemeClr val="accent2"/>
                </a:solidFill>
              </a:rPr>
              <a:t>For ultimate sensitivity we need to push</a:t>
            </a:r>
          </a:p>
          <a:p>
            <a:r>
              <a:rPr lang="en-US" sz="2000" b="1">
                <a:solidFill>
                  <a:schemeClr val="accent2"/>
                </a:solidFill>
              </a:rPr>
              <a:t>each basic parameter by ~O(10).  </a:t>
            </a:r>
          </a:p>
          <a:p>
            <a:r>
              <a:rPr lang="en-US" sz="2000"/>
              <a:t>The project aims to demonstrate in funding period e.g.</a:t>
            </a:r>
          </a:p>
          <a:p>
            <a:pPr marL="342900" indent="-342900">
              <a:buFont typeface="Arial" panose="020B0604020202020204" pitchFamily="34" charset="0"/>
              <a:buChar char="•"/>
            </a:pPr>
            <a:r>
              <a:rPr lang="en-US" sz="2000"/>
              <a:t>LMT:		~1000 </a:t>
            </a:r>
            <a:r>
              <a:rPr lang="en-US" sz="2000" err="1"/>
              <a:t>hbar</a:t>
            </a:r>
            <a:r>
              <a:rPr lang="en-US" sz="2000"/>
              <a:t>*k</a:t>
            </a:r>
          </a:p>
          <a:p>
            <a:pPr marL="285750" indent="-285750">
              <a:buFont typeface="Arial" panose="020B0604020202020204" pitchFamily="34" charset="0"/>
              <a:buChar char="•"/>
            </a:pPr>
            <a:r>
              <a:rPr lang="en-US" sz="2000"/>
              <a:t>Squeezing 	~ 20dB for &gt; 1e6 Atoms</a:t>
            </a:r>
          </a:p>
          <a:p>
            <a:endParaRPr lang="en-US" sz="2000"/>
          </a:p>
          <a:p>
            <a:endParaRPr lang="en-US"/>
          </a:p>
        </p:txBody>
      </p:sp>
      <p:sp>
        <p:nvSpPr>
          <p:cNvPr id="7" name="TextBox 6">
            <a:extLst>
              <a:ext uri="{FF2B5EF4-FFF2-40B4-BE49-F238E27FC236}">
                <a16:creationId xmlns:a16="http://schemas.microsoft.com/office/drawing/2014/main" id="{B34CAFFC-DEC4-914F-8818-766F1B03C69B}"/>
              </a:ext>
            </a:extLst>
          </p:cNvPr>
          <p:cNvSpPr txBox="1"/>
          <p:nvPr/>
        </p:nvSpPr>
        <p:spPr>
          <a:xfrm>
            <a:off x="1127448" y="6453336"/>
            <a:ext cx="3300904" cy="369332"/>
          </a:xfrm>
          <a:prstGeom prst="rect">
            <a:avLst/>
          </a:prstGeom>
          <a:noFill/>
        </p:spPr>
        <p:txBody>
          <a:bodyPr wrap="none" rtlCol="0">
            <a:spAutoFit/>
          </a:bodyPr>
          <a:lstStyle/>
          <a:p>
            <a:r>
              <a:rPr lang="en-US"/>
              <a:t>Used for sensitivity projections</a:t>
            </a:r>
          </a:p>
        </p:txBody>
      </p:sp>
      <p:pic>
        <p:nvPicPr>
          <p:cNvPr id="39" name="Picture 38" descr="A picture containing text, device&#10;&#10;Description automatically generated">
            <a:extLst>
              <a:ext uri="{FF2B5EF4-FFF2-40B4-BE49-F238E27FC236}">
                <a16:creationId xmlns:a16="http://schemas.microsoft.com/office/drawing/2014/main" id="{26818159-0A85-C94C-82B2-EF179058FF2D}"/>
              </a:ext>
            </a:extLst>
          </p:cNvPr>
          <p:cNvPicPr>
            <a:picLocks noChangeAspect="1"/>
          </p:cNvPicPr>
          <p:nvPr/>
        </p:nvPicPr>
        <p:blipFill rotWithShape="1">
          <a:blip r:embed="rId7"/>
          <a:srcRect l="3512" r="-1" b="-1"/>
          <a:stretch/>
        </p:blipFill>
        <p:spPr>
          <a:xfrm>
            <a:off x="7896200" y="1072889"/>
            <a:ext cx="4107493" cy="3428950"/>
          </a:xfrm>
          <a:prstGeom prst="rect">
            <a:avLst/>
          </a:prstGeom>
          <a:noFill/>
        </p:spPr>
      </p:pic>
      <p:sp>
        <p:nvSpPr>
          <p:cNvPr id="3" name="TextBox 2">
            <a:extLst>
              <a:ext uri="{FF2B5EF4-FFF2-40B4-BE49-F238E27FC236}">
                <a16:creationId xmlns:a16="http://schemas.microsoft.com/office/drawing/2014/main" id="{ED1E01F9-BD27-FA41-B286-4D94F373A6D2}"/>
              </a:ext>
            </a:extLst>
          </p:cNvPr>
          <p:cNvSpPr txBox="1"/>
          <p:nvPr/>
        </p:nvSpPr>
        <p:spPr>
          <a:xfrm>
            <a:off x="5007317" y="4509120"/>
            <a:ext cx="1152128" cy="2031325"/>
          </a:xfrm>
          <a:prstGeom prst="rect">
            <a:avLst/>
          </a:prstGeom>
          <a:noFill/>
          <a:ln w="73025">
            <a:solidFill>
              <a:srgbClr val="FF0000"/>
            </a:solidFill>
          </a:ln>
        </p:spPr>
        <p:txBody>
          <a:bodyPr wrap="square" rtlCol="0">
            <a:spAutoFit/>
          </a:bodyPr>
          <a:lstStyle/>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4075918646"/>
      </p:ext>
    </p:extLst>
  </p:cSld>
  <p:clrMapOvr>
    <a:masterClrMapping/>
  </p:clrMapOvr>
  <mc:AlternateContent xmlns:mc="http://schemas.openxmlformats.org/markup-compatibility/2006" xmlns:p14="http://schemas.microsoft.com/office/powerpoint/2010/main">
    <mc:Choice Requires="p14">
      <p:transition spd="slow" p14:dur="2000" advTm="52237"/>
    </mc:Choice>
    <mc:Fallback xmlns="">
      <p:transition spd="slow" advTm="52237"/>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LaserStabilization2.pdf" descr="LaserStabilization2.pdf"/>
          <p:cNvPicPr>
            <a:picLocks noChangeAspect="1"/>
          </p:cNvPicPr>
          <p:nvPr/>
        </p:nvPicPr>
        <p:blipFill>
          <a:blip r:embed="rId2"/>
          <a:stretch>
            <a:fillRect/>
          </a:stretch>
        </p:blipFill>
        <p:spPr>
          <a:xfrm>
            <a:off x="1" y="594221"/>
            <a:ext cx="8441208" cy="6154193"/>
          </a:xfrm>
          <a:prstGeom prst="rect">
            <a:avLst/>
          </a:prstGeom>
          <a:ln w="12700">
            <a:miter lim="400000"/>
          </a:ln>
        </p:spPr>
      </p:pic>
      <p:sp>
        <p:nvSpPr>
          <p:cNvPr id="3" name="Title 2">
            <a:extLst>
              <a:ext uri="{FF2B5EF4-FFF2-40B4-BE49-F238E27FC236}">
                <a16:creationId xmlns:a16="http://schemas.microsoft.com/office/drawing/2014/main" id="{F77571A6-966C-0848-8D55-5626F22349AF}"/>
              </a:ext>
            </a:extLst>
          </p:cNvPr>
          <p:cNvSpPr>
            <a:spLocks noGrp="1"/>
          </p:cNvSpPr>
          <p:nvPr>
            <p:ph type="title"/>
          </p:nvPr>
        </p:nvSpPr>
        <p:spPr/>
        <p:txBody>
          <a:bodyPr/>
          <a:lstStyle/>
          <a:p>
            <a:r>
              <a:rPr lang="en-US"/>
              <a:t>Laser </a:t>
            </a:r>
            <a:r>
              <a:rPr lang="en-GB"/>
              <a:t>Stabilisation</a:t>
            </a:r>
            <a:r>
              <a:rPr lang="en-US"/>
              <a:t> Work in RAL (WP3)</a:t>
            </a:r>
          </a:p>
        </p:txBody>
      </p:sp>
      <p:pic>
        <p:nvPicPr>
          <p:cNvPr id="5" name="Picture 4" descr="Diagram&#10;&#10;Description automatically generated">
            <a:extLst>
              <a:ext uri="{FF2B5EF4-FFF2-40B4-BE49-F238E27FC236}">
                <a16:creationId xmlns:a16="http://schemas.microsoft.com/office/drawing/2014/main" id="{CE7A138F-4224-694E-A13F-794B87AEDAD0}"/>
              </a:ext>
            </a:extLst>
          </p:cNvPr>
          <p:cNvPicPr>
            <a:picLocks noChangeAspect="1"/>
          </p:cNvPicPr>
          <p:nvPr/>
        </p:nvPicPr>
        <p:blipFill>
          <a:blip r:embed="rId3"/>
          <a:stretch>
            <a:fillRect/>
          </a:stretch>
        </p:blipFill>
        <p:spPr>
          <a:xfrm>
            <a:off x="8405495" y="1051421"/>
            <a:ext cx="3775472" cy="2340209"/>
          </a:xfrm>
          <a:prstGeom prst="rect">
            <a:avLst/>
          </a:prstGeom>
        </p:spPr>
      </p:pic>
      <p:sp>
        <p:nvSpPr>
          <p:cNvPr id="6" name="TextBox 5">
            <a:extLst>
              <a:ext uri="{FF2B5EF4-FFF2-40B4-BE49-F238E27FC236}">
                <a16:creationId xmlns:a16="http://schemas.microsoft.com/office/drawing/2014/main" id="{F94EE721-266A-C64A-9587-A78D362E3196}"/>
              </a:ext>
            </a:extLst>
          </p:cNvPr>
          <p:cNvSpPr txBox="1"/>
          <p:nvPr/>
        </p:nvSpPr>
        <p:spPr>
          <a:xfrm>
            <a:off x="8544272" y="3499137"/>
            <a:ext cx="3456384" cy="3416320"/>
          </a:xfrm>
          <a:prstGeom prst="rect">
            <a:avLst/>
          </a:prstGeom>
          <a:noFill/>
        </p:spPr>
        <p:txBody>
          <a:bodyPr wrap="square" rtlCol="0">
            <a:spAutoFit/>
          </a:bodyPr>
          <a:lstStyle/>
          <a:p>
            <a:pPr marL="285750" indent="-285750">
              <a:buFont typeface="Arial" panose="020B0604020202020204" pitchFamily="34" charset="0"/>
              <a:buChar char="•"/>
            </a:pPr>
            <a:r>
              <a:rPr lang="en-GB"/>
              <a:t>The work at the LS system has been progressing very well, and three LS systems have been built at RAL so far. </a:t>
            </a:r>
          </a:p>
          <a:p>
            <a:pPr marL="285750" indent="-285750">
              <a:buFont typeface="Arial" panose="020B0604020202020204" pitchFamily="34" charset="0"/>
              <a:buChar char="•"/>
            </a:pPr>
            <a:r>
              <a:rPr lang="en-GB"/>
              <a:t>Components for the remaining two cavities have already been procured and delivered, and shipment of completed cavities is planned for the end of the year.</a:t>
            </a:r>
          </a:p>
          <a:p>
            <a:endParaRPr lang="en-US"/>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71C29-0643-944F-BC41-AD9C4B74F3B0}"/>
              </a:ext>
            </a:extLst>
          </p:cNvPr>
          <p:cNvSpPr>
            <a:spLocks noGrp="1"/>
          </p:cNvSpPr>
          <p:nvPr>
            <p:ph type="title"/>
          </p:nvPr>
        </p:nvSpPr>
        <p:spPr/>
        <p:txBody>
          <a:bodyPr/>
          <a:lstStyle/>
          <a:p>
            <a:r>
              <a:rPr lang="en-US"/>
              <a:t>Laser </a:t>
            </a:r>
            <a:r>
              <a:rPr lang="en-GB"/>
              <a:t>Stabilisation</a:t>
            </a:r>
            <a:r>
              <a:rPr lang="en-US"/>
              <a:t> Work in RAL (WP3) – First Tests</a:t>
            </a:r>
          </a:p>
        </p:txBody>
      </p:sp>
      <p:pic>
        <p:nvPicPr>
          <p:cNvPr id="5" name="Content Placeholder 4" descr="Chart, line chart&#10;&#10;Description automatically generated">
            <a:extLst>
              <a:ext uri="{FF2B5EF4-FFF2-40B4-BE49-F238E27FC236}">
                <a16:creationId xmlns:a16="http://schemas.microsoft.com/office/drawing/2014/main" id="{27151C0A-ECC5-3D47-8242-90A4121ED982}"/>
              </a:ext>
            </a:extLst>
          </p:cNvPr>
          <p:cNvPicPr>
            <a:picLocks noGrp="1" noChangeAspect="1"/>
          </p:cNvPicPr>
          <p:nvPr>
            <p:ph idx="1"/>
          </p:nvPr>
        </p:nvPicPr>
        <p:blipFill>
          <a:blip r:embed="rId2"/>
          <a:stretch>
            <a:fillRect/>
          </a:stretch>
        </p:blipFill>
        <p:spPr>
          <a:xfrm>
            <a:off x="1343472" y="1556792"/>
            <a:ext cx="9188757" cy="4525963"/>
          </a:xfrm>
        </p:spPr>
      </p:pic>
      <p:sp>
        <p:nvSpPr>
          <p:cNvPr id="6" name="TextBox 5">
            <a:extLst>
              <a:ext uri="{FF2B5EF4-FFF2-40B4-BE49-F238E27FC236}">
                <a16:creationId xmlns:a16="http://schemas.microsoft.com/office/drawing/2014/main" id="{BDED8A66-D047-834F-910F-0ECF1F5C61AB}"/>
              </a:ext>
            </a:extLst>
          </p:cNvPr>
          <p:cNvSpPr txBox="1"/>
          <p:nvPr/>
        </p:nvSpPr>
        <p:spPr>
          <a:xfrm>
            <a:off x="7320136" y="4509120"/>
            <a:ext cx="3212093" cy="576064"/>
          </a:xfrm>
          <a:prstGeom prst="rect">
            <a:avLst/>
          </a:prstGeom>
          <a:solidFill>
            <a:srgbClr val="FFC000">
              <a:alpha val="8000"/>
            </a:srgbClr>
          </a:solidFill>
        </p:spPr>
        <p:txBody>
          <a:bodyPr wrap="square" rtlCol="0">
            <a:spAutoFit/>
          </a:bodyPr>
          <a:lstStyle/>
          <a:p>
            <a:endParaRPr lang="en-US"/>
          </a:p>
        </p:txBody>
      </p:sp>
    </p:spTree>
    <p:extLst>
      <p:ext uri="{BB962C8B-B14F-4D97-AF65-F5344CB8AC3E}">
        <p14:creationId xmlns:p14="http://schemas.microsoft.com/office/powerpoint/2010/main" val="2497893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CBCE-0FB7-984D-B615-5484A3777206}"/>
              </a:ext>
            </a:extLst>
          </p:cNvPr>
          <p:cNvSpPr>
            <a:spLocks noGrp="1"/>
          </p:cNvSpPr>
          <p:nvPr>
            <p:ph type="title"/>
          </p:nvPr>
        </p:nvSpPr>
        <p:spPr/>
        <p:txBody>
          <a:bodyPr/>
          <a:lstStyle/>
          <a:p>
            <a:r>
              <a:rPr lang="en-US"/>
              <a:t>Proposed Road-map </a:t>
            </a:r>
          </a:p>
        </p:txBody>
      </p:sp>
      <p:pic>
        <p:nvPicPr>
          <p:cNvPr id="4" name="Picture 3">
            <a:extLst>
              <a:ext uri="{FF2B5EF4-FFF2-40B4-BE49-F238E27FC236}">
                <a16:creationId xmlns:a16="http://schemas.microsoft.com/office/drawing/2014/main" id="{03FD4E7F-4169-1D48-8F6F-A242CBC12F12}"/>
              </a:ext>
            </a:extLst>
          </p:cNvPr>
          <p:cNvPicPr>
            <a:picLocks noChangeAspect="1"/>
          </p:cNvPicPr>
          <p:nvPr/>
        </p:nvPicPr>
        <p:blipFill>
          <a:blip r:embed="rId3"/>
          <a:stretch>
            <a:fillRect/>
          </a:stretch>
        </p:blipFill>
        <p:spPr>
          <a:xfrm>
            <a:off x="47328" y="44624"/>
            <a:ext cx="12144672" cy="6795755"/>
          </a:xfrm>
          <a:prstGeom prst="rect">
            <a:avLst/>
          </a:prstGeom>
        </p:spPr>
      </p:pic>
      <p:sp>
        <p:nvSpPr>
          <p:cNvPr id="3" name="Rectangle 2">
            <a:extLst>
              <a:ext uri="{FF2B5EF4-FFF2-40B4-BE49-F238E27FC236}">
                <a16:creationId xmlns:a16="http://schemas.microsoft.com/office/drawing/2014/main" id="{46BC3CAE-9236-0F41-ABE1-224FDF36ED3D}"/>
              </a:ext>
            </a:extLst>
          </p:cNvPr>
          <p:cNvSpPr/>
          <p:nvPr/>
        </p:nvSpPr>
        <p:spPr bwMode="auto">
          <a:xfrm>
            <a:off x="6888088" y="620688"/>
            <a:ext cx="2880320" cy="2520280"/>
          </a:xfrm>
          <a:prstGeom prst="rect">
            <a:avLst/>
          </a:prstGeom>
          <a:solidFill>
            <a:srgbClr val="FF9F82">
              <a:alpha val="4063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ndParaRPr>
          </a:p>
        </p:txBody>
      </p:sp>
    </p:spTree>
    <p:extLst>
      <p:ext uri="{BB962C8B-B14F-4D97-AF65-F5344CB8AC3E}">
        <p14:creationId xmlns:p14="http://schemas.microsoft.com/office/powerpoint/2010/main" val="638003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6413-C3E3-E74A-9EB4-D7ABC2028496}"/>
              </a:ext>
            </a:extLst>
          </p:cNvPr>
          <p:cNvSpPr>
            <a:spLocks noGrp="1"/>
          </p:cNvSpPr>
          <p:nvPr>
            <p:ph type="title"/>
          </p:nvPr>
        </p:nvSpPr>
        <p:spPr/>
        <p:txBody>
          <a:bodyPr/>
          <a:lstStyle/>
          <a:p>
            <a:r>
              <a:rPr lang="en-US"/>
              <a:t>Cold Atoms in Space Community Roadmap</a:t>
            </a:r>
          </a:p>
        </p:txBody>
      </p:sp>
      <p:sp>
        <p:nvSpPr>
          <p:cNvPr id="3" name="Text Placeholder 2">
            <a:extLst>
              <a:ext uri="{FF2B5EF4-FFF2-40B4-BE49-F238E27FC236}">
                <a16:creationId xmlns:a16="http://schemas.microsoft.com/office/drawing/2014/main" id="{1F2400D4-D409-6F4C-8BCB-FD575F81AA0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34591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7A005-FA29-FC4D-9704-2997C88E64DE}"/>
              </a:ext>
            </a:extLst>
          </p:cNvPr>
          <p:cNvSpPr>
            <a:spLocks noGrp="1"/>
          </p:cNvSpPr>
          <p:nvPr>
            <p:ph type="title"/>
          </p:nvPr>
        </p:nvSpPr>
        <p:spPr/>
        <p:txBody>
          <a:bodyPr/>
          <a:lstStyle/>
          <a:p>
            <a:r>
              <a:rPr lang="en-US"/>
              <a:t>Going into Space</a:t>
            </a:r>
          </a:p>
        </p:txBody>
      </p:sp>
      <p:sp>
        <p:nvSpPr>
          <p:cNvPr id="3" name="Content Placeholder 2">
            <a:extLst>
              <a:ext uri="{FF2B5EF4-FFF2-40B4-BE49-F238E27FC236}">
                <a16:creationId xmlns:a16="http://schemas.microsoft.com/office/drawing/2014/main" id="{CEC437E3-377A-B84E-AC10-457EE81EC62E}"/>
              </a:ext>
            </a:extLst>
          </p:cNvPr>
          <p:cNvSpPr>
            <a:spLocks noGrp="1"/>
          </p:cNvSpPr>
          <p:nvPr>
            <p:ph idx="1"/>
          </p:nvPr>
        </p:nvSpPr>
        <p:spPr>
          <a:xfrm>
            <a:off x="609600" y="991269"/>
            <a:ext cx="10972800" cy="4525963"/>
          </a:xfrm>
        </p:spPr>
        <p:txBody>
          <a:bodyPr/>
          <a:lstStyle/>
          <a:p>
            <a:pPr marL="285750" indent="-285750">
              <a:buFont typeface="Arial" panose="020B0604020202020204" pitchFamily="34" charset="0"/>
              <a:buChar char="•"/>
            </a:pPr>
            <a:r>
              <a:rPr lang="en-GB" sz="2000"/>
              <a:t>Space offers long free fall times and a quiet, well controlled environment as convincingly demonstrated by the MICROSCOPE and LISA-Pathfinder missions. </a:t>
            </a:r>
          </a:p>
          <a:p>
            <a:pPr>
              <a:buFont typeface="Arial" panose="020B0604020202020204" pitchFamily="34" charset="0"/>
              <a:buChar char="•"/>
            </a:pPr>
            <a:r>
              <a:rPr lang="en-GB" sz="2000"/>
              <a:t>Ground experiments are ultimately limited by short free fall times, local gravity gradients and possible uncertainties in the positioning of the test masses. Not the case in space as demonstrated by MICROSCOPE.</a:t>
            </a:r>
          </a:p>
          <a:p>
            <a:pPr>
              <a:buFont typeface="Arial" panose="020B0604020202020204" pitchFamily="34" charset="0"/>
              <a:buChar char="•"/>
            </a:pPr>
            <a:r>
              <a:rPr lang="en-GB" sz="2000"/>
              <a:t>Europe has a clear lead in the field (MICROSCOPE, LISA-Pathfinder, ACES/PHARAO). </a:t>
            </a:r>
          </a:p>
          <a:p>
            <a:pPr>
              <a:buFont typeface="Arial" panose="020B0604020202020204" pitchFamily="34" charset="0"/>
              <a:buChar char="•"/>
            </a:pPr>
            <a:r>
              <a:rPr lang="en-GB" sz="2000"/>
              <a:t>Space-accelerometers (classical or cold-atoms) offer rich technological heritage for applied fields like gravity field recovery (e.g. GRACE, GOCE, GRACE-FO), navigation, planetary and lunar exploration. </a:t>
            </a:r>
          </a:p>
          <a:p>
            <a:endParaRPr lang="en-US"/>
          </a:p>
        </p:txBody>
      </p:sp>
      <p:pic>
        <p:nvPicPr>
          <p:cNvPr id="5" name="Picture 4">
            <a:extLst>
              <a:ext uri="{FF2B5EF4-FFF2-40B4-BE49-F238E27FC236}">
                <a16:creationId xmlns:a16="http://schemas.microsoft.com/office/drawing/2014/main" id="{409D77F5-29F4-F442-9204-C66FF4A1088D}"/>
              </a:ext>
            </a:extLst>
          </p:cNvPr>
          <p:cNvPicPr>
            <a:picLocks noChangeAspect="1"/>
          </p:cNvPicPr>
          <p:nvPr/>
        </p:nvPicPr>
        <p:blipFill>
          <a:blip r:embed="rId3"/>
          <a:stretch>
            <a:fillRect/>
          </a:stretch>
        </p:blipFill>
        <p:spPr>
          <a:xfrm>
            <a:off x="983432" y="4294256"/>
            <a:ext cx="4044978" cy="2424869"/>
          </a:xfrm>
          <a:prstGeom prst="rect">
            <a:avLst/>
          </a:prstGeom>
        </p:spPr>
      </p:pic>
      <p:sp>
        <p:nvSpPr>
          <p:cNvPr id="6" name="TextBox 5">
            <a:extLst>
              <a:ext uri="{FF2B5EF4-FFF2-40B4-BE49-F238E27FC236}">
                <a16:creationId xmlns:a16="http://schemas.microsoft.com/office/drawing/2014/main" id="{F99F62CA-E659-B74A-B718-750B9E7E5422}"/>
              </a:ext>
            </a:extLst>
          </p:cNvPr>
          <p:cNvSpPr txBox="1"/>
          <p:nvPr/>
        </p:nvSpPr>
        <p:spPr>
          <a:xfrm>
            <a:off x="983432" y="3924924"/>
            <a:ext cx="4224233" cy="369332"/>
          </a:xfrm>
          <a:prstGeom prst="rect">
            <a:avLst/>
          </a:prstGeom>
          <a:noFill/>
        </p:spPr>
        <p:txBody>
          <a:bodyPr wrap="none" rtlCol="0">
            <a:spAutoFit/>
          </a:bodyPr>
          <a:lstStyle/>
          <a:p>
            <a:r>
              <a:rPr lang="en-GB">
                <a:solidFill>
                  <a:schemeClr val="accent2"/>
                </a:solidFill>
              </a:rPr>
              <a:t>MICROSCOPE Mission (Launch 2016) </a:t>
            </a:r>
            <a:endParaRPr lang="en-US">
              <a:solidFill>
                <a:schemeClr val="accent2"/>
              </a:solidFill>
            </a:endParaRPr>
          </a:p>
        </p:txBody>
      </p:sp>
      <p:pic>
        <p:nvPicPr>
          <p:cNvPr id="8" name="Picture 7">
            <a:extLst>
              <a:ext uri="{FF2B5EF4-FFF2-40B4-BE49-F238E27FC236}">
                <a16:creationId xmlns:a16="http://schemas.microsoft.com/office/drawing/2014/main" id="{63AE2C1B-177D-A245-BAB0-248F8C7D410B}"/>
              </a:ext>
            </a:extLst>
          </p:cNvPr>
          <p:cNvPicPr>
            <a:picLocks noChangeAspect="1"/>
          </p:cNvPicPr>
          <p:nvPr/>
        </p:nvPicPr>
        <p:blipFill>
          <a:blip r:embed="rId4"/>
          <a:stretch>
            <a:fillRect/>
          </a:stretch>
        </p:blipFill>
        <p:spPr>
          <a:xfrm>
            <a:off x="6312024" y="4294256"/>
            <a:ext cx="4202011" cy="2448039"/>
          </a:xfrm>
          <a:prstGeom prst="rect">
            <a:avLst/>
          </a:prstGeom>
        </p:spPr>
      </p:pic>
      <p:sp>
        <p:nvSpPr>
          <p:cNvPr id="9" name="TextBox 8">
            <a:extLst>
              <a:ext uri="{FF2B5EF4-FFF2-40B4-BE49-F238E27FC236}">
                <a16:creationId xmlns:a16="http://schemas.microsoft.com/office/drawing/2014/main" id="{8C407110-5EC0-AE49-B92D-31854726764D}"/>
              </a:ext>
            </a:extLst>
          </p:cNvPr>
          <p:cNvSpPr txBox="1"/>
          <p:nvPr/>
        </p:nvSpPr>
        <p:spPr>
          <a:xfrm>
            <a:off x="6318736" y="3923764"/>
            <a:ext cx="4275529" cy="369332"/>
          </a:xfrm>
          <a:prstGeom prst="rect">
            <a:avLst/>
          </a:prstGeom>
          <a:noFill/>
        </p:spPr>
        <p:txBody>
          <a:bodyPr wrap="none" rtlCol="0">
            <a:spAutoFit/>
          </a:bodyPr>
          <a:lstStyle/>
          <a:p>
            <a:r>
              <a:rPr lang="en-GB">
                <a:solidFill>
                  <a:schemeClr val="accent2"/>
                </a:solidFill>
              </a:rPr>
              <a:t>LISA-Pathfinder Mission (Launch 2015) </a:t>
            </a:r>
            <a:endParaRPr lang="en-US">
              <a:solidFill>
                <a:schemeClr val="accent2"/>
              </a:solidFill>
            </a:endParaRPr>
          </a:p>
        </p:txBody>
      </p:sp>
    </p:spTree>
    <p:extLst>
      <p:ext uri="{BB962C8B-B14F-4D97-AF65-F5344CB8AC3E}">
        <p14:creationId xmlns:p14="http://schemas.microsoft.com/office/powerpoint/2010/main" val="744960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3212A54-971F-144F-BF95-A85AE4343DDA}"/>
              </a:ext>
            </a:extLst>
          </p:cNvPr>
          <p:cNvPicPr>
            <a:picLocks noChangeAspect="1"/>
          </p:cNvPicPr>
          <p:nvPr/>
        </p:nvPicPr>
        <p:blipFill>
          <a:blip r:embed="rId2"/>
          <a:stretch>
            <a:fillRect/>
          </a:stretch>
        </p:blipFill>
        <p:spPr>
          <a:xfrm>
            <a:off x="1271464" y="1070620"/>
            <a:ext cx="9512300" cy="1638300"/>
          </a:xfrm>
          <a:prstGeom prst="rect">
            <a:avLst/>
          </a:prstGeom>
        </p:spPr>
      </p:pic>
      <p:sp>
        <p:nvSpPr>
          <p:cNvPr id="2" name="Title 1">
            <a:extLst>
              <a:ext uri="{FF2B5EF4-FFF2-40B4-BE49-F238E27FC236}">
                <a16:creationId xmlns:a16="http://schemas.microsoft.com/office/drawing/2014/main" id="{866ADE8D-B496-4F46-8568-F30A1F503D0E}"/>
              </a:ext>
            </a:extLst>
          </p:cNvPr>
          <p:cNvSpPr>
            <a:spLocks noGrp="1"/>
          </p:cNvSpPr>
          <p:nvPr>
            <p:ph type="title"/>
          </p:nvPr>
        </p:nvSpPr>
        <p:spPr/>
        <p:txBody>
          <a:bodyPr/>
          <a:lstStyle/>
          <a:p>
            <a:r>
              <a:rPr lang="en-US"/>
              <a:t>STE-QUEST (M-Class Mission Proposal)</a:t>
            </a:r>
          </a:p>
        </p:txBody>
      </p:sp>
      <p:pic>
        <p:nvPicPr>
          <p:cNvPr id="8" name="Picture 7" descr="Diagram&#10;&#10;Description automatically generated">
            <a:extLst>
              <a:ext uri="{FF2B5EF4-FFF2-40B4-BE49-F238E27FC236}">
                <a16:creationId xmlns:a16="http://schemas.microsoft.com/office/drawing/2014/main" id="{69CBF1B4-1529-2241-8F75-6546A0F4FCC5}"/>
              </a:ext>
            </a:extLst>
          </p:cNvPr>
          <p:cNvPicPr>
            <a:picLocks noChangeAspect="1"/>
          </p:cNvPicPr>
          <p:nvPr/>
        </p:nvPicPr>
        <p:blipFill>
          <a:blip r:embed="rId3"/>
          <a:stretch>
            <a:fillRect/>
          </a:stretch>
        </p:blipFill>
        <p:spPr>
          <a:xfrm>
            <a:off x="643774" y="2923817"/>
            <a:ext cx="4372106" cy="3575026"/>
          </a:xfrm>
          <a:prstGeom prst="rect">
            <a:avLst/>
          </a:prstGeom>
        </p:spPr>
      </p:pic>
      <p:pic>
        <p:nvPicPr>
          <p:cNvPr id="10" name="Picture 9" descr="Text, letter&#10;&#10;Description automatically generated">
            <a:extLst>
              <a:ext uri="{FF2B5EF4-FFF2-40B4-BE49-F238E27FC236}">
                <a16:creationId xmlns:a16="http://schemas.microsoft.com/office/drawing/2014/main" id="{76223053-04EA-8047-8982-C1F5C1B1932A}"/>
              </a:ext>
            </a:extLst>
          </p:cNvPr>
          <p:cNvPicPr>
            <a:picLocks noChangeAspect="1"/>
          </p:cNvPicPr>
          <p:nvPr/>
        </p:nvPicPr>
        <p:blipFill>
          <a:blip r:embed="rId4"/>
          <a:stretch>
            <a:fillRect/>
          </a:stretch>
        </p:blipFill>
        <p:spPr>
          <a:xfrm>
            <a:off x="5879976" y="2753000"/>
            <a:ext cx="4012066" cy="3916660"/>
          </a:xfrm>
          <a:prstGeom prst="rect">
            <a:avLst/>
          </a:prstGeom>
        </p:spPr>
      </p:pic>
      <p:sp>
        <p:nvSpPr>
          <p:cNvPr id="3" name="TextBox 2">
            <a:extLst>
              <a:ext uri="{FF2B5EF4-FFF2-40B4-BE49-F238E27FC236}">
                <a16:creationId xmlns:a16="http://schemas.microsoft.com/office/drawing/2014/main" id="{2C57A5B1-186B-B148-80CC-9F98DFD92A36}"/>
              </a:ext>
            </a:extLst>
          </p:cNvPr>
          <p:cNvSpPr txBox="1"/>
          <p:nvPr/>
        </p:nvSpPr>
        <p:spPr>
          <a:xfrm>
            <a:off x="6096000" y="3758843"/>
            <a:ext cx="3600400" cy="246221"/>
          </a:xfrm>
          <a:prstGeom prst="rect">
            <a:avLst/>
          </a:prstGeom>
          <a:noFill/>
          <a:ln w="22225">
            <a:solidFill>
              <a:srgbClr val="FF0000"/>
            </a:solidFill>
          </a:ln>
        </p:spPr>
        <p:txBody>
          <a:bodyPr wrap="square" rtlCol="0">
            <a:spAutoFit/>
          </a:bodyPr>
          <a:lstStyle/>
          <a:p>
            <a:endParaRPr lang="en-US" sz="1000"/>
          </a:p>
        </p:txBody>
      </p:sp>
      <p:sp>
        <p:nvSpPr>
          <p:cNvPr id="7" name="TextBox 6">
            <a:extLst>
              <a:ext uri="{FF2B5EF4-FFF2-40B4-BE49-F238E27FC236}">
                <a16:creationId xmlns:a16="http://schemas.microsoft.com/office/drawing/2014/main" id="{FF49FFDB-2C71-B541-A27C-35DF5DD495B2}"/>
              </a:ext>
            </a:extLst>
          </p:cNvPr>
          <p:cNvSpPr txBox="1"/>
          <p:nvPr/>
        </p:nvSpPr>
        <p:spPr>
          <a:xfrm>
            <a:off x="6096000" y="4190891"/>
            <a:ext cx="3600400" cy="246221"/>
          </a:xfrm>
          <a:prstGeom prst="rect">
            <a:avLst/>
          </a:prstGeom>
          <a:noFill/>
          <a:ln w="22225">
            <a:solidFill>
              <a:srgbClr val="FF0000"/>
            </a:solidFill>
          </a:ln>
        </p:spPr>
        <p:txBody>
          <a:bodyPr wrap="square" rtlCol="0">
            <a:spAutoFit/>
          </a:bodyPr>
          <a:lstStyle/>
          <a:p>
            <a:endParaRPr lang="en-US" sz="1000"/>
          </a:p>
        </p:txBody>
      </p:sp>
      <p:sp>
        <p:nvSpPr>
          <p:cNvPr id="9" name="TextBox 8">
            <a:extLst>
              <a:ext uri="{FF2B5EF4-FFF2-40B4-BE49-F238E27FC236}">
                <a16:creationId xmlns:a16="http://schemas.microsoft.com/office/drawing/2014/main" id="{AC9944E2-2254-4248-B5E2-0BDE9189088E}"/>
              </a:ext>
            </a:extLst>
          </p:cNvPr>
          <p:cNvSpPr txBox="1"/>
          <p:nvPr/>
        </p:nvSpPr>
        <p:spPr>
          <a:xfrm>
            <a:off x="6096000" y="3110771"/>
            <a:ext cx="3600400" cy="246221"/>
          </a:xfrm>
          <a:prstGeom prst="rect">
            <a:avLst/>
          </a:prstGeom>
          <a:noFill/>
          <a:ln w="22225">
            <a:solidFill>
              <a:srgbClr val="FF0000"/>
            </a:solidFill>
          </a:ln>
        </p:spPr>
        <p:txBody>
          <a:bodyPr wrap="square" rtlCol="0">
            <a:spAutoFit/>
          </a:bodyPr>
          <a:lstStyle/>
          <a:p>
            <a:endParaRPr lang="en-US" sz="1000"/>
          </a:p>
        </p:txBody>
      </p:sp>
      <p:sp>
        <p:nvSpPr>
          <p:cNvPr id="4" name="TextBox 3">
            <a:extLst>
              <a:ext uri="{FF2B5EF4-FFF2-40B4-BE49-F238E27FC236}">
                <a16:creationId xmlns:a16="http://schemas.microsoft.com/office/drawing/2014/main" id="{EB8CF6D3-A7F3-4F46-8E15-47E07DF4F994}"/>
              </a:ext>
            </a:extLst>
          </p:cNvPr>
          <p:cNvSpPr txBox="1"/>
          <p:nvPr/>
        </p:nvSpPr>
        <p:spPr>
          <a:xfrm>
            <a:off x="9768408" y="3068960"/>
            <a:ext cx="2321718" cy="138499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rgbClr val="FF0000"/>
            </a:solidFill>
          </a:ln>
        </p:spPr>
        <p:txBody>
          <a:bodyPr wrap="square" rtlCol="0">
            <a:spAutoFit/>
          </a:bodyPr>
          <a:lstStyle/>
          <a:p>
            <a:pPr algn="ctr"/>
            <a:r>
              <a:rPr lang="en-US" sz="1400"/>
              <a:t>Strong UK representation </a:t>
            </a:r>
          </a:p>
          <a:p>
            <a:pPr algn="ctr"/>
            <a:r>
              <a:rPr lang="en-US" sz="1400"/>
              <a:t>in STE-QUEST Core Team.</a:t>
            </a:r>
          </a:p>
          <a:p>
            <a:pPr algn="ctr"/>
            <a:endParaRPr lang="en-US" sz="1400"/>
          </a:p>
          <a:p>
            <a:pPr algn="ctr"/>
            <a:r>
              <a:rPr lang="en-US" sz="1400"/>
              <a:t>All are also core </a:t>
            </a:r>
          </a:p>
          <a:p>
            <a:pPr algn="ctr"/>
            <a:r>
              <a:rPr lang="en-US" sz="1400"/>
              <a:t>members of AION </a:t>
            </a:r>
          </a:p>
        </p:txBody>
      </p:sp>
    </p:spTree>
    <p:extLst>
      <p:ext uri="{BB962C8B-B14F-4D97-AF65-F5344CB8AC3E}">
        <p14:creationId xmlns:p14="http://schemas.microsoft.com/office/powerpoint/2010/main" val="1391207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410188-4DC5-8643-918F-CE7E74254F66}"/>
              </a:ext>
            </a:extLst>
          </p:cNvPr>
          <p:cNvSpPr>
            <a:spLocks noGrp="1"/>
          </p:cNvSpPr>
          <p:nvPr>
            <p:ph idx="1"/>
          </p:nvPr>
        </p:nvSpPr>
        <p:spPr>
          <a:xfrm>
            <a:off x="4883534" y="1556792"/>
            <a:ext cx="7310511" cy="4525963"/>
          </a:xfrm>
        </p:spPr>
        <p:txBody>
          <a:bodyPr/>
          <a:lstStyle/>
          <a:p>
            <a:pPr>
              <a:buFont typeface="Arial" panose="020B0604020202020204" pitchFamily="34" charset="0"/>
              <a:buChar char="•"/>
            </a:pPr>
            <a:r>
              <a:rPr lang="en-GB"/>
              <a:t>Based on STE-QUEST proposals (M3, M4). </a:t>
            </a:r>
          </a:p>
          <a:p>
            <a:pPr>
              <a:buFont typeface="Arial" panose="020B0604020202020204" pitchFamily="34" charset="0"/>
              <a:buChar char="•"/>
            </a:pPr>
            <a:r>
              <a:rPr lang="en-GB"/>
              <a:t>Double atom interferometer with Rb and K “test masses” in non-classical states (quantum superpositions). </a:t>
            </a:r>
          </a:p>
          <a:p>
            <a:pPr>
              <a:buFont typeface="Arial" panose="020B0604020202020204" pitchFamily="34" charset="0"/>
              <a:buChar char="•"/>
            </a:pPr>
            <a:r>
              <a:rPr lang="en-GB"/>
              <a:t>Optimized for UFF test. Assume 700 km circular orbit. </a:t>
            </a:r>
          </a:p>
          <a:p>
            <a:pPr>
              <a:buFont typeface="Arial" panose="020B0604020202020204" pitchFamily="34" charset="0"/>
              <a:buChar char="•"/>
            </a:pPr>
            <a:r>
              <a:rPr lang="en-GB"/>
              <a:t>Apply recent results on controlling gravity gradient shifts by offsetting laser frequencies, thus relaxing atom positioning requirements by factor &gt;100. </a:t>
            </a:r>
          </a:p>
          <a:p>
            <a:pPr>
              <a:buFont typeface="Arial" panose="020B0604020202020204" pitchFamily="34" charset="0"/>
              <a:buChar char="•"/>
            </a:pPr>
            <a:r>
              <a:rPr lang="en-GB" b="1">
                <a:solidFill>
                  <a:schemeClr val="accent2"/>
                </a:solidFill>
              </a:rPr>
              <a:t>Reaches 1E-17 target after 18 months of operation. </a:t>
            </a:r>
          </a:p>
          <a:p>
            <a:endParaRPr lang="en-US"/>
          </a:p>
        </p:txBody>
      </p:sp>
      <p:grpSp>
        <p:nvGrpSpPr>
          <p:cNvPr id="4" name="Groupe 2">
            <a:extLst>
              <a:ext uri="{FF2B5EF4-FFF2-40B4-BE49-F238E27FC236}">
                <a16:creationId xmlns:a16="http://schemas.microsoft.com/office/drawing/2014/main" id="{4E10AC62-43B0-AB48-9905-945DD3014553}"/>
              </a:ext>
            </a:extLst>
          </p:cNvPr>
          <p:cNvGrpSpPr>
            <a:grpSpLocks noChangeAspect="1"/>
          </p:cNvGrpSpPr>
          <p:nvPr/>
        </p:nvGrpSpPr>
        <p:grpSpPr>
          <a:xfrm>
            <a:off x="1199456" y="4365104"/>
            <a:ext cx="2755914" cy="2196000"/>
            <a:chOff x="6659563" y="1052513"/>
            <a:chExt cx="2305050" cy="1836737"/>
          </a:xfrm>
        </p:grpSpPr>
        <p:grpSp>
          <p:nvGrpSpPr>
            <p:cNvPr id="5" name="Group 9">
              <a:extLst>
                <a:ext uri="{FF2B5EF4-FFF2-40B4-BE49-F238E27FC236}">
                  <a16:creationId xmlns:a16="http://schemas.microsoft.com/office/drawing/2014/main" id="{28C6D584-7F0E-9848-8E29-99D0B960F4E7}"/>
                </a:ext>
              </a:extLst>
            </p:cNvPr>
            <p:cNvGrpSpPr>
              <a:grpSpLocks/>
            </p:cNvGrpSpPr>
            <p:nvPr/>
          </p:nvGrpSpPr>
          <p:grpSpPr bwMode="auto">
            <a:xfrm>
              <a:off x="6659563" y="1052513"/>
              <a:ext cx="1655762" cy="1295400"/>
              <a:chOff x="3130" y="2290"/>
              <a:chExt cx="2245" cy="1775"/>
            </a:xfrm>
          </p:grpSpPr>
          <p:sp>
            <p:nvSpPr>
              <p:cNvPr id="18" name="Line 10">
                <a:extLst>
                  <a:ext uri="{FF2B5EF4-FFF2-40B4-BE49-F238E27FC236}">
                    <a16:creationId xmlns:a16="http://schemas.microsoft.com/office/drawing/2014/main" id="{32407362-5763-8246-B8FD-A76B48662115}"/>
                  </a:ext>
                </a:extLst>
              </p:cNvPr>
              <p:cNvSpPr>
                <a:spLocks noChangeShapeType="1"/>
              </p:cNvSpPr>
              <p:nvPr/>
            </p:nvSpPr>
            <p:spPr bwMode="auto">
              <a:xfrm flipV="1">
                <a:off x="3130" y="2659"/>
                <a:ext cx="884" cy="140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 name="Line 11">
                <a:extLst>
                  <a:ext uri="{FF2B5EF4-FFF2-40B4-BE49-F238E27FC236}">
                    <a16:creationId xmlns:a16="http://schemas.microsoft.com/office/drawing/2014/main" id="{21D26EE5-56A7-9840-8D3F-3EA25C41F602}"/>
                  </a:ext>
                </a:extLst>
              </p:cNvPr>
              <p:cNvSpPr>
                <a:spLocks noChangeShapeType="1"/>
              </p:cNvSpPr>
              <p:nvPr/>
            </p:nvSpPr>
            <p:spPr bwMode="auto">
              <a:xfrm rot="3463907" flipV="1">
                <a:off x="4327" y="2085"/>
                <a:ext cx="748" cy="115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 name="Line 12">
                <a:extLst>
                  <a:ext uri="{FF2B5EF4-FFF2-40B4-BE49-F238E27FC236}">
                    <a16:creationId xmlns:a16="http://schemas.microsoft.com/office/drawing/2014/main" id="{C4C3E83A-978D-9045-9281-26EAE49F38AB}"/>
                  </a:ext>
                </a:extLst>
              </p:cNvPr>
              <p:cNvSpPr>
                <a:spLocks noChangeShapeType="1"/>
              </p:cNvSpPr>
              <p:nvPr/>
            </p:nvSpPr>
            <p:spPr bwMode="auto">
              <a:xfrm rot="3463907" flipV="1">
                <a:off x="3651" y="3159"/>
                <a:ext cx="635" cy="99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 name="Line 13">
                <a:extLst>
                  <a:ext uri="{FF2B5EF4-FFF2-40B4-BE49-F238E27FC236}">
                    <a16:creationId xmlns:a16="http://schemas.microsoft.com/office/drawing/2014/main" id="{AFC791BC-A64F-6F47-9B71-16FB554F91E3}"/>
                  </a:ext>
                </a:extLst>
              </p:cNvPr>
              <p:cNvSpPr>
                <a:spLocks noChangeShapeType="1"/>
              </p:cNvSpPr>
              <p:nvPr/>
            </p:nvSpPr>
            <p:spPr bwMode="auto">
              <a:xfrm flipV="1">
                <a:off x="4559" y="2387"/>
                <a:ext cx="816" cy="1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22" name="Picture 14">
                <a:extLst>
                  <a:ext uri="{FF2B5EF4-FFF2-40B4-BE49-F238E27FC236}">
                    <a16:creationId xmlns:a16="http://schemas.microsoft.com/office/drawing/2014/main" id="{C5020242-A096-9949-89E0-7692843932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64301">
                <a:off x="3787" y="3498"/>
                <a:ext cx="49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5">
                <a:extLst>
                  <a:ext uri="{FF2B5EF4-FFF2-40B4-BE49-F238E27FC236}">
                    <a16:creationId xmlns:a16="http://schemas.microsoft.com/office/drawing/2014/main" id="{2EA7739E-072A-4841-ABA4-40AFF020E9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64301">
                <a:off x="4359" y="2500"/>
                <a:ext cx="49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6">
                <a:extLst>
                  <a:ext uri="{FF2B5EF4-FFF2-40B4-BE49-F238E27FC236}">
                    <a16:creationId xmlns:a16="http://schemas.microsoft.com/office/drawing/2014/main" id="{579BA39A-851D-C84C-85BA-94E680042E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751209">
                <a:off x="4603" y="3022"/>
                <a:ext cx="49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7">
                <a:extLst>
                  <a:ext uri="{FF2B5EF4-FFF2-40B4-BE49-F238E27FC236}">
                    <a16:creationId xmlns:a16="http://schemas.microsoft.com/office/drawing/2014/main" id="{509267BD-5073-944C-B3E3-4BA78E68F9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751209">
                <a:off x="3476" y="2954"/>
                <a:ext cx="49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18">
              <a:extLst>
                <a:ext uri="{FF2B5EF4-FFF2-40B4-BE49-F238E27FC236}">
                  <a16:creationId xmlns:a16="http://schemas.microsoft.com/office/drawing/2014/main" id="{59B07486-CB52-1140-B43E-9515308EBDFC}"/>
                </a:ext>
              </a:extLst>
            </p:cNvPr>
            <p:cNvGrpSpPr>
              <a:grpSpLocks/>
            </p:cNvGrpSpPr>
            <p:nvPr/>
          </p:nvGrpSpPr>
          <p:grpSpPr bwMode="auto">
            <a:xfrm>
              <a:off x="6659563" y="1547813"/>
              <a:ext cx="1692275" cy="1341437"/>
              <a:chOff x="1270" y="1133"/>
              <a:chExt cx="2245" cy="1775"/>
            </a:xfrm>
          </p:grpSpPr>
          <p:pic>
            <p:nvPicPr>
              <p:cNvPr id="9" name="Picture 19">
                <a:extLst>
                  <a:ext uri="{FF2B5EF4-FFF2-40B4-BE49-F238E27FC236}">
                    <a16:creationId xmlns:a16="http://schemas.microsoft.com/office/drawing/2014/main" id="{C154731B-22B4-AE4E-B6F5-16CD0AE7291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2" y="1888"/>
                <a:ext cx="390" cy="483"/>
              </a:xfrm>
              <a:prstGeom prst="rect">
                <a:avLst/>
              </a:prstGeom>
              <a:noFill/>
              <a:ln>
                <a:noFill/>
              </a:ln>
              <a:effectLst/>
              <a:extLst>
                <a:ext uri="{909E8E84-426E-40DD-AFC4-6F175D3DCCD1}">
                  <a14:hiddenFill xmlns:a14="http://schemas.microsoft.com/office/drawing/2010/main">
                    <a:solidFill>
                      <a:srgbClr val="6C7472"/>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20">
                <a:extLst>
                  <a:ext uri="{FF2B5EF4-FFF2-40B4-BE49-F238E27FC236}">
                    <a16:creationId xmlns:a16="http://schemas.microsoft.com/office/drawing/2014/main" id="{85EB8FF5-379F-0E4D-BFD1-65A58AB07A6A}"/>
                  </a:ext>
                </a:extLst>
              </p:cNvPr>
              <p:cNvSpPr>
                <a:spLocks noChangeShapeType="1"/>
              </p:cNvSpPr>
              <p:nvPr/>
            </p:nvSpPr>
            <p:spPr bwMode="auto">
              <a:xfrm flipV="1">
                <a:off x="1270" y="1502"/>
                <a:ext cx="884" cy="140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1" name="Picture 21">
                <a:extLst>
                  <a:ext uri="{FF2B5EF4-FFF2-40B4-BE49-F238E27FC236}">
                    <a16:creationId xmlns:a16="http://schemas.microsoft.com/office/drawing/2014/main" id="{2D896997-BB20-8E48-AB05-EEAC50BBBA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463907">
                <a:off x="2386" y="1245"/>
                <a:ext cx="390" cy="483"/>
              </a:xfrm>
              <a:prstGeom prst="rect">
                <a:avLst/>
              </a:prstGeom>
              <a:noFill/>
              <a:ln>
                <a:noFill/>
              </a:ln>
              <a:effectLst/>
              <a:extLst>
                <a:ext uri="{909E8E84-426E-40DD-AFC4-6F175D3DCCD1}">
                  <a14:hiddenFill xmlns:a14="http://schemas.microsoft.com/office/drawing/2010/main">
                    <a:solidFill>
                      <a:srgbClr val="6C7472"/>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ine 22">
                <a:extLst>
                  <a:ext uri="{FF2B5EF4-FFF2-40B4-BE49-F238E27FC236}">
                    <a16:creationId xmlns:a16="http://schemas.microsoft.com/office/drawing/2014/main" id="{AC170045-2AE3-D34E-AEE3-CC9E96F1FF5C}"/>
                  </a:ext>
                </a:extLst>
              </p:cNvPr>
              <p:cNvSpPr>
                <a:spLocks noChangeShapeType="1"/>
              </p:cNvSpPr>
              <p:nvPr/>
            </p:nvSpPr>
            <p:spPr bwMode="auto">
              <a:xfrm rot="3463907" flipV="1">
                <a:off x="2467" y="928"/>
                <a:ext cx="748" cy="115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13" name="Group 23">
                <a:extLst>
                  <a:ext uri="{FF2B5EF4-FFF2-40B4-BE49-F238E27FC236}">
                    <a16:creationId xmlns:a16="http://schemas.microsoft.com/office/drawing/2014/main" id="{AC8F6C88-3050-324E-9270-3296F6DD0ADA}"/>
                  </a:ext>
                </a:extLst>
              </p:cNvPr>
              <p:cNvGrpSpPr>
                <a:grpSpLocks/>
              </p:cNvGrpSpPr>
              <p:nvPr/>
            </p:nvGrpSpPr>
            <p:grpSpPr bwMode="auto">
              <a:xfrm rot="3463907">
                <a:off x="1791" y="2002"/>
                <a:ext cx="635" cy="998"/>
                <a:chOff x="1519" y="1502"/>
                <a:chExt cx="635" cy="998"/>
              </a:xfrm>
            </p:grpSpPr>
            <p:pic>
              <p:nvPicPr>
                <p:cNvPr id="16" name="Picture 24">
                  <a:extLst>
                    <a:ext uri="{FF2B5EF4-FFF2-40B4-BE49-F238E27FC236}">
                      <a16:creationId xmlns:a16="http://schemas.microsoft.com/office/drawing/2014/main" id="{0DCDE3BD-F8D5-0548-AC34-7784563A73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2" y="1888"/>
                  <a:ext cx="390" cy="483"/>
                </a:xfrm>
                <a:prstGeom prst="rect">
                  <a:avLst/>
                </a:prstGeom>
                <a:noFill/>
                <a:ln>
                  <a:noFill/>
                </a:ln>
                <a:effectLst/>
                <a:extLst>
                  <a:ext uri="{909E8E84-426E-40DD-AFC4-6F175D3DCCD1}">
                    <a14:hiddenFill xmlns:a14="http://schemas.microsoft.com/office/drawing/2010/main">
                      <a:solidFill>
                        <a:srgbClr val="6C7472"/>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Line 25">
                  <a:extLst>
                    <a:ext uri="{FF2B5EF4-FFF2-40B4-BE49-F238E27FC236}">
                      <a16:creationId xmlns:a16="http://schemas.microsoft.com/office/drawing/2014/main" id="{D428BFBE-B043-9C4E-8DFC-E5E8641EFA34}"/>
                    </a:ext>
                  </a:extLst>
                </p:cNvPr>
                <p:cNvSpPr>
                  <a:spLocks noChangeShapeType="1"/>
                </p:cNvSpPr>
                <p:nvPr/>
              </p:nvSpPr>
              <p:spPr bwMode="auto">
                <a:xfrm flipV="1">
                  <a:off x="1519" y="1502"/>
                  <a:ext cx="635" cy="99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pic>
            <p:nvPicPr>
              <p:cNvPr id="14" name="Picture 26">
                <a:extLst>
                  <a:ext uri="{FF2B5EF4-FFF2-40B4-BE49-F238E27FC236}">
                    <a16:creationId xmlns:a16="http://schemas.microsoft.com/office/drawing/2014/main" id="{CFDCF61B-2115-894E-B10E-F78F404E8D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2" y="1888"/>
                <a:ext cx="390" cy="483"/>
              </a:xfrm>
              <a:prstGeom prst="rect">
                <a:avLst/>
              </a:prstGeom>
              <a:noFill/>
              <a:ln>
                <a:noFill/>
              </a:ln>
              <a:effectLst/>
              <a:extLst>
                <a:ext uri="{909E8E84-426E-40DD-AFC4-6F175D3DCCD1}">
                  <a14:hiddenFill xmlns:a14="http://schemas.microsoft.com/office/drawing/2010/main">
                    <a:solidFill>
                      <a:srgbClr val="6C7472"/>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Line 27">
                <a:extLst>
                  <a:ext uri="{FF2B5EF4-FFF2-40B4-BE49-F238E27FC236}">
                    <a16:creationId xmlns:a16="http://schemas.microsoft.com/office/drawing/2014/main" id="{0E865FFA-3A9D-2B44-8E24-3E31EECA5DCD}"/>
                  </a:ext>
                </a:extLst>
              </p:cNvPr>
              <p:cNvSpPr>
                <a:spLocks noChangeShapeType="1"/>
              </p:cNvSpPr>
              <p:nvPr/>
            </p:nvSpPr>
            <p:spPr bwMode="auto">
              <a:xfrm flipV="1">
                <a:off x="2699" y="1230"/>
                <a:ext cx="816" cy="1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7" name="Text Box 30">
              <a:extLst>
                <a:ext uri="{FF2B5EF4-FFF2-40B4-BE49-F238E27FC236}">
                  <a16:creationId xmlns:a16="http://schemas.microsoft.com/office/drawing/2014/main" id="{2DC1CF14-45A0-814B-9F16-721A4F882BE5}"/>
                </a:ext>
              </a:extLst>
            </p:cNvPr>
            <p:cNvSpPr txBox="1">
              <a:spLocks noChangeArrowheads="1"/>
            </p:cNvSpPr>
            <p:nvPr/>
          </p:nvSpPr>
          <p:spPr bwMode="auto">
            <a:xfrm>
              <a:off x="8135938" y="2241550"/>
              <a:ext cx="471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aseline="30000">
                  <a:solidFill>
                    <a:schemeClr val="accent2"/>
                  </a:solidFill>
                </a:rPr>
                <a:t>41</a:t>
              </a:r>
              <a:r>
                <a:rPr lang="fr-FR" altLang="fr-FR">
                  <a:solidFill>
                    <a:schemeClr val="accent2"/>
                  </a:solidFill>
                </a:rPr>
                <a:t>K</a:t>
              </a:r>
            </a:p>
          </p:txBody>
        </p:sp>
        <p:sp>
          <p:nvSpPr>
            <p:cNvPr id="8" name="Text Box 31">
              <a:extLst>
                <a:ext uri="{FF2B5EF4-FFF2-40B4-BE49-F238E27FC236}">
                  <a16:creationId xmlns:a16="http://schemas.microsoft.com/office/drawing/2014/main" id="{15C8D042-6BF4-E443-B48A-52C569290033}"/>
                </a:ext>
              </a:extLst>
            </p:cNvPr>
            <p:cNvSpPr txBox="1">
              <a:spLocks noChangeArrowheads="1"/>
            </p:cNvSpPr>
            <p:nvPr/>
          </p:nvSpPr>
          <p:spPr bwMode="auto">
            <a:xfrm>
              <a:off x="8366125" y="1268413"/>
              <a:ext cx="5984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aseline="30000">
                  <a:solidFill>
                    <a:srgbClr val="CC0000"/>
                  </a:solidFill>
                </a:rPr>
                <a:t>87</a:t>
              </a:r>
              <a:r>
                <a:rPr lang="fr-FR" altLang="fr-FR">
                  <a:solidFill>
                    <a:srgbClr val="CC0000"/>
                  </a:solidFill>
                </a:rPr>
                <a:t>Rb</a:t>
              </a:r>
            </a:p>
          </p:txBody>
        </p:sp>
      </p:grpSp>
      <p:pic>
        <p:nvPicPr>
          <p:cNvPr id="26" name="Image 8">
            <a:extLst>
              <a:ext uri="{FF2B5EF4-FFF2-40B4-BE49-F238E27FC236}">
                <a16:creationId xmlns:a16="http://schemas.microsoft.com/office/drawing/2014/main" id="{B6522A93-BD23-E942-BE01-124771993319}"/>
              </a:ext>
            </a:extLst>
          </p:cNvPr>
          <p:cNvPicPr>
            <a:picLocks noChangeAspect="1"/>
          </p:cNvPicPr>
          <p:nvPr/>
        </p:nvPicPr>
        <p:blipFill>
          <a:blip r:embed="rId4"/>
          <a:stretch>
            <a:fillRect/>
          </a:stretch>
        </p:blipFill>
        <p:spPr>
          <a:xfrm>
            <a:off x="695400" y="1633333"/>
            <a:ext cx="3888431" cy="2371731"/>
          </a:xfrm>
          <a:prstGeom prst="rect">
            <a:avLst/>
          </a:prstGeom>
        </p:spPr>
      </p:pic>
      <p:sp>
        <p:nvSpPr>
          <p:cNvPr id="27" name="TextBox 26">
            <a:extLst>
              <a:ext uri="{FF2B5EF4-FFF2-40B4-BE49-F238E27FC236}">
                <a16:creationId xmlns:a16="http://schemas.microsoft.com/office/drawing/2014/main" id="{96438679-679D-044E-B354-2E3B2E0B8132}"/>
              </a:ext>
            </a:extLst>
          </p:cNvPr>
          <p:cNvSpPr txBox="1"/>
          <p:nvPr/>
        </p:nvSpPr>
        <p:spPr>
          <a:xfrm>
            <a:off x="335360" y="1124744"/>
            <a:ext cx="11020966" cy="369332"/>
          </a:xfrm>
          <a:prstGeom prst="rect">
            <a:avLst/>
          </a:prstGeom>
          <a:noFill/>
        </p:spPr>
        <p:txBody>
          <a:bodyPr wrap="none" rtlCol="0">
            <a:spAutoFit/>
          </a:bodyPr>
          <a:lstStyle/>
          <a:p>
            <a:r>
              <a:rPr lang="en-US" b="1" dirty="0">
                <a:solidFill>
                  <a:schemeClr val="accent2"/>
                </a:solidFill>
              </a:rPr>
              <a:t>Science Goals: Equivalent Principal at 1E-17, Ultra-Light Dark Matter, Test of Quantum Mechanics  </a:t>
            </a:r>
          </a:p>
        </p:txBody>
      </p:sp>
      <p:pic>
        <p:nvPicPr>
          <p:cNvPr id="29" name="Picture 28" descr="Table&#10;&#10;Description automatically generated">
            <a:extLst>
              <a:ext uri="{FF2B5EF4-FFF2-40B4-BE49-F238E27FC236}">
                <a16:creationId xmlns:a16="http://schemas.microsoft.com/office/drawing/2014/main" id="{E76A71B6-6FDE-9E4F-9BA3-E5128F9962F8}"/>
              </a:ext>
            </a:extLst>
          </p:cNvPr>
          <p:cNvPicPr>
            <a:picLocks noChangeAspect="1"/>
          </p:cNvPicPr>
          <p:nvPr/>
        </p:nvPicPr>
        <p:blipFill>
          <a:blip r:embed="rId5"/>
          <a:stretch>
            <a:fillRect/>
          </a:stretch>
        </p:blipFill>
        <p:spPr>
          <a:xfrm>
            <a:off x="4727848" y="4062970"/>
            <a:ext cx="7173538" cy="2678398"/>
          </a:xfrm>
          <a:prstGeom prst="rect">
            <a:avLst/>
          </a:prstGeom>
        </p:spPr>
      </p:pic>
      <p:sp>
        <p:nvSpPr>
          <p:cNvPr id="33" name="Title 1">
            <a:extLst>
              <a:ext uri="{FF2B5EF4-FFF2-40B4-BE49-F238E27FC236}">
                <a16:creationId xmlns:a16="http://schemas.microsoft.com/office/drawing/2014/main" id="{F1CAE533-40E6-3C4F-9942-0BE9E66227BA}"/>
              </a:ext>
            </a:extLst>
          </p:cNvPr>
          <p:cNvSpPr>
            <a:spLocks noGrp="1"/>
          </p:cNvSpPr>
          <p:nvPr>
            <p:ph type="title"/>
          </p:nvPr>
        </p:nvSpPr>
        <p:spPr>
          <a:xfrm>
            <a:off x="551384" y="595536"/>
            <a:ext cx="10891316" cy="457200"/>
          </a:xfrm>
        </p:spPr>
        <p:txBody>
          <a:bodyPr/>
          <a:lstStyle/>
          <a:p>
            <a:r>
              <a:rPr lang="en-GB" sz="1800" dirty="0"/>
              <a:t>STE-QUEST: An M-class Cold Atom mission to probe gravity, dark matter and quantum mechanics </a:t>
            </a:r>
            <a:br>
              <a:rPr lang="en-GB" dirty="0"/>
            </a:br>
            <a:endParaRPr lang="en-US" dirty="0"/>
          </a:p>
        </p:txBody>
      </p:sp>
    </p:spTree>
    <p:extLst>
      <p:ext uri="{BB962C8B-B14F-4D97-AF65-F5344CB8AC3E}">
        <p14:creationId xmlns:p14="http://schemas.microsoft.com/office/powerpoint/2010/main" val="1511369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410188-4DC5-8643-918F-CE7E74254F66}"/>
              </a:ext>
            </a:extLst>
          </p:cNvPr>
          <p:cNvSpPr>
            <a:spLocks noGrp="1"/>
          </p:cNvSpPr>
          <p:nvPr>
            <p:ph idx="1"/>
          </p:nvPr>
        </p:nvSpPr>
        <p:spPr>
          <a:xfrm>
            <a:off x="4883534" y="1556792"/>
            <a:ext cx="7310511" cy="4525963"/>
          </a:xfrm>
        </p:spPr>
        <p:txBody>
          <a:bodyPr/>
          <a:lstStyle/>
          <a:p>
            <a:pPr>
              <a:buFont typeface="Arial" panose="020B0604020202020204" pitchFamily="34" charset="0"/>
              <a:buChar char="•"/>
            </a:pPr>
            <a:r>
              <a:rPr lang="en-GB"/>
              <a:t>Based on STE-QUEST proposals (M3, M4). </a:t>
            </a:r>
          </a:p>
          <a:p>
            <a:pPr>
              <a:buFont typeface="Arial" panose="020B0604020202020204" pitchFamily="34" charset="0"/>
              <a:buChar char="•"/>
            </a:pPr>
            <a:r>
              <a:rPr lang="en-GB"/>
              <a:t>Double atom interferometer with Rb and K “test masses” in non-classical states (quantum superpositions). </a:t>
            </a:r>
          </a:p>
          <a:p>
            <a:pPr>
              <a:buFont typeface="Arial" panose="020B0604020202020204" pitchFamily="34" charset="0"/>
              <a:buChar char="•"/>
            </a:pPr>
            <a:r>
              <a:rPr lang="en-GB"/>
              <a:t>Optimized for UFF test. Assume 700 km circular orbit. </a:t>
            </a:r>
          </a:p>
          <a:p>
            <a:pPr>
              <a:buFont typeface="Arial" panose="020B0604020202020204" pitchFamily="34" charset="0"/>
              <a:buChar char="•"/>
            </a:pPr>
            <a:r>
              <a:rPr lang="en-GB"/>
              <a:t>Apply recent results on controlling gravity gradient shifts by offsetting laser frequencies, thus relaxing atom positioning requirements by factor &gt;100. </a:t>
            </a:r>
          </a:p>
          <a:p>
            <a:pPr>
              <a:buFont typeface="Arial" panose="020B0604020202020204" pitchFamily="34" charset="0"/>
              <a:buChar char="•"/>
            </a:pPr>
            <a:r>
              <a:rPr lang="en-GB" b="1">
                <a:solidFill>
                  <a:schemeClr val="accent2"/>
                </a:solidFill>
              </a:rPr>
              <a:t>Reaches 1E-17 target after 18 months of operation. </a:t>
            </a:r>
          </a:p>
          <a:p>
            <a:endParaRPr lang="en-US"/>
          </a:p>
        </p:txBody>
      </p:sp>
      <p:grpSp>
        <p:nvGrpSpPr>
          <p:cNvPr id="4" name="Groupe 2">
            <a:extLst>
              <a:ext uri="{FF2B5EF4-FFF2-40B4-BE49-F238E27FC236}">
                <a16:creationId xmlns:a16="http://schemas.microsoft.com/office/drawing/2014/main" id="{4E10AC62-43B0-AB48-9905-945DD3014553}"/>
              </a:ext>
            </a:extLst>
          </p:cNvPr>
          <p:cNvGrpSpPr>
            <a:grpSpLocks noChangeAspect="1"/>
          </p:cNvGrpSpPr>
          <p:nvPr/>
        </p:nvGrpSpPr>
        <p:grpSpPr>
          <a:xfrm>
            <a:off x="1199456" y="4365104"/>
            <a:ext cx="2755914" cy="2196000"/>
            <a:chOff x="6659563" y="1052513"/>
            <a:chExt cx="2305050" cy="1836737"/>
          </a:xfrm>
        </p:grpSpPr>
        <p:grpSp>
          <p:nvGrpSpPr>
            <p:cNvPr id="5" name="Group 9">
              <a:extLst>
                <a:ext uri="{FF2B5EF4-FFF2-40B4-BE49-F238E27FC236}">
                  <a16:creationId xmlns:a16="http://schemas.microsoft.com/office/drawing/2014/main" id="{28C6D584-7F0E-9848-8E29-99D0B960F4E7}"/>
                </a:ext>
              </a:extLst>
            </p:cNvPr>
            <p:cNvGrpSpPr>
              <a:grpSpLocks/>
            </p:cNvGrpSpPr>
            <p:nvPr/>
          </p:nvGrpSpPr>
          <p:grpSpPr bwMode="auto">
            <a:xfrm>
              <a:off x="6659563" y="1052513"/>
              <a:ext cx="1655762" cy="1295400"/>
              <a:chOff x="3130" y="2290"/>
              <a:chExt cx="2245" cy="1775"/>
            </a:xfrm>
          </p:grpSpPr>
          <p:sp>
            <p:nvSpPr>
              <p:cNvPr id="18" name="Line 10">
                <a:extLst>
                  <a:ext uri="{FF2B5EF4-FFF2-40B4-BE49-F238E27FC236}">
                    <a16:creationId xmlns:a16="http://schemas.microsoft.com/office/drawing/2014/main" id="{32407362-5763-8246-B8FD-A76B48662115}"/>
                  </a:ext>
                </a:extLst>
              </p:cNvPr>
              <p:cNvSpPr>
                <a:spLocks noChangeShapeType="1"/>
              </p:cNvSpPr>
              <p:nvPr/>
            </p:nvSpPr>
            <p:spPr bwMode="auto">
              <a:xfrm flipV="1">
                <a:off x="3130" y="2659"/>
                <a:ext cx="884" cy="140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 name="Line 11">
                <a:extLst>
                  <a:ext uri="{FF2B5EF4-FFF2-40B4-BE49-F238E27FC236}">
                    <a16:creationId xmlns:a16="http://schemas.microsoft.com/office/drawing/2014/main" id="{21D26EE5-56A7-9840-8D3F-3EA25C41F602}"/>
                  </a:ext>
                </a:extLst>
              </p:cNvPr>
              <p:cNvSpPr>
                <a:spLocks noChangeShapeType="1"/>
              </p:cNvSpPr>
              <p:nvPr/>
            </p:nvSpPr>
            <p:spPr bwMode="auto">
              <a:xfrm rot="3463907" flipV="1">
                <a:off x="4327" y="2085"/>
                <a:ext cx="748" cy="115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 name="Line 12">
                <a:extLst>
                  <a:ext uri="{FF2B5EF4-FFF2-40B4-BE49-F238E27FC236}">
                    <a16:creationId xmlns:a16="http://schemas.microsoft.com/office/drawing/2014/main" id="{C4C3E83A-978D-9045-9281-26EAE49F38AB}"/>
                  </a:ext>
                </a:extLst>
              </p:cNvPr>
              <p:cNvSpPr>
                <a:spLocks noChangeShapeType="1"/>
              </p:cNvSpPr>
              <p:nvPr/>
            </p:nvSpPr>
            <p:spPr bwMode="auto">
              <a:xfrm rot="3463907" flipV="1">
                <a:off x="3651" y="3159"/>
                <a:ext cx="635" cy="99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 name="Line 13">
                <a:extLst>
                  <a:ext uri="{FF2B5EF4-FFF2-40B4-BE49-F238E27FC236}">
                    <a16:creationId xmlns:a16="http://schemas.microsoft.com/office/drawing/2014/main" id="{AFC791BC-A64F-6F47-9B71-16FB554F91E3}"/>
                  </a:ext>
                </a:extLst>
              </p:cNvPr>
              <p:cNvSpPr>
                <a:spLocks noChangeShapeType="1"/>
              </p:cNvSpPr>
              <p:nvPr/>
            </p:nvSpPr>
            <p:spPr bwMode="auto">
              <a:xfrm flipV="1">
                <a:off x="4559" y="2387"/>
                <a:ext cx="816" cy="1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22" name="Picture 14">
                <a:extLst>
                  <a:ext uri="{FF2B5EF4-FFF2-40B4-BE49-F238E27FC236}">
                    <a16:creationId xmlns:a16="http://schemas.microsoft.com/office/drawing/2014/main" id="{C5020242-A096-9949-89E0-7692843932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64301">
                <a:off x="3787" y="3498"/>
                <a:ext cx="49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5">
                <a:extLst>
                  <a:ext uri="{FF2B5EF4-FFF2-40B4-BE49-F238E27FC236}">
                    <a16:creationId xmlns:a16="http://schemas.microsoft.com/office/drawing/2014/main" id="{2EA7739E-072A-4841-ABA4-40AFF020E9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64301">
                <a:off x="4359" y="2500"/>
                <a:ext cx="49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6">
                <a:extLst>
                  <a:ext uri="{FF2B5EF4-FFF2-40B4-BE49-F238E27FC236}">
                    <a16:creationId xmlns:a16="http://schemas.microsoft.com/office/drawing/2014/main" id="{579BA39A-851D-C84C-85BA-94E680042E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751209">
                <a:off x="4603" y="3022"/>
                <a:ext cx="49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7">
                <a:extLst>
                  <a:ext uri="{FF2B5EF4-FFF2-40B4-BE49-F238E27FC236}">
                    <a16:creationId xmlns:a16="http://schemas.microsoft.com/office/drawing/2014/main" id="{509267BD-5073-944C-B3E3-4BA78E68F9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751209">
                <a:off x="3476" y="2954"/>
                <a:ext cx="49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18">
              <a:extLst>
                <a:ext uri="{FF2B5EF4-FFF2-40B4-BE49-F238E27FC236}">
                  <a16:creationId xmlns:a16="http://schemas.microsoft.com/office/drawing/2014/main" id="{59B07486-CB52-1140-B43E-9515308EBDFC}"/>
                </a:ext>
              </a:extLst>
            </p:cNvPr>
            <p:cNvGrpSpPr>
              <a:grpSpLocks/>
            </p:cNvGrpSpPr>
            <p:nvPr/>
          </p:nvGrpSpPr>
          <p:grpSpPr bwMode="auto">
            <a:xfrm>
              <a:off x="6659563" y="1547813"/>
              <a:ext cx="1692275" cy="1341437"/>
              <a:chOff x="1270" y="1133"/>
              <a:chExt cx="2245" cy="1775"/>
            </a:xfrm>
          </p:grpSpPr>
          <p:pic>
            <p:nvPicPr>
              <p:cNvPr id="9" name="Picture 19">
                <a:extLst>
                  <a:ext uri="{FF2B5EF4-FFF2-40B4-BE49-F238E27FC236}">
                    <a16:creationId xmlns:a16="http://schemas.microsoft.com/office/drawing/2014/main" id="{C154731B-22B4-AE4E-B6F5-16CD0AE7291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2" y="1888"/>
                <a:ext cx="390" cy="483"/>
              </a:xfrm>
              <a:prstGeom prst="rect">
                <a:avLst/>
              </a:prstGeom>
              <a:noFill/>
              <a:ln>
                <a:noFill/>
              </a:ln>
              <a:effectLst/>
              <a:extLst>
                <a:ext uri="{909E8E84-426E-40DD-AFC4-6F175D3DCCD1}">
                  <a14:hiddenFill xmlns:a14="http://schemas.microsoft.com/office/drawing/2010/main">
                    <a:solidFill>
                      <a:srgbClr val="6C7472"/>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20">
                <a:extLst>
                  <a:ext uri="{FF2B5EF4-FFF2-40B4-BE49-F238E27FC236}">
                    <a16:creationId xmlns:a16="http://schemas.microsoft.com/office/drawing/2014/main" id="{85EB8FF5-379F-0E4D-BFD1-65A58AB07A6A}"/>
                  </a:ext>
                </a:extLst>
              </p:cNvPr>
              <p:cNvSpPr>
                <a:spLocks noChangeShapeType="1"/>
              </p:cNvSpPr>
              <p:nvPr/>
            </p:nvSpPr>
            <p:spPr bwMode="auto">
              <a:xfrm flipV="1">
                <a:off x="1270" y="1502"/>
                <a:ext cx="884" cy="140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1" name="Picture 21">
                <a:extLst>
                  <a:ext uri="{FF2B5EF4-FFF2-40B4-BE49-F238E27FC236}">
                    <a16:creationId xmlns:a16="http://schemas.microsoft.com/office/drawing/2014/main" id="{2D896997-BB20-8E48-AB05-EEAC50BBBA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463907">
                <a:off x="2386" y="1245"/>
                <a:ext cx="390" cy="483"/>
              </a:xfrm>
              <a:prstGeom prst="rect">
                <a:avLst/>
              </a:prstGeom>
              <a:noFill/>
              <a:ln>
                <a:noFill/>
              </a:ln>
              <a:effectLst/>
              <a:extLst>
                <a:ext uri="{909E8E84-426E-40DD-AFC4-6F175D3DCCD1}">
                  <a14:hiddenFill xmlns:a14="http://schemas.microsoft.com/office/drawing/2010/main">
                    <a:solidFill>
                      <a:srgbClr val="6C7472"/>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ine 22">
                <a:extLst>
                  <a:ext uri="{FF2B5EF4-FFF2-40B4-BE49-F238E27FC236}">
                    <a16:creationId xmlns:a16="http://schemas.microsoft.com/office/drawing/2014/main" id="{AC170045-2AE3-D34E-AEE3-CC9E96F1FF5C}"/>
                  </a:ext>
                </a:extLst>
              </p:cNvPr>
              <p:cNvSpPr>
                <a:spLocks noChangeShapeType="1"/>
              </p:cNvSpPr>
              <p:nvPr/>
            </p:nvSpPr>
            <p:spPr bwMode="auto">
              <a:xfrm rot="3463907" flipV="1">
                <a:off x="2467" y="928"/>
                <a:ext cx="748" cy="115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13" name="Group 23">
                <a:extLst>
                  <a:ext uri="{FF2B5EF4-FFF2-40B4-BE49-F238E27FC236}">
                    <a16:creationId xmlns:a16="http://schemas.microsoft.com/office/drawing/2014/main" id="{AC8F6C88-3050-324E-9270-3296F6DD0ADA}"/>
                  </a:ext>
                </a:extLst>
              </p:cNvPr>
              <p:cNvGrpSpPr>
                <a:grpSpLocks/>
              </p:cNvGrpSpPr>
              <p:nvPr/>
            </p:nvGrpSpPr>
            <p:grpSpPr bwMode="auto">
              <a:xfrm rot="3463907">
                <a:off x="1791" y="2002"/>
                <a:ext cx="635" cy="998"/>
                <a:chOff x="1519" y="1502"/>
                <a:chExt cx="635" cy="998"/>
              </a:xfrm>
            </p:grpSpPr>
            <p:pic>
              <p:nvPicPr>
                <p:cNvPr id="16" name="Picture 24">
                  <a:extLst>
                    <a:ext uri="{FF2B5EF4-FFF2-40B4-BE49-F238E27FC236}">
                      <a16:creationId xmlns:a16="http://schemas.microsoft.com/office/drawing/2014/main" id="{0DCDE3BD-F8D5-0548-AC34-7784563A73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2" y="1888"/>
                  <a:ext cx="390" cy="483"/>
                </a:xfrm>
                <a:prstGeom prst="rect">
                  <a:avLst/>
                </a:prstGeom>
                <a:noFill/>
                <a:ln>
                  <a:noFill/>
                </a:ln>
                <a:effectLst/>
                <a:extLst>
                  <a:ext uri="{909E8E84-426E-40DD-AFC4-6F175D3DCCD1}">
                    <a14:hiddenFill xmlns:a14="http://schemas.microsoft.com/office/drawing/2010/main">
                      <a:solidFill>
                        <a:srgbClr val="6C7472"/>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Line 25">
                  <a:extLst>
                    <a:ext uri="{FF2B5EF4-FFF2-40B4-BE49-F238E27FC236}">
                      <a16:creationId xmlns:a16="http://schemas.microsoft.com/office/drawing/2014/main" id="{D428BFBE-B043-9C4E-8DFC-E5E8641EFA34}"/>
                    </a:ext>
                  </a:extLst>
                </p:cNvPr>
                <p:cNvSpPr>
                  <a:spLocks noChangeShapeType="1"/>
                </p:cNvSpPr>
                <p:nvPr/>
              </p:nvSpPr>
              <p:spPr bwMode="auto">
                <a:xfrm flipV="1">
                  <a:off x="1519" y="1502"/>
                  <a:ext cx="635" cy="99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pic>
            <p:nvPicPr>
              <p:cNvPr id="14" name="Picture 26">
                <a:extLst>
                  <a:ext uri="{FF2B5EF4-FFF2-40B4-BE49-F238E27FC236}">
                    <a16:creationId xmlns:a16="http://schemas.microsoft.com/office/drawing/2014/main" id="{CFDCF61B-2115-894E-B10E-F78F404E8D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2" y="1888"/>
                <a:ext cx="390" cy="483"/>
              </a:xfrm>
              <a:prstGeom prst="rect">
                <a:avLst/>
              </a:prstGeom>
              <a:noFill/>
              <a:ln>
                <a:noFill/>
              </a:ln>
              <a:effectLst/>
              <a:extLst>
                <a:ext uri="{909E8E84-426E-40DD-AFC4-6F175D3DCCD1}">
                  <a14:hiddenFill xmlns:a14="http://schemas.microsoft.com/office/drawing/2010/main">
                    <a:solidFill>
                      <a:srgbClr val="6C7472"/>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Line 27">
                <a:extLst>
                  <a:ext uri="{FF2B5EF4-FFF2-40B4-BE49-F238E27FC236}">
                    <a16:creationId xmlns:a16="http://schemas.microsoft.com/office/drawing/2014/main" id="{0E865FFA-3A9D-2B44-8E24-3E31EECA5DCD}"/>
                  </a:ext>
                </a:extLst>
              </p:cNvPr>
              <p:cNvSpPr>
                <a:spLocks noChangeShapeType="1"/>
              </p:cNvSpPr>
              <p:nvPr/>
            </p:nvSpPr>
            <p:spPr bwMode="auto">
              <a:xfrm flipV="1">
                <a:off x="2699" y="1230"/>
                <a:ext cx="816" cy="1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7" name="Text Box 30">
              <a:extLst>
                <a:ext uri="{FF2B5EF4-FFF2-40B4-BE49-F238E27FC236}">
                  <a16:creationId xmlns:a16="http://schemas.microsoft.com/office/drawing/2014/main" id="{2DC1CF14-45A0-814B-9F16-721A4F882BE5}"/>
                </a:ext>
              </a:extLst>
            </p:cNvPr>
            <p:cNvSpPr txBox="1">
              <a:spLocks noChangeArrowheads="1"/>
            </p:cNvSpPr>
            <p:nvPr/>
          </p:nvSpPr>
          <p:spPr bwMode="auto">
            <a:xfrm>
              <a:off x="8135938" y="2241550"/>
              <a:ext cx="471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aseline="30000">
                  <a:solidFill>
                    <a:schemeClr val="accent2"/>
                  </a:solidFill>
                </a:rPr>
                <a:t>41</a:t>
              </a:r>
              <a:r>
                <a:rPr lang="fr-FR" altLang="fr-FR">
                  <a:solidFill>
                    <a:schemeClr val="accent2"/>
                  </a:solidFill>
                </a:rPr>
                <a:t>K</a:t>
              </a:r>
            </a:p>
          </p:txBody>
        </p:sp>
        <p:sp>
          <p:nvSpPr>
            <p:cNvPr id="8" name="Text Box 31">
              <a:extLst>
                <a:ext uri="{FF2B5EF4-FFF2-40B4-BE49-F238E27FC236}">
                  <a16:creationId xmlns:a16="http://schemas.microsoft.com/office/drawing/2014/main" id="{15C8D042-6BF4-E443-B48A-52C569290033}"/>
                </a:ext>
              </a:extLst>
            </p:cNvPr>
            <p:cNvSpPr txBox="1">
              <a:spLocks noChangeArrowheads="1"/>
            </p:cNvSpPr>
            <p:nvPr/>
          </p:nvSpPr>
          <p:spPr bwMode="auto">
            <a:xfrm>
              <a:off x="8366125" y="1268413"/>
              <a:ext cx="5984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aseline="30000">
                  <a:solidFill>
                    <a:srgbClr val="CC0000"/>
                  </a:solidFill>
                </a:rPr>
                <a:t>87</a:t>
              </a:r>
              <a:r>
                <a:rPr lang="fr-FR" altLang="fr-FR">
                  <a:solidFill>
                    <a:srgbClr val="CC0000"/>
                  </a:solidFill>
                </a:rPr>
                <a:t>Rb</a:t>
              </a:r>
            </a:p>
          </p:txBody>
        </p:sp>
      </p:grpSp>
      <p:pic>
        <p:nvPicPr>
          <p:cNvPr id="26" name="Image 8">
            <a:extLst>
              <a:ext uri="{FF2B5EF4-FFF2-40B4-BE49-F238E27FC236}">
                <a16:creationId xmlns:a16="http://schemas.microsoft.com/office/drawing/2014/main" id="{B6522A93-BD23-E942-BE01-124771993319}"/>
              </a:ext>
            </a:extLst>
          </p:cNvPr>
          <p:cNvPicPr>
            <a:picLocks noChangeAspect="1"/>
          </p:cNvPicPr>
          <p:nvPr/>
        </p:nvPicPr>
        <p:blipFill>
          <a:blip r:embed="rId4"/>
          <a:stretch>
            <a:fillRect/>
          </a:stretch>
        </p:blipFill>
        <p:spPr>
          <a:xfrm>
            <a:off x="695400" y="1633333"/>
            <a:ext cx="3888431" cy="2371731"/>
          </a:xfrm>
          <a:prstGeom prst="rect">
            <a:avLst/>
          </a:prstGeom>
        </p:spPr>
      </p:pic>
      <p:sp>
        <p:nvSpPr>
          <p:cNvPr id="27" name="TextBox 26">
            <a:extLst>
              <a:ext uri="{FF2B5EF4-FFF2-40B4-BE49-F238E27FC236}">
                <a16:creationId xmlns:a16="http://schemas.microsoft.com/office/drawing/2014/main" id="{96438679-679D-044E-B354-2E3B2E0B8132}"/>
              </a:ext>
            </a:extLst>
          </p:cNvPr>
          <p:cNvSpPr txBox="1"/>
          <p:nvPr/>
        </p:nvSpPr>
        <p:spPr>
          <a:xfrm>
            <a:off x="335360" y="1124744"/>
            <a:ext cx="11020966" cy="369332"/>
          </a:xfrm>
          <a:prstGeom prst="rect">
            <a:avLst/>
          </a:prstGeom>
          <a:noFill/>
        </p:spPr>
        <p:txBody>
          <a:bodyPr wrap="none" rtlCol="0">
            <a:spAutoFit/>
          </a:bodyPr>
          <a:lstStyle/>
          <a:p>
            <a:r>
              <a:rPr lang="en-US" b="1" dirty="0">
                <a:solidFill>
                  <a:schemeClr val="accent2"/>
                </a:solidFill>
              </a:rPr>
              <a:t>Science Goals: Equivalent Principal at 1E-17, Ultra-Light Dark Matter, Test of Quantum Mechanics  </a:t>
            </a:r>
          </a:p>
        </p:txBody>
      </p:sp>
      <p:pic>
        <p:nvPicPr>
          <p:cNvPr id="29" name="Picture 28" descr="Table&#10;&#10;Description automatically generated">
            <a:extLst>
              <a:ext uri="{FF2B5EF4-FFF2-40B4-BE49-F238E27FC236}">
                <a16:creationId xmlns:a16="http://schemas.microsoft.com/office/drawing/2014/main" id="{E76A71B6-6FDE-9E4F-9BA3-E5128F9962F8}"/>
              </a:ext>
            </a:extLst>
          </p:cNvPr>
          <p:cNvPicPr>
            <a:picLocks noChangeAspect="1"/>
          </p:cNvPicPr>
          <p:nvPr/>
        </p:nvPicPr>
        <p:blipFill>
          <a:blip r:embed="rId5"/>
          <a:stretch>
            <a:fillRect/>
          </a:stretch>
        </p:blipFill>
        <p:spPr>
          <a:xfrm>
            <a:off x="4727848" y="4062970"/>
            <a:ext cx="7173538" cy="2678398"/>
          </a:xfrm>
          <a:prstGeom prst="rect">
            <a:avLst/>
          </a:prstGeom>
        </p:spPr>
      </p:pic>
      <p:sp>
        <p:nvSpPr>
          <p:cNvPr id="33" name="Title 1">
            <a:extLst>
              <a:ext uri="{FF2B5EF4-FFF2-40B4-BE49-F238E27FC236}">
                <a16:creationId xmlns:a16="http://schemas.microsoft.com/office/drawing/2014/main" id="{F1CAE533-40E6-3C4F-9942-0BE9E66227BA}"/>
              </a:ext>
            </a:extLst>
          </p:cNvPr>
          <p:cNvSpPr>
            <a:spLocks noGrp="1"/>
          </p:cNvSpPr>
          <p:nvPr>
            <p:ph type="title"/>
          </p:nvPr>
        </p:nvSpPr>
        <p:spPr>
          <a:xfrm>
            <a:off x="551384" y="595536"/>
            <a:ext cx="10891316" cy="457200"/>
          </a:xfrm>
        </p:spPr>
        <p:txBody>
          <a:bodyPr/>
          <a:lstStyle/>
          <a:p>
            <a:r>
              <a:rPr lang="en-GB" sz="1800" dirty="0"/>
              <a:t>STE-QUEST: An M-class Cold Atom mission to probe gravity, dark matter and quantum mechanics </a:t>
            </a:r>
            <a:br>
              <a:rPr lang="en-GB" dirty="0"/>
            </a:br>
            <a:endParaRPr lang="en-US" dirty="0"/>
          </a:p>
        </p:txBody>
      </p:sp>
      <p:pic>
        <p:nvPicPr>
          <p:cNvPr id="28" name="Picture 27" descr="Table&#10;&#10;Description automatically generated">
            <a:extLst>
              <a:ext uri="{FF2B5EF4-FFF2-40B4-BE49-F238E27FC236}">
                <a16:creationId xmlns:a16="http://schemas.microsoft.com/office/drawing/2014/main" id="{D98FBA04-8345-6440-BEEE-93521C7AA5D7}"/>
              </a:ext>
            </a:extLst>
          </p:cNvPr>
          <p:cNvPicPr>
            <a:picLocks noChangeAspect="1"/>
          </p:cNvPicPr>
          <p:nvPr/>
        </p:nvPicPr>
        <p:blipFill>
          <a:blip r:embed="rId6"/>
          <a:stretch>
            <a:fillRect/>
          </a:stretch>
        </p:blipFill>
        <p:spPr>
          <a:xfrm>
            <a:off x="4821499" y="4001864"/>
            <a:ext cx="6603093" cy="2811512"/>
          </a:xfrm>
          <a:prstGeom prst="rect">
            <a:avLst/>
          </a:prstGeom>
        </p:spPr>
      </p:pic>
    </p:spTree>
    <p:extLst>
      <p:ext uri="{BB962C8B-B14F-4D97-AF65-F5344CB8AC3E}">
        <p14:creationId xmlns:p14="http://schemas.microsoft.com/office/powerpoint/2010/main" val="1429738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410188-4DC5-8643-918F-CE7E74254F66}"/>
              </a:ext>
            </a:extLst>
          </p:cNvPr>
          <p:cNvSpPr>
            <a:spLocks noGrp="1"/>
          </p:cNvSpPr>
          <p:nvPr>
            <p:ph idx="1"/>
          </p:nvPr>
        </p:nvSpPr>
        <p:spPr>
          <a:xfrm>
            <a:off x="4883534" y="1556792"/>
            <a:ext cx="7310511" cy="4525963"/>
          </a:xfrm>
        </p:spPr>
        <p:txBody>
          <a:bodyPr/>
          <a:lstStyle/>
          <a:p>
            <a:pPr>
              <a:buFont typeface="Arial" panose="020B0604020202020204" pitchFamily="34" charset="0"/>
              <a:buChar char="•"/>
            </a:pPr>
            <a:r>
              <a:rPr lang="en-GB"/>
              <a:t>Based on STE-QUEST proposals (M3, M4). </a:t>
            </a:r>
          </a:p>
          <a:p>
            <a:pPr>
              <a:buFont typeface="Arial" panose="020B0604020202020204" pitchFamily="34" charset="0"/>
              <a:buChar char="•"/>
            </a:pPr>
            <a:r>
              <a:rPr lang="en-GB"/>
              <a:t>Double atom interferometer with Rb and K “test masses” in non-classical states (quantum superpositions). </a:t>
            </a:r>
          </a:p>
          <a:p>
            <a:pPr>
              <a:buFont typeface="Arial" panose="020B0604020202020204" pitchFamily="34" charset="0"/>
              <a:buChar char="•"/>
            </a:pPr>
            <a:r>
              <a:rPr lang="en-GB"/>
              <a:t>Optimized for UFF test. Assume 700 km circular orbit. </a:t>
            </a:r>
          </a:p>
          <a:p>
            <a:pPr>
              <a:buFont typeface="Arial" panose="020B0604020202020204" pitchFamily="34" charset="0"/>
              <a:buChar char="•"/>
            </a:pPr>
            <a:r>
              <a:rPr lang="en-GB"/>
              <a:t>Apply recent results on controlling gravity gradient shifts by offsetting laser frequencies, thus relaxing atom positioning requirements by factor &gt;100. </a:t>
            </a:r>
          </a:p>
          <a:p>
            <a:pPr>
              <a:buFont typeface="Arial" panose="020B0604020202020204" pitchFamily="34" charset="0"/>
              <a:buChar char="•"/>
            </a:pPr>
            <a:r>
              <a:rPr lang="en-GB" b="1">
                <a:solidFill>
                  <a:schemeClr val="accent2"/>
                </a:solidFill>
              </a:rPr>
              <a:t>Reaches 1E-17 target after 18 months of operation. </a:t>
            </a:r>
          </a:p>
          <a:p>
            <a:endParaRPr lang="en-US"/>
          </a:p>
        </p:txBody>
      </p:sp>
      <p:grpSp>
        <p:nvGrpSpPr>
          <p:cNvPr id="4" name="Groupe 2">
            <a:extLst>
              <a:ext uri="{FF2B5EF4-FFF2-40B4-BE49-F238E27FC236}">
                <a16:creationId xmlns:a16="http://schemas.microsoft.com/office/drawing/2014/main" id="{4E10AC62-43B0-AB48-9905-945DD3014553}"/>
              </a:ext>
            </a:extLst>
          </p:cNvPr>
          <p:cNvGrpSpPr>
            <a:grpSpLocks noChangeAspect="1"/>
          </p:cNvGrpSpPr>
          <p:nvPr/>
        </p:nvGrpSpPr>
        <p:grpSpPr>
          <a:xfrm>
            <a:off x="1199456" y="4365104"/>
            <a:ext cx="2755914" cy="2196000"/>
            <a:chOff x="6659563" y="1052513"/>
            <a:chExt cx="2305050" cy="1836737"/>
          </a:xfrm>
        </p:grpSpPr>
        <p:grpSp>
          <p:nvGrpSpPr>
            <p:cNvPr id="5" name="Group 9">
              <a:extLst>
                <a:ext uri="{FF2B5EF4-FFF2-40B4-BE49-F238E27FC236}">
                  <a16:creationId xmlns:a16="http://schemas.microsoft.com/office/drawing/2014/main" id="{28C6D584-7F0E-9848-8E29-99D0B960F4E7}"/>
                </a:ext>
              </a:extLst>
            </p:cNvPr>
            <p:cNvGrpSpPr>
              <a:grpSpLocks/>
            </p:cNvGrpSpPr>
            <p:nvPr/>
          </p:nvGrpSpPr>
          <p:grpSpPr bwMode="auto">
            <a:xfrm>
              <a:off x="6659563" y="1052513"/>
              <a:ext cx="1655762" cy="1295400"/>
              <a:chOff x="3130" y="2290"/>
              <a:chExt cx="2245" cy="1775"/>
            </a:xfrm>
          </p:grpSpPr>
          <p:sp>
            <p:nvSpPr>
              <p:cNvPr id="18" name="Line 10">
                <a:extLst>
                  <a:ext uri="{FF2B5EF4-FFF2-40B4-BE49-F238E27FC236}">
                    <a16:creationId xmlns:a16="http://schemas.microsoft.com/office/drawing/2014/main" id="{32407362-5763-8246-B8FD-A76B48662115}"/>
                  </a:ext>
                </a:extLst>
              </p:cNvPr>
              <p:cNvSpPr>
                <a:spLocks noChangeShapeType="1"/>
              </p:cNvSpPr>
              <p:nvPr/>
            </p:nvSpPr>
            <p:spPr bwMode="auto">
              <a:xfrm flipV="1">
                <a:off x="3130" y="2659"/>
                <a:ext cx="884" cy="140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 name="Line 11">
                <a:extLst>
                  <a:ext uri="{FF2B5EF4-FFF2-40B4-BE49-F238E27FC236}">
                    <a16:creationId xmlns:a16="http://schemas.microsoft.com/office/drawing/2014/main" id="{21D26EE5-56A7-9840-8D3F-3EA25C41F602}"/>
                  </a:ext>
                </a:extLst>
              </p:cNvPr>
              <p:cNvSpPr>
                <a:spLocks noChangeShapeType="1"/>
              </p:cNvSpPr>
              <p:nvPr/>
            </p:nvSpPr>
            <p:spPr bwMode="auto">
              <a:xfrm rot="3463907" flipV="1">
                <a:off x="4327" y="2085"/>
                <a:ext cx="748" cy="115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 name="Line 12">
                <a:extLst>
                  <a:ext uri="{FF2B5EF4-FFF2-40B4-BE49-F238E27FC236}">
                    <a16:creationId xmlns:a16="http://schemas.microsoft.com/office/drawing/2014/main" id="{C4C3E83A-978D-9045-9281-26EAE49F38AB}"/>
                  </a:ext>
                </a:extLst>
              </p:cNvPr>
              <p:cNvSpPr>
                <a:spLocks noChangeShapeType="1"/>
              </p:cNvSpPr>
              <p:nvPr/>
            </p:nvSpPr>
            <p:spPr bwMode="auto">
              <a:xfrm rot="3463907" flipV="1">
                <a:off x="3651" y="3159"/>
                <a:ext cx="635" cy="99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 name="Line 13">
                <a:extLst>
                  <a:ext uri="{FF2B5EF4-FFF2-40B4-BE49-F238E27FC236}">
                    <a16:creationId xmlns:a16="http://schemas.microsoft.com/office/drawing/2014/main" id="{AFC791BC-A64F-6F47-9B71-16FB554F91E3}"/>
                  </a:ext>
                </a:extLst>
              </p:cNvPr>
              <p:cNvSpPr>
                <a:spLocks noChangeShapeType="1"/>
              </p:cNvSpPr>
              <p:nvPr/>
            </p:nvSpPr>
            <p:spPr bwMode="auto">
              <a:xfrm flipV="1">
                <a:off x="4559" y="2387"/>
                <a:ext cx="816" cy="1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22" name="Picture 14">
                <a:extLst>
                  <a:ext uri="{FF2B5EF4-FFF2-40B4-BE49-F238E27FC236}">
                    <a16:creationId xmlns:a16="http://schemas.microsoft.com/office/drawing/2014/main" id="{C5020242-A096-9949-89E0-7692843932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64301">
                <a:off x="3787" y="3498"/>
                <a:ext cx="49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5">
                <a:extLst>
                  <a:ext uri="{FF2B5EF4-FFF2-40B4-BE49-F238E27FC236}">
                    <a16:creationId xmlns:a16="http://schemas.microsoft.com/office/drawing/2014/main" id="{2EA7739E-072A-4841-ABA4-40AFF020E9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64301">
                <a:off x="4359" y="2500"/>
                <a:ext cx="49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6">
                <a:extLst>
                  <a:ext uri="{FF2B5EF4-FFF2-40B4-BE49-F238E27FC236}">
                    <a16:creationId xmlns:a16="http://schemas.microsoft.com/office/drawing/2014/main" id="{579BA39A-851D-C84C-85BA-94E680042E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751209">
                <a:off x="4603" y="3022"/>
                <a:ext cx="49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7">
                <a:extLst>
                  <a:ext uri="{FF2B5EF4-FFF2-40B4-BE49-F238E27FC236}">
                    <a16:creationId xmlns:a16="http://schemas.microsoft.com/office/drawing/2014/main" id="{509267BD-5073-944C-B3E3-4BA78E68F9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751209">
                <a:off x="3476" y="2954"/>
                <a:ext cx="49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18">
              <a:extLst>
                <a:ext uri="{FF2B5EF4-FFF2-40B4-BE49-F238E27FC236}">
                  <a16:creationId xmlns:a16="http://schemas.microsoft.com/office/drawing/2014/main" id="{59B07486-CB52-1140-B43E-9515308EBDFC}"/>
                </a:ext>
              </a:extLst>
            </p:cNvPr>
            <p:cNvGrpSpPr>
              <a:grpSpLocks/>
            </p:cNvGrpSpPr>
            <p:nvPr/>
          </p:nvGrpSpPr>
          <p:grpSpPr bwMode="auto">
            <a:xfrm>
              <a:off x="6659563" y="1547813"/>
              <a:ext cx="1692275" cy="1341437"/>
              <a:chOff x="1270" y="1133"/>
              <a:chExt cx="2245" cy="1775"/>
            </a:xfrm>
          </p:grpSpPr>
          <p:pic>
            <p:nvPicPr>
              <p:cNvPr id="9" name="Picture 19">
                <a:extLst>
                  <a:ext uri="{FF2B5EF4-FFF2-40B4-BE49-F238E27FC236}">
                    <a16:creationId xmlns:a16="http://schemas.microsoft.com/office/drawing/2014/main" id="{C154731B-22B4-AE4E-B6F5-16CD0AE7291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2" y="1888"/>
                <a:ext cx="390" cy="483"/>
              </a:xfrm>
              <a:prstGeom prst="rect">
                <a:avLst/>
              </a:prstGeom>
              <a:noFill/>
              <a:ln>
                <a:noFill/>
              </a:ln>
              <a:effectLst/>
              <a:extLst>
                <a:ext uri="{909E8E84-426E-40DD-AFC4-6F175D3DCCD1}">
                  <a14:hiddenFill xmlns:a14="http://schemas.microsoft.com/office/drawing/2010/main">
                    <a:solidFill>
                      <a:srgbClr val="6C7472"/>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20">
                <a:extLst>
                  <a:ext uri="{FF2B5EF4-FFF2-40B4-BE49-F238E27FC236}">
                    <a16:creationId xmlns:a16="http://schemas.microsoft.com/office/drawing/2014/main" id="{85EB8FF5-379F-0E4D-BFD1-65A58AB07A6A}"/>
                  </a:ext>
                </a:extLst>
              </p:cNvPr>
              <p:cNvSpPr>
                <a:spLocks noChangeShapeType="1"/>
              </p:cNvSpPr>
              <p:nvPr/>
            </p:nvSpPr>
            <p:spPr bwMode="auto">
              <a:xfrm flipV="1">
                <a:off x="1270" y="1502"/>
                <a:ext cx="884" cy="140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1" name="Picture 21">
                <a:extLst>
                  <a:ext uri="{FF2B5EF4-FFF2-40B4-BE49-F238E27FC236}">
                    <a16:creationId xmlns:a16="http://schemas.microsoft.com/office/drawing/2014/main" id="{2D896997-BB20-8E48-AB05-EEAC50BBBA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463907">
                <a:off x="2386" y="1245"/>
                <a:ext cx="390" cy="483"/>
              </a:xfrm>
              <a:prstGeom prst="rect">
                <a:avLst/>
              </a:prstGeom>
              <a:noFill/>
              <a:ln>
                <a:noFill/>
              </a:ln>
              <a:effectLst/>
              <a:extLst>
                <a:ext uri="{909E8E84-426E-40DD-AFC4-6F175D3DCCD1}">
                  <a14:hiddenFill xmlns:a14="http://schemas.microsoft.com/office/drawing/2010/main">
                    <a:solidFill>
                      <a:srgbClr val="6C7472"/>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ine 22">
                <a:extLst>
                  <a:ext uri="{FF2B5EF4-FFF2-40B4-BE49-F238E27FC236}">
                    <a16:creationId xmlns:a16="http://schemas.microsoft.com/office/drawing/2014/main" id="{AC170045-2AE3-D34E-AEE3-CC9E96F1FF5C}"/>
                  </a:ext>
                </a:extLst>
              </p:cNvPr>
              <p:cNvSpPr>
                <a:spLocks noChangeShapeType="1"/>
              </p:cNvSpPr>
              <p:nvPr/>
            </p:nvSpPr>
            <p:spPr bwMode="auto">
              <a:xfrm rot="3463907" flipV="1">
                <a:off x="2467" y="928"/>
                <a:ext cx="748" cy="115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13" name="Group 23">
                <a:extLst>
                  <a:ext uri="{FF2B5EF4-FFF2-40B4-BE49-F238E27FC236}">
                    <a16:creationId xmlns:a16="http://schemas.microsoft.com/office/drawing/2014/main" id="{AC8F6C88-3050-324E-9270-3296F6DD0ADA}"/>
                  </a:ext>
                </a:extLst>
              </p:cNvPr>
              <p:cNvGrpSpPr>
                <a:grpSpLocks/>
              </p:cNvGrpSpPr>
              <p:nvPr/>
            </p:nvGrpSpPr>
            <p:grpSpPr bwMode="auto">
              <a:xfrm rot="3463907">
                <a:off x="1791" y="2002"/>
                <a:ext cx="635" cy="998"/>
                <a:chOff x="1519" y="1502"/>
                <a:chExt cx="635" cy="998"/>
              </a:xfrm>
            </p:grpSpPr>
            <p:pic>
              <p:nvPicPr>
                <p:cNvPr id="16" name="Picture 24">
                  <a:extLst>
                    <a:ext uri="{FF2B5EF4-FFF2-40B4-BE49-F238E27FC236}">
                      <a16:creationId xmlns:a16="http://schemas.microsoft.com/office/drawing/2014/main" id="{0DCDE3BD-F8D5-0548-AC34-7784563A73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2" y="1888"/>
                  <a:ext cx="390" cy="483"/>
                </a:xfrm>
                <a:prstGeom prst="rect">
                  <a:avLst/>
                </a:prstGeom>
                <a:noFill/>
                <a:ln>
                  <a:noFill/>
                </a:ln>
                <a:effectLst/>
                <a:extLst>
                  <a:ext uri="{909E8E84-426E-40DD-AFC4-6F175D3DCCD1}">
                    <a14:hiddenFill xmlns:a14="http://schemas.microsoft.com/office/drawing/2010/main">
                      <a:solidFill>
                        <a:srgbClr val="6C7472"/>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Line 25">
                  <a:extLst>
                    <a:ext uri="{FF2B5EF4-FFF2-40B4-BE49-F238E27FC236}">
                      <a16:creationId xmlns:a16="http://schemas.microsoft.com/office/drawing/2014/main" id="{D428BFBE-B043-9C4E-8DFC-E5E8641EFA34}"/>
                    </a:ext>
                  </a:extLst>
                </p:cNvPr>
                <p:cNvSpPr>
                  <a:spLocks noChangeShapeType="1"/>
                </p:cNvSpPr>
                <p:nvPr/>
              </p:nvSpPr>
              <p:spPr bwMode="auto">
                <a:xfrm flipV="1">
                  <a:off x="1519" y="1502"/>
                  <a:ext cx="635" cy="99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pic>
            <p:nvPicPr>
              <p:cNvPr id="14" name="Picture 26">
                <a:extLst>
                  <a:ext uri="{FF2B5EF4-FFF2-40B4-BE49-F238E27FC236}">
                    <a16:creationId xmlns:a16="http://schemas.microsoft.com/office/drawing/2014/main" id="{CFDCF61B-2115-894E-B10E-F78F404E8D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2" y="1888"/>
                <a:ext cx="390" cy="483"/>
              </a:xfrm>
              <a:prstGeom prst="rect">
                <a:avLst/>
              </a:prstGeom>
              <a:noFill/>
              <a:ln>
                <a:noFill/>
              </a:ln>
              <a:effectLst/>
              <a:extLst>
                <a:ext uri="{909E8E84-426E-40DD-AFC4-6F175D3DCCD1}">
                  <a14:hiddenFill xmlns:a14="http://schemas.microsoft.com/office/drawing/2010/main">
                    <a:solidFill>
                      <a:srgbClr val="6C7472"/>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Line 27">
                <a:extLst>
                  <a:ext uri="{FF2B5EF4-FFF2-40B4-BE49-F238E27FC236}">
                    <a16:creationId xmlns:a16="http://schemas.microsoft.com/office/drawing/2014/main" id="{0E865FFA-3A9D-2B44-8E24-3E31EECA5DCD}"/>
                  </a:ext>
                </a:extLst>
              </p:cNvPr>
              <p:cNvSpPr>
                <a:spLocks noChangeShapeType="1"/>
              </p:cNvSpPr>
              <p:nvPr/>
            </p:nvSpPr>
            <p:spPr bwMode="auto">
              <a:xfrm flipV="1">
                <a:off x="2699" y="1230"/>
                <a:ext cx="816" cy="1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7" name="Text Box 30">
              <a:extLst>
                <a:ext uri="{FF2B5EF4-FFF2-40B4-BE49-F238E27FC236}">
                  <a16:creationId xmlns:a16="http://schemas.microsoft.com/office/drawing/2014/main" id="{2DC1CF14-45A0-814B-9F16-721A4F882BE5}"/>
                </a:ext>
              </a:extLst>
            </p:cNvPr>
            <p:cNvSpPr txBox="1">
              <a:spLocks noChangeArrowheads="1"/>
            </p:cNvSpPr>
            <p:nvPr/>
          </p:nvSpPr>
          <p:spPr bwMode="auto">
            <a:xfrm>
              <a:off x="8135938" y="2241550"/>
              <a:ext cx="471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aseline="30000">
                  <a:solidFill>
                    <a:schemeClr val="accent2"/>
                  </a:solidFill>
                </a:rPr>
                <a:t>41</a:t>
              </a:r>
              <a:r>
                <a:rPr lang="fr-FR" altLang="fr-FR">
                  <a:solidFill>
                    <a:schemeClr val="accent2"/>
                  </a:solidFill>
                </a:rPr>
                <a:t>K</a:t>
              </a:r>
            </a:p>
          </p:txBody>
        </p:sp>
        <p:sp>
          <p:nvSpPr>
            <p:cNvPr id="8" name="Text Box 31">
              <a:extLst>
                <a:ext uri="{FF2B5EF4-FFF2-40B4-BE49-F238E27FC236}">
                  <a16:creationId xmlns:a16="http://schemas.microsoft.com/office/drawing/2014/main" id="{15C8D042-6BF4-E443-B48A-52C569290033}"/>
                </a:ext>
              </a:extLst>
            </p:cNvPr>
            <p:cNvSpPr txBox="1">
              <a:spLocks noChangeArrowheads="1"/>
            </p:cNvSpPr>
            <p:nvPr/>
          </p:nvSpPr>
          <p:spPr bwMode="auto">
            <a:xfrm>
              <a:off x="8366125" y="1268413"/>
              <a:ext cx="5984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baseline="30000">
                  <a:solidFill>
                    <a:srgbClr val="CC0000"/>
                  </a:solidFill>
                </a:rPr>
                <a:t>87</a:t>
              </a:r>
              <a:r>
                <a:rPr lang="fr-FR" altLang="fr-FR">
                  <a:solidFill>
                    <a:srgbClr val="CC0000"/>
                  </a:solidFill>
                </a:rPr>
                <a:t>Rb</a:t>
              </a:r>
            </a:p>
          </p:txBody>
        </p:sp>
      </p:grpSp>
      <p:pic>
        <p:nvPicPr>
          <p:cNvPr id="26" name="Image 8">
            <a:extLst>
              <a:ext uri="{FF2B5EF4-FFF2-40B4-BE49-F238E27FC236}">
                <a16:creationId xmlns:a16="http://schemas.microsoft.com/office/drawing/2014/main" id="{B6522A93-BD23-E942-BE01-124771993319}"/>
              </a:ext>
            </a:extLst>
          </p:cNvPr>
          <p:cNvPicPr>
            <a:picLocks noChangeAspect="1"/>
          </p:cNvPicPr>
          <p:nvPr/>
        </p:nvPicPr>
        <p:blipFill>
          <a:blip r:embed="rId4"/>
          <a:stretch>
            <a:fillRect/>
          </a:stretch>
        </p:blipFill>
        <p:spPr>
          <a:xfrm>
            <a:off x="695400" y="1633333"/>
            <a:ext cx="3888431" cy="2371731"/>
          </a:xfrm>
          <a:prstGeom prst="rect">
            <a:avLst/>
          </a:prstGeom>
        </p:spPr>
      </p:pic>
      <p:sp>
        <p:nvSpPr>
          <p:cNvPr id="27" name="TextBox 26">
            <a:extLst>
              <a:ext uri="{FF2B5EF4-FFF2-40B4-BE49-F238E27FC236}">
                <a16:creationId xmlns:a16="http://schemas.microsoft.com/office/drawing/2014/main" id="{96438679-679D-044E-B354-2E3B2E0B8132}"/>
              </a:ext>
            </a:extLst>
          </p:cNvPr>
          <p:cNvSpPr txBox="1"/>
          <p:nvPr/>
        </p:nvSpPr>
        <p:spPr>
          <a:xfrm>
            <a:off x="335360" y="1124744"/>
            <a:ext cx="11020966" cy="369332"/>
          </a:xfrm>
          <a:prstGeom prst="rect">
            <a:avLst/>
          </a:prstGeom>
          <a:noFill/>
        </p:spPr>
        <p:txBody>
          <a:bodyPr wrap="none" rtlCol="0">
            <a:spAutoFit/>
          </a:bodyPr>
          <a:lstStyle/>
          <a:p>
            <a:r>
              <a:rPr lang="en-US" b="1" dirty="0">
                <a:solidFill>
                  <a:schemeClr val="accent2"/>
                </a:solidFill>
              </a:rPr>
              <a:t>Science Goals: Equivalent Principal at 1E-17, Ultra-Light Dark Matter, Test of Quantum Mechanics  </a:t>
            </a:r>
          </a:p>
        </p:txBody>
      </p:sp>
      <p:pic>
        <p:nvPicPr>
          <p:cNvPr id="29" name="Picture 28" descr="Table&#10;&#10;Description automatically generated">
            <a:extLst>
              <a:ext uri="{FF2B5EF4-FFF2-40B4-BE49-F238E27FC236}">
                <a16:creationId xmlns:a16="http://schemas.microsoft.com/office/drawing/2014/main" id="{E76A71B6-6FDE-9E4F-9BA3-E5128F9962F8}"/>
              </a:ext>
            </a:extLst>
          </p:cNvPr>
          <p:cNvPicPr>
            <a:picLocks noChangeAspect="1"/>
          </p:cNvPicPr>
          <p:nvPr/>
        </p:nvPicPr>
        <p:blipFill>
          <a:blip r:embed="rId5"/>
          <a:stretch>
            <a:fillRect/>
          </a:stretch>
        </p:blipFill>
        <p:spPr>
          <a:xfrm>
            <a:off x="4727848" y="4062970"/>
            <a:ext cx="7173538" cy="2678398"/>
          </a:xfrm>
          <a:prstGeom prst="rect">
            <a:avLst/>
          </a:prstGeom>
        </p:spPr>
      </p:pic>
      <p:sp>
        <p:nvSpPr>
          <p:cNvPr id="33" name="Title 1">
            <a:extLst>
              <a:ext uri="{FF2B5EF4-FFF2-40B4-BE49-F238E27FC236}">
                <a16:creationId xmlns:a16="http://schemas.microsoft.com/office/drawing/2014/main" id="{F1CAE533-40E6-3C4F-9942-0BE9E66227BA}"/>
              </a:ext>
            </a:extLst>
          </p:cNvPr>
          <p:cNvSpPr>
            <a:spLocks noGrp="1"/>
          </p:cNvSpPr>
          <p:nvPr>
            <p:ph type="title"/>
          </p:nvPr>
        </p:nvSpPr>
        <p:spPr>
          <a:xfrm>
            <a:off x="551384" y="595536"/>
            <a:ext cx="10891316" cy="457200"/>
          </a:xfrm>
        </p:spPr>
        <p:txBody>
          <a:bodyPr/>
          <a:lstStyle/>
          <a:p>
            <a:r>
              <a:rPr lang="en-GB" sz="1800" dirty="0"/>
              <a:t>STE-QUEST: An M-class Cold Atom mission to probe gravity, dark matter and quantum mechanics </a:t>
            </a:r>
            <a:br>
              <a:rPr lang="en-GB" dirty="0"/>
            </a:br>
            <a:endParaRPr lang="en-US" dirty="0"/>
          </a:p>
        </p:txBody>
      </p:sp>
      <p:pic>
        <p:nvPicPr>
          <p:cNvPr id="28" name="Picture 27" descr="Table&#10;&#10;Description automatically generated">
            <a:extLst>
              <a:ext uri="{FF2B5EF4-FFF2-40B4-BE49-F238E27FC236}">
                <a16:creationId xmlns:a16="http://schemas.microsoft.com/office/drawing/2014/main" id="{D98FBA04-8345-6440-BEEE-93521C7AA5D7}"/>
              </a:ext>
            </a:extLst>
          </p:cNvPr>
          <p:cNvPicPr>
            <a:picLocks noChangeAspect="1"/>
          </p:cNvPicPr>
          <p:nvPr/>
        </p:nvPicPr>
        <p:blipFill>
          <a:blip r:embed="rId6"/>
          <a:stretch>
            <a:fillRect/>
          </a:stretch>
        </p:blipFill>
        <p:spPr>
          <a:xfrm>
            <a:off x="4821499" y="4001864"/>
            <a:ext cx="6603093" cy="2811512"/>
          </a:xfrm>
          <a:prstGeom prst="rect">
            <a:avLst/>
          </a:prstGeom>
        </p:spPr>
      </p:pic>
      <p:sp>
        <p:nvSpPr>
          <p:cNvPr id="2" name="TextBox 1">
            <a:extLst>
              <a:ext uri="{FF2B5EF4-FFF2-40B4-BE49-F238E27FC236}">
                <a16:creationId xmlns:a16="http://schemas.microsoft.com/office/drawing/2014/main" id="{20688A2F-5B61-A641-9829-C42D9E730E12}"/>
              </a:ext>
            </a:extLst>
          </p:cNvPr>
          <p:cNvSpPr txBox="1"/>
          <p:nvPr/>
        </p:nvSpPr>
        <p:spPr>
          <a:xfrm>
            <a:off x="6240022" y="2210088"/>
            <a:ext cx="5724644" cy="1938992"/>
          </a:xfrm>
          <a:prstGeom prst="rect">
            <a:avLst/>
          </a:prstGeom>
          <a:solidFill>
            <a:srgbClr val="FFFF00"/>
          </a:solidFill>
          <a:ln>
            <a:solidFill>
              <a:srgbClr val="C8C6BD"/>
            </a:solidFill>
          </a:ln>
        </p:spPr>
        <p:txBody>
          <a:bodyPr wrap="none" rtlCol="0">
            <a:spAutoFit/>
          </a:bodyPr>
          <a:lstStyle/>
          <a:p>
            <a:pPr algn="ctr"/>
            <a:r>
              <a:rPr lang="en-US" sz="2400" b="1" dirty="0"/>
              <a:t>State-of-the-art conventional sensors </a:t>
            </a:r>
          </a:p>
          <a:p>
            <a:pPr algn="ctr"/>
            <a:r>
              <a:rPr lang="en-US" sz="2400" b="1" dirty="0"/>
              <a:t>(electrostatic accelerometers)</a:t>
            </a:r>
          </a:p>
          <a:p>
            <a:pPr algn="ctr"/>
            <a:r>
              <a:rPr lang="en-US" sz="2400" b="1" dirty="0"/>
              <a:t>e.g. </a:t>
            </a:r>
            <a:r>
              <a:rPr lang="en-US" sz="2400" b="1"/>
              <a:t>used for </a:t>
            </a:r>
            <a:r>
              <a:rPr lang="en-US" sz="2400" b="1" dirty="0"/>
              <a:t>Earth Observation </a:t>
            </a:r>
          </a:p>
          <a:p>
            <a:pPr algn="ctr"/>
            <a:r>
              <a:rPr lang="en-US" sz="2400" b="1" dirty="0"/>
              <a:t>are limited by around eta ~1E-11 </a:t>
            </a:r>
          </a:p>
          <a:p>
            <a:pPr algn="ctr"/>
            <a:r>
              <a:rPr lang="en-US" sz="2400" b="1" dirty="0"/>
              <a:t>(acceleration sensitivity)</a:t>
            </a:r>
          </a:p>
        </p:txBody>
      </p:sp>
      <p:sp>
        <p:nvSpPr>
          <p:cNvPr id="30" name="TextBox 29">
            <a:extLst>
              <a:ext uri="{FF2B5EF4-FFF2-40B4-BE49-F238E27FC236}">
                <a16:creationId xmlns:a16="http://schemas.microsoft.com/office/drawing/2014/main" id="{94CEDB85-6514-074D-AF07-A2B0613BED70}"/>
              </a:ext>
            </a:extLst>
          </p:cNvPr>
          <p:cNvSpPr txBox="1"/>
          <p:nvPr/>
        </p:nvSpPr>
        <p:spPr>
          <a:xfrm>
            <a:off x="1131376" y="45720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36271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83488-BA8E-1D46-8F06-A4E9D96A241B}"/>
              </a:ext>
            </a:extLst>
          </p:cNvPr>
          <p:cNvSpPr>
            <a:spLocks noGrp="1"/>
          </p:cNvSpPr>
          <p:nvPr>
            <p:ph type="title"/>
          </p:nvPr>
        </p:nvSpPr>
        <p:spPr/>
        <p:txBody>
          <a:bodyPr/>
          <a:lstStyle/>
          <a:p>
            <a:r>
              <a:rPr lang="en-US" dirty="0"/>
              <a:t>STE-QUEST Workshop on May 17/18</a:t>
            </a:r>
          </a:p>
        </p:txBody>
      </p:sp>
      <p:sp>
        <p:nvSpPr>
          <p:cNvPr id="3" name="Content Placeholder 2">
            <a:extLst>
              <a:ext uri="{FF2B5EF4-FFF2-40B4-BE49-F238E27FC236}">
                <a16:creationId xmlns:a16="http://schemas.microsoft.com/office/drawing/2014/main" id="{628A6BC9-F801-2B4D-8F1D-388BF7C8F811}"/>
              </a:ext>
            </a:extLst>
          </p:cNvPr>
          <p:cNvSpPr>
            <a:spLocks noGrp="1"/>
          </p:cNvSpPr>
          <p:nvPr>
            <p:ph idx="1"/>
          </p:nvPr>
        </p:nvSpPr>
        <p:spPr>
          <a:xfrm>
            <a:off x="469900" y="1340768"/>
            <a:ext cx="11242724" cy="4525963"/>
          </a:xfrm>
        </p:spPr>
        <p:txBody>
          <a:bodyPr/>
          <a:lstStyle/>
          <a:p>
            <a:r>
              <a:rPr lang="en-GB" b="1" dirty="0"/>
              <a:t>STE-QUEST: An M-class Cold Atom mission to probe gravity, dark matter and quantum mechanics</a:t>
            </a:r>
            <a:endParaRPr lang="en-GB" dirty="0"/>
          </a:p>
          <a:p>
            <a:r>
              <a:rPr lang="en-GB" dirty="0"/>
              <a:t>is now open at:</a:t>
            </a:r>
          </a:p>
          <a:p>
            <a:r>
              <a:rPr lang="en-GB" sz="2400" dirty="0">
                <a:hlinkClick r:id="rId2"/>
              </a:rPr>
              <a:t>https://indico.cern.ch/event/1138902/registrations/</a:t>
            </a:r>
            <a:endParaRPr lang="en-GB" sz="2400" dirty="0"/>
          </a:p>
          <a:p>
            <a:endParaRPr lang="en-GB" dirty="0"/>
          </a:p>
          <a:p>
            <a:r>
              <a:rPr lang="en-GB" b="1" dirty="0"/>
              <a:t>The workshop will take place as a virtual event on zoom on</a:t>
            </a:r>
            <a:r>
              <a:rPr lang="en-GB" dirty="0"/>
              <a:t> </a:t>
            </a:r>
            <a:r>
              <a:rPr lang="en-GB" b="1" dirty="0"/>
              <a:t>May 17/18.</a:t>
            </a:r>
            <a:endParaRPr lang="en-GB" dirty="0"/>
          </a:p>
          <a:p>
            <a:r>
              <a:rPr lang="en-GB" sz="2400" dirty="0">
                <a:hlinkClick r:id="rId3"/>
              </a:rPr>
              <a:t>https://indico.cern.ch/event/1138902/</a:t>
            </a:r>
            <a:r>
              <a:rPr lang="en-GB" sz="2400" dirty="0"/>
              <a:t>  </a:t>
            </a:r>
          </a:p>
          <a:p>
            <a:endParaRPr lang="en-GB" dirty="0"/>
          </a:p>
          <a:p>
            <a:pPr>
              <a:buFont typeface="Wingdings" pitchFamily="2" charset="2"/>
              <a:buChar char="Ø"/>
            </a:pPr>
            <a:r>
              <a:rPr lang="en-GB" dirty="0">
                <a:solidFill>
                  <a:schemeClr val="tx2"/>
                </a:solidFill>
              </a:rPr>
              <a:t>This workshop follows our Community Workshop &amp; Roadmap for Cold Atoms in Space and is the next step in our community building process to define, develop and promote important milestones of our Community Roadmap, specifically the STE-QUEST M-class mission proposal now being considered by ESA.</a:t>
            </a:r>
            <a:endParaRPr lang="en-GB" dirty="0"/>
          </a:p>
          <a:p>
            <a:pPr>
              <a:buFont typeface="Wingdings" pitchFamily="2" charset="2"/>
              <a:buChar char="Ø"/>
            </a:pPr>
            <a:r>
              <a:rPr lang="en-GB" dirty="0"/>
              <a:t>This event will bring together the cold atom, astrophysics, cosmology, and fundamental physics communities to discuss the science opportunities of this M-class mission proposal. Further information about the workshop scope is listed below.</a:t>
            </a:r>
          </a:p>
          <a:p>
            <a:pPr>
              <a:buFont typeface="Wingdings" pitchFamily="2" charset="2"/>
              <a:buChar char="Ø"/>
            </a:pPr>
            <a:r>
              <a:rPr lang="en-GB" b="1" dirty="0"/>
              <a:t>Registering on the link provided above will enable you to attend the virtual workshop event and to keep informed about the continuing development of a full mission proposal that will follow it.</a:t>
            </a:r>
            <a:endParaRPr lang="en-GB" dirty="0"/>
          </a:p>
          <a:p>
            <a:endParaRPr lang="en-US" dirty="0"/>
          </a:p>
        </p:txBody>
      </p:sp>
    </p:spTree>
    <p:extLst>
      <p:ext uri="{BB962C8B-B14F-4D97-AF65-F5344CB8AC3E}">
        <p14:creationId xmlns:p14="http://schemas.microsoft.com/office/powerpoint/2010/main" val="20233044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CBCE-0FB7-984D-B615-5484A3777206}"/>
              </a:ext>
            </a:extLst>
          </p:cNvPr>
          <p:cNvSpPr>
            <a:spLocks noGrp="1"/>
          </p:cNvSpPr>
          <p:nvPr>
            <p:ph type="title"/>
          </p:nvPr>
        </p:nvSpPr>
        <p:spPr/>
        <p:txBody>
          <a:bodyPr/>
          <a:lstStyle/>
          <a:p>
            <a:r>
              <a:rPr lang="en-US"/>
              <a:t>Proposed Road-map </a:t>
            </a:r>
          </a:p>
        </p:txBody>
      </p:sp>
      <p:pic>
        <p:nvPicPr>
          <p:cNvPr id="4" name="Picture 3">
            <a:extLst>
              <a:ext uri="{FF2B5EF4-FFF2-40B4-BE49-F238E27FC236}">
                <a16:creationId xmlns:a16="http://schemas.microsoft.com/office/drawing/2014/main" id="{03FD4E7F-4169-1D48-8F6F-A242CBC12F12}"/>
              </a:ext>
            </a:extLst>
          </p:cNvPr>
          <p:cNvPicPr>
            <a:picLocks noChangeAspect="1"/>
          </p:cNvPicPr>
          <p:nvPr/>
        </p:nvPicPr>
        <p:blipFill>
          <a:blip r:embed="rId3"/>
          <a:stretch>
            <a:fillRect/>
          </a:stretch>
        </p:blipFill>
        <p:spPr>
          <a:xfrm>
            <a:off x="47328" y="44624"/>
            <a:ext cx="12144672" cy="6795755"/>
          </a:xfrm>
          <a:prstGeom prst="rect">
            <a:avLst/>
          </a:prstGeom>
        </p:spPr>
      </p:pic>
      <p:sp>
        <p:nvSpPr>
          <p:cNvPr id="5" name="Rectangle 4">
            <a:extLst>
              <a:ext uri="{FF2B5EF4-FFF2-40B4-BE49-F238E27FC236}">
                <a16:creationId xmlns:a16="http://schemas.microsoft.com/office/drawing/2014/main" id="{EC136C9D-7176-1647-A757-D43FD6972283}"/>
              </a:ext>
            </a:extLst>
          </p:cNvPr>
          <p:cNvSpPr/>
          <p:nvPr/>
        </p:nvSpPr>
        <p:spPr bwMode="auto">
          <a:xfrm>
            <a:off x="9840416" y="620688"/>
            <a:ext cx="2432298" cy="2448272"/>
          </a:xfrm>
          <a:prstGeom prst="rect">
            <a:avLst/>
          </a:prstGeom>
          <a:solidFill>
            <a:srgbClr val="FFFF00">
              <a:alpha val="4063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ndParaRPr>
          </a:p>
        </p:txBody>
      </p:sp>
    </p:spTree>
    <p:extLst>
      <p:ext uri="{BB962C8B-B14F-4D97-AF65-F5344CB8AC3E}">
        <p14:creationId xmlns:p14="http://schemas.microsoft.com/office/powerpoint/2010/main" val="3497941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DFF2A-2339-9D46-96D6-F59C3E3C6379}"/>
              </a:ext>
            </a:extLst>
          </p:cNvPr>
          <p:cNvSpPr>
            <a:spLocks noGrp="1"/>
          </p:cNvSpPr>
          <p:nvPr>
            <p:ph type="title"/>
          </p:nvPr>
        </p:nvSpPr>
        <p:spPr/>
        <p:txBody>
          <a:bodyPr/>
          <a:lstStyle/>
          <a:p>
            <a:r>
              <a:rPr lang="en-US"/>
              <a:t>AEDGE Mission</a:t>
            </a:r>
          </a:p>
        </p:txBody>
      </p:sp>
      <p:sp>
        <p:nvSpPr>
          <p:cNvPr id="3" name="Text Placeholder 2">
            <a:extLst>
              <a:ext uri="{FF2B5EF4-FFF2-40B4-BE49-F238E27FC236}">
                <a16:creationId xmlns:a16="http://schemas.microsoft.com/office/drawing/2014/main" id="{82DC59E7-B2A0-3C4A-9BF3-04356B4C44A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63943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outdoor object&#10;&#10;Description automatically generated">
            <a:extLst>
              <a:ext uri="{FF2B5EF4-FFF2-40B4-BE49-F238E27FC236}">
                <a16:creationId xmlns:a16="http://schemas.microsoft.com/office/drawing/2014/main" id="{51DFC977-4295-5345-8B6B-5265B2EBD56D}"/>
              </a:ext>
            </a:extLst>
          </p:cNvPr>
          <p:cNvPicPr>
            <a:picLocks noChangeAspect="1"/>
          </p:cNvPicPr>
          <p:nvPr/>
        </p:nvPicPr>
        <p:blipFill>
          <a:blip r:embed="rId2"/>
          <a:stretch>
            <a:fillRect/>
          </a:stretch>
        </p:blipFill>
        <p:spPr>
          <a:xfrm>
            <a:off x="0" y="1320"/>
            <a:ext cx="12191999" cy="6940832"/>
          </a:xfrm>
          <a:prstGeom prst="rect">
            <a:avLst/>
          </a:prstGeom>
          <a:effectLst>
            <a:reflection endPos="0" dir="5400000" sy="-100000" algn="bl" rotWithShape="0"/>
          </a:effectLst>
        </p:spPr>
      </p:pic>
      <p:pic>
        <p:nvPicPr>
          <p:cNvPr id="7" name="Picture 6">
            <a:extLst>
              <a:ext uri="{FF2B5EF4-FFF2-40B4-BE49-F238E27FC236}">
                <a16:creationId xmlns:a16="http://schemas.microsoft.com/office/drawing/2014/main" id="{B39A073E-F3B4-FA4B-9955-41C3233AFBCF}"/>
              </a:ext>
            </a:extLst>
          </p:cNvPr>
          <p:cNvPicPr>
            <a:picLocks noChangeAspect="1"/>
          </p:cNvPicPr>
          <p:nvPr/>
        </p:nvPicPr>
        <p:blipFill>
          <a:blip r:embed="rId3">
            <a:alphaModFix/>
          </a:blip>
          <a:stretch>
            <a:fillRect/>
          </a:stretch>
        </p:blipFill>
        <p:spPr>
          <a:xfrm>
            <a:off x="5386387" y="1769786"/>
            <a:ext cx="4551181" cy="292350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9" name="Picture 8" descr="A close up of a map&#10;&#10;Description automatically generated">
            <a:extLst>
              <a:ext uri="{FF2B5EF4-FFF2-40B4-BE49-F238E27FC236}">
                <a16:creationId xmlns:a16="http://schemas.microsoft.com/office/drawing/2014/main" id="{5F226E46-BA7B-5F42-ADDC-0F0B534B0CCB}"/>
              </a:ext>
            </a:extLst>
          </p:cNvPr>
          <p:cNvPicPr>
            <a:picLocks noChangeAspect="1"/>
          </p:cNvPicPr>
          <p:nvPr/>
        </p:nvPicPr>
        <p:blipFill>
          <a:blip r:embed="rId4"/>
          <a:stretch>
            <a:fillRect/>
          </a:stretch>
        </p:blipFill>
        <p:spPr>
          <a:xfrm>
            <a:off x="2037444" y="1169688"/>
            <a:ext cx="2297037" cy="23313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Rectangle 9">
            <a:extLst>
              <a:ext uri="{FF2B5EF4-FFF2-40B4-BE49-F238E27FC236}">
                <a16:creationId xmlns:a16="http://schemas.microsoft.com/office/drawing/2014/main" id="{C7F10D7F-8B07-6D40-BB41-777AEFB9B5A1}"/>
              </a:ext>
            </a:extLst>
          </p:cNvPr>
          <p:cNvSpPr/>
          <p:nvPr/>
        </p:nvSpPr>
        <p:spPr>
          <a:xfrm>
            <a:off x="4655841" y="569458"/>
            <a:ext cx="5351145" cy="1200329"/>
          </a:xfrm>
          <a:prstGeom prst="rect">
            <a:avLst/>
          </a:prstGeom>
          <a:effectLst>
            <a:glow>
              <a:schemeClr val="accent1"/>
            </a:glow>
            <a:outerShdw sx="1000" sy="1000" algn="ctr" rotWithShape="0">
              <a:srgbClr val="000000"/>
            </a:outerShdw>
            <a:reflection endPos="0" dist="50800" dir="5400000" sy="-100000" algn="bl" rotWithShape="0"/>
            <a:softEdge rad="0"/>
          </a:effectLst>
          <a:scene3d>
            <a:camera prst="orthographicFront"/>
            <a:lightRig rig="flood" dir="t"/>
          </a:scene3d>
          <a:sp3d prstMaterial="translucentPowder"/>
        </p:spPr>
        <p:txBody>
          <a:bodyPr wrap="none">
            <a:spAutoFit/>
            <a:sp3d prstMaterial="translucentPowder"/>
          </a:bodyPr>
          <a:lstStyle/>
          <a:p>
            <a:pPr algn="ctr"/>
            <a:r>
              <a:rPr lang="en-US" sz="2400" b="1">
                <a:solidFill>
                  <a:schemeClr val="bg1"/>
                </a:solidFill>
              </a:rPr>
              <a:t>AEDGE: </a:t>
            </a:r>
          </a:p>
          <a:p>
            <a:pPr algn="ctr"/>
            <a:r>
              <a:rPr lang="en-US" sz="2400" b="1">
                <a:solidFill>
                  <a:schemeClr val="bg1"/>
                </a:solidFill>
              </a:rPr>
              <a:t>Atomic Experiment for Dark Matter </a:t>
            </a:r>
          </a:p>
          <a:p>
            <a:pPr algn="ctr"/>
            <a:r>
              <a:rPr lang="en-US" sz="2400" b="1">
                <a:solidFill>
                  <a:schemeClr val="bg1"/>
                </a:solidFill>
              </a:rPr>
              <a:t>and Gravity Exploration</a:t>
            </a:r>
          </a:p>
        </p:txBody>
      </p:sp>
      <p:sp>
        <p:nvSpPr>
          <p:cNvPr id="12" name="TextBox 11">
            <a:extLst>
              <a:ext uri="{FF2B5EF4-FFF2-40B4-BE49-F238E27FC236}">
                <a16:creationId xmlns:a16="http://schemas.microsoft.com/office/drawing/2014/main" id="{AD1727E3-7449-C448-858A-0F5BBA458A23}"/>
              </a:ext>
            </a:extLst>
          </p:cNvPr>
          <p:cNvSpPr txBox="1"/>
          <p:nvPr/>
        </p:nvSpPr>
        <p:spPr>
          <a:xfrm>
            <a:off x="1922621" y="4149080"/>
            <a:ext cx="7952498" cy="2793072"/>
          </a:xfrm>
          <a:prstGeom prst="rect">
            <a:avLst/>
          </a:prstGeom>
          <a:noFill/>
        </p:spPr>
        <p:txBody>
          <a:bodyPr wrap="none" rtlCol="0">
            <a:spAutoFit/>
          </a:bodyPr>
          <a:lstStyle/>
          <a:p>
            <a:r>
              <a:rPr lang="en-US" b="1">
                <a:solidFill>
                  <a:schemeClr val="bg1"/>
                </a:solidFill>
              </a:rPr>
              <a:t>Informal Workshop</a:t>
            </a:r>
          </a:p>
          <a:p>
            <a:r>
              <a:rPr lang="en-US" b="1">
                <a:solidFill>
                  <a:schemeClr val="bg1"/>
                </a:solidFill>
              </a:rPr>
              <a:t>CERN, July 22/23 2019</a:t>
            </a:r>
          </a:p>
          <a:p>
            <a:endParaRPr lang="en-GB">
              <a:solidFill>
                <a:schemeClr val="bg1"/>
              </a:solidFill>
            </a:endParaRPr>
          </a:p>
          <a:p>
            <a:r>
              <a:rPr lang="en-GB" b="1" i="1">
                <a:solidFill>
                  <a:schemeClr val="bg1"/>
                </a:solidFill>
              </a:rPr>
              <a:t>Organizers:</a:t>
            </a:r>
          </a:p>
          <a:p>
            <a:r>
              <a:rPr lang="en-GB">
                <a:solidFill>
                  <a:schemeClr val="bg1"/>
                </a:solidFill>
              </a:rPr>
              <a:t>Kai Bongs(CA), Philippe Bouyer(CA), Oliver Buchmueller(PP),</a:t>
            </a:r>
          </a:p>
          <a:p>
            <a:r>
              <a:rPr lang="en-GB">
                <a:solidFill>
                  <a:schemeClr val="bg1"/>
                </a:solidFill>
              </a:rPr>
              <a:t>Albert De Roeck(PP), John Ellis(PP, Theory), Peter Graham (CA, Theory), </a:t>
            </a:r>
          </a:p>
          <a:p>
            <a:r>
              <a:rPr lang="en-GB">
                <a:solidFill>
                  <a:schemeClr val="bg1"/>
                </a:solidFill>
              </a:rPr>
              <a:t>Jason Hogan (CA), Wolf von Klitzing(CA), Guglielmo Tino(CA), and AtomQT</a:t>
            </a:r>
          </a:p>
          <a:p>
            <a:r>
              <a:rPr lang="en-GB">
                <a:solidFill>
                  <a:schemeClr val="bg1"/>
                </a:solidFill>
              </a:rPr>
              <a:t>PP=Particle Physics </a:t>
            </a:r>
            <a:br>
              <a:rPr lang="en-GB">
                <a:solidFill>
                  <a:schemeClr val="bg1"/>
                </a:solidFill>
              </a:rPr>
            </a:br>
            <a:r>
              <a:rPr lang="en-GB">
                <a:solidFill>
                  <a:schemeClr val="bg1"/>
                </a:solidFill>
              </a:rPr>
              <a:t>CA=Cold Atoms </a:t>
            </a:r>
          </a:p>
          <a:p>
            <a:endParaRPr lang="en-US" sz="1350" b="1">
              <a:solidFill>
                <a:schemeClr val="bg1"/>
              </a:solidFill>
            </a:endParaRPr>
          </a:p>
        </p:txBody>
      </p:sp>
    </p:spTree>
    <p:extLst>
      <p:ext uri="{BB962C8B-B14F-4D97-AF65-F5344CB8AC3E}">
        <p14:creationId xmlns:p14="http://schemas.microsoft.com/office/powerpoint/2010/main" val="1525539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outdoor object&#10;&#10;Description automatically generated">
            <a:extLst>
              <a:ext uri="{FF2B5EF4-FFF2-40B4-BE49-F238E27FC236}">
                <a16:creationId xmlns:a16="http://schemas.microsoft.com/office/drawing/2014/main" id="{51DFC977-4295-5345-8B6B-5265B2EBD56D}"/>
              </a:ext>
            </a:extLst>
          </p:cNvPr>
          <p:cNvPicPr>
            <a:picLocks noChangeAspect="1"/>
          </p:cNvPicPr>
          <p:nvPr/>
        </p:nvPicPr>
        <p:blipFill>
          <a:blip r:embed="rId2"/>
          <a:stretch>
            <a:fillRect/>
          </a:stretch>
        </p:blipFill>
        <p:spPr>
          <a:xfrm>
            <a:off x="0" y="1320"/>
            <a:ext cx="12191999" cy="6940832"/>
          </a:xfrm>
          <a:prstGeom prst="rect">
            <a:avLst/>
          </a:prstGeom>
          <a:effectLst>
            <a:reflection endPos="0" dir="5400000" sy="-100000" algn="bl" rotWithShape="0"/>
          </a:effectLst>
          <a:scene3d>
            <a:camera prst="orthographicFront"/>
            <a:lightRig rig="threePt" dir="t">
              <a:rot lat="0" lon="0" rev="0"/>
            </a:lightRig>
          </a:scene3d>
          <a:sp3d>
            <a:bevelT w="114300" prst="artDeco"/>
          </a:sp3d>
        </p:spPr>
      </p:pic>
      <p:sp>
        <p:nvSpPr>
          <p:cNvPr id="10" name="Rectangle 9">
            <a:extLst>
              <a:ext uri="{FF2B5EF4-FFF2-40B4-BE49-F238E27FC236}">
                <a16:creationId xmlns:a16="http://schemas.microsoft.com/office/drawing/2014/main" id="{C7F10D7F-8B07-6D40-BB41-777AEFB9B5A1}"/>
              </a:ext>
            </a:extLst>
          </p:cNvPr>
          <p:cNvSpPr/>
          <p:nvPr/>
        </p:nvSpPr>
        <p:spPr>
          <a:xfrm>
            <a:off x="4655841" y="569458"/>
            <a:ext cx="5351145" cy="1200329"/>
          </a:xfrm>
          <a:prstGeom prst="rect">
            <a:avLst/>
          </a:prstGeom>
          <a:effectLst>
            <a:glow>
              <a:schemeClr val="accent1"/>
            </a:glow>
            <a:outerShdw sx="1000" sy="1000" algn="ctr" rotWithShape="0">
              <a:srgbClr val="000000"/>
            </a:outerShdw>
            <a:reflection endPos="0" dist="50800" dir="5400000" sy="-100000" algn="bl" rotWithShape="0"/>
            <a:softEdge rad="0"/>
          </a:effectLst>
          <a:scene3d>
            <a:camera prst="orthographicFront"/>
            <a:lightRig rig="flood" dir="t"/>
          </a:scene3d>
          <a:sp3d prstMaterial="translucentPowder"/>
        </p:spPr>
        <p:txBody>
          <a:bodyPr wrap="none">
            <a:spAutoFit/>
            <a:sp3d prstMaterial="translucentPowder"/>
          </a:bodyPr>
          <a:lstStyle/>
          <a:p>
            <a:pPr algn="ctr"/>
            <a:r>
              <a:rPr lang="en-US" sz="2400" b="1">
                <a:solidFill>
                  <a:schemeClr val="bg1"/>
                </a:solidFill>
              </a:rPr>
              <a:t>AEDGE: </a:t>
            </a:r>
          </a:p>
          <a:p>
            <a:pPr algn="ctr"/>
            <a:r>
              <a:rPr lang="en-US" sz="2400" b="1">
                <a:solidFill>
                  <a:schemeClr val="bg1"/>
                </a:solidFill>
              </a:rPr>
              <a:t>Atomic Experiment for Dark Matter </a:t>
            </a:r>
          </a:p>
          <a:p>
            <a:pPr algn="ctr"/>
            <a:r>
              <a:rPr lang="en-US" sz="2400" b="1">
                <a:solidFill>
                  <a:schemeClr val="bg1"/>
                </a:solidFill>
              </a:rPr>
              <a:t>and Gravity Exploration</a:t>
            </a:r>
          </a:p>
        </p:txBody>
      </p:sp>
      <p:sp>
        <p:nvSpPr>
          <p:cNvPr id="12" name="TextBox 11">
            <a:extLst>
              <a:ext uri="{FF2B5EF4-FFF2-40B4-BE49-F238E27FC236}">
                <a16:creationId xmlns:a16="http://schemas.microsoft.com/office/drawing/2014/main" id="{AD1727E3-7449-C448-858A-0F5BBA458A23}"/>
              </a:ext>
            </a:extLst>
          </p:cNvPr>
          <p:cNvSpPr txBox="1"/>
          <p:nvPr/>
        </p:nvSpPr>
        <p:spPr>
          <a:xfrm>
            <a:off x="1922621" y="4149080"/>
            <a:ext cx="7952498" cy="2793072"/>
          </a:xfrm>
          <a:prstGeom prst="rect">
            <a:avLst/>
          </a:prstGeom>
          <a:noFill/>
        </p:spPr>
        <p:txBody>
          <a:bodyPr wrap="none" rtlCol="0">
            <a:spAutoFit/>
          </a:bodyPr>
          <a:lstStyle/>
          <a:p>
            <a:r>
              <a:rPr lang="en-US" b="1">
                <a:solidFill>
                  <a:schemeClr val="bg1"/>
                </a:solidFill>
              </a:rPr>
              <a:t>Informal Workshop</a:t>
            </a:r>
          </a:p>
          <a:p>
            <a:r>
              <a:rPr lang="en-US" b="1">
                <a:solidFill>
                  <a:schemeClr val="bg1"/>
                </a:solidFill>
              </a:rPr>
              <a:t>CERN, July 22/23 2019</a:t>
            </a:r>
          </a:p>
          <a:p>
            <a:endParaRPr lang="en-GB">
              <a:solidFill>
                <a:schemeClr val="bg1"/>
              </a:solidFill>
            </a:endParaRPr>
          </a:p>
          <a:p>
            <a:r>
              <a:rPr lang="en-GB" b="1" i="1">
                <a:solidFill>
                  <a:schemeClr val="bg1"/>
                </a:solidFill>
              </a:rPr>
              <a:t>Organizers:</a:t>
            </a:r>
          </a:p>
          <a:p>
            <a:r>
              <a:rPr lang="en-GB">
                <a:solidFill>
                  <a:schemeClr val="bg1"/>
                </a:solidFill>
              </a:rPr>
              <a:t>Kai Bongs(CA), Philippe Bouyer(CA), Oliver Buchmueller(PP),</a:t>
            </a:r>
          </a:p>
          <a:p>
            <a:r>
              <a:rPr lang="en-GB">
                <a:solidFill>
                  <a:schemeClr val="bg1"/>
                </a:solidFill>
              </a:rPr>
              <a:t>Albert De Roeck(PP), John Ellis(PP, Theory), Peter Graham (CA, Theory), </a:t>
            </a:r>
          </a:p>
          <a:p>
            <a:r>
              <a:rPr lang="en-GB">
                <a:solidFill>
                  <a:schemeClr val="bg1"/>
                </a:solidFill>
              </a:rPr>
              <a:t>Jason Hogan (CA), Wolf von Klitzing(CA), Guglielmo Tino(CA), and AtomQT</a:t>
            </a:r>
          </a:p>
          <a:p>
            <a:r>
              <a:rPr lang="en-GB">
                <a:solidFill>
                  <a:schemeClr val="bg1"/>
                </a:solidFill>
              </a:rPr>
              <a:t>PP=Particle Physics </a:t>
            </a:r>
            <a:br>
              <a:rPr lang="en-GB">
                <a:solidFill>
                  <a:schemeClr val="bg1"/>
                </a:solidFill>
              </a:rPr>
            </a:br>
            <a:r>
              <a:rPr lang="en-GB">
                <a:solidFill>
                  <a:schemeClr val="bg1"/>
                </a:solidFill>
              </a:rPr>
              <a:t>CA=Cold Atoms </a:t>
            </a:r>
          </a:p>
          <a:p>
            <a:endParaRPr lang="en-US" sz="1350" b="1">
              <a:solidFill>
                <a:schemeClr val="bg1"/>
              </a:solidFill>
            </a:endParaRPr>
          </a:p>
        </p:txBody>
      </p:sp>
      <p:sp>
        <p:nvSpPr>
          <p:cNvPr id="2" name="TextBox 1">
            <a:extLst>
              <a:ext uri="{FF2B5EF4-FFF2-40B4-BE49-F238E27FC236}">
                <a16:creationId xmlns:a16="http://schemas.microsoft.com/office/drawing/2014/main" id="{6130D455-C4EA-284E-AAEE-45BCCB78DDEE}"/>
              </a:ext>
            </a:extLst>
          </p:cNvPr>
          <p:cNvSpPr txBox="1"/>
          <p:nvPr/>
        </p:nvSpPr>
        <p:spPr>
          <a:xfrm>
            <a:off x="1710576" y="1818690"/>
            <a:ext cx="4313417" cy="1415772"/>
          </a:xfrm>
          <a:prstGeom prst="rect">
            <a:avLst/>
          </a:prstGeom>
          <a:solidFill>
            <a:schemeClr val="bg1"/>
          </a:solidFill>
        </p:spPr>
        <p:txBody>
          <a:bodyPr wrap="square" rtlCol="0">
            <a:spAutoFit/>
          </a:bodyPr>
          <a:lstStyle/>
          <a:p>
            <a:pPr algn="ctr"/>
            <a:r>
              <a:rPr lang="en-US" b="1">
                <a:solidFill>
                  <a:schemeClr val="tx2"/>
                </a:solidFill>
              </a:rPr>
              <a:t>With more than 130 participants</a:t>
            </a:r>
          </a:p>
          <a:p>
            <a:pPr algn="ctr"/>
            <a:r>
              <a:rPr lang="en-US" b="1">
                <a:solidFill>
                  <a:schemeClr val="tx2"/>
                </a:solidFill>
              </a:rPr>
              <a:t>the workshop was very well attended!</a:t>
            </a:r>
          </a:p>
          <a:p>
            <a:pPr algn="ctr"/>
            <a:endParaRPr lang="en-US" b="1">
              <a:solidFill>
                <a:schemeClr val="tx2"/>
              </a:solidFill>
            </a:endParaRPr>
          </a:p>
          <a:p>
            <a:pPr algn="ctr"/>
            <a:r>
              <a:rPr lang="en-US" b="1">
                <a:solidFill>
                  <a:schemeClr val="tx2"/>
                </a:solidFill>
              </a:rPr>
              <a:t>The full agenda can be accessed via:</a:t>
            </a:r>
          </a:p>
          <a:p>
            <a:pPr algn="ctr"/>
            <a:r>
              <a:rPr lang="en-US" sz="1400" b="1">
                <a:solidFill>
                  <a:schemeClr val="accent2"/>
                </a:solidFill>
              </a:rPr>
              <a:t>https://</a:t>
            </a:r>
            <a:r>
              <a:rPr lang="en-US" sz="1400" b="1" err="1">
                <a:solidFill>
                  <a:schemeClr val="accent2"/>
                </a:solidFill>
              </a:rPr>
              <a:t>indico.cern.ch</a:t>
            </a:r>
            <a:r>
              <a:rPr lang="en-US" sz="1400" b="1">
                <a:solidFill>
                  <a:schemeClr val="accent2"/>
                </a:solidFill>
              </a:rPr>
              <a:t>/event/830432/timetable/</a:t>
            </a:r>
          </a:p>
        </p:txBody>
      </p:sp>
      <p:sp>
        <p:nvSpPr>
          <p:cNvPr id="3" name="TextBox 2">
            <a:extLst>
              <a:ext uri="{FF2B5EF4-FFF2-40B4-BE49-F238E27FC236}">
                <a16:creationId xmlns:a16="http://schemas.microsoft.com/office/drawing/2014/main" id="{3B0635FD-6EA7-D148-BC77-3A2E4F9CEBD0}"/>
              </a:ext>
            </a:extLst>
          </p:cNvPr>
          <p:cNvSpPr txBox="1"/>
          <p:nvPr/>
        </p:nvSpPr>
        <p:spPr>
          <a:xfrm>
            <a:off x="6419000" y="2664313"/>
            <a:ext cx="3960440" cy="1754326"/>
          </a:xfrm>
          <a:prstGeom prst="rect">
            <a:avLst/>
          </a:prstGeom>
          <a:solidFill>
            <a:schemeClr val="bg1"/>
          </a:solidFill>
        </p:spPr>
        <p:txBody>
          <a:bodyPr wrap="square" rtlCol="0">
            <a:spAutoFit/>
            <a:flatTx/>
          </a:bodyPr>
          <a:lstStyle/>
          <a:p>
            <a:pPr algn="ctr"/>
            <a:r>
              <a:rPr lang="en-US" b="1">
                <a:solidFill>
                  <a:schemeClr val="tx2"/>
                </a:solidFill>
              </a:rPr>
              <a:t>The main scope was to review the</a:t>
            </a:r>
          </a:p>
          <a:p>
            <a:pPr algn="ctr"/>
            <a:r>
              <a:rPr lang="en-US" b="1">
                <a:solidFill>
                  <a:schemeClr val="tx2"/>
                </a:solidFill>
              </a:rPr>
              <a:t>landscape of Cold Atom experiments on ground AND in space to eventually establish a roadmap for technology readiness for space. </a:t>
            </a:r>
          </a:p>
        </p:txBody>
      </p:sp>
    </p:spTree>
    <p:extLst>
      <p:ext uri="{BB962C8B-B14F-4D97-AF65-F5344CB8AC3E}">
        <p14:creationId xmlns:p14="http://schemas.microsoft.com/office/powerpoint/2010/main" val="727080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usinesscard&#10;&#10;Description automatically generated">
            <a:extLst>
              <a:ext uri="{FF2B5EF4-FFF2-40B4-BE49-F238E27FC236}">
                <a16:creationId xmlns:a16="http://schemas.microsoft.com/office/drawing/2014/main" id="{A2A64F37-F9F8-B049-8274-B4A3C9906542}"/>
              </a:ext>
            </a:extLst>
          </p:cNvPr>
          <p:cNvPicPr>
            <a:picLocks noChangeAspect="1"/>
          </p:cNvPicPr>
          <p:nvPr/>
        </p:nvPicPr>
        <p:blipFill>
          <a:blip r:embed="rId2"/>
          <a:stretch>
            <a:fillRect/>
          </a:stretch>
        </p:blipFill>
        <p:spPr>
          <a:xfrm>
            <a:off x="620" y="1"/>
            <a:ext cx="12191380" cy="6840432"/>
          </a:xfrm>
          <a:prstGeom prst="rect">
            <a:avLst/>
          </a:prstGeom>
        </p:spPr>
      </p:pic>
      <p:sp>
        <p:nvSpPr>
          <p:cNvPr id="6" name="Text Placeholder 5">
            <a:extLst>
              <a:ext uri="{FF2B5EF4-FFF2-40B4-BE49-F238E27FC236}">
                <a16:creationId xmlns:a16="http://schemas.microsoft.com/office/drawing/2014/main" id="{E193F03F-9153-A44F-B758-6AD1D1A94C03}"/>
              </a:ext>
            </a:extLst>
          </p:cNvPr>
          <p:cNvSpPr>
            <a:spLocks noGrp="1"/>
          </p:cNvSpPr>
          <p:nvPr>
            <p:ph type="body" idx="1"/>
          </p:nvPr>
        </p:nvSpPr>
        <p:spPr/>
        <p:txBody>
          <a:bodyPr/>
          <a:lstStyle/>
          <a:p>
            <a:endParaRPr lang="en-US"/>
          </a:p>
        </p:txBody>
      </p:sp>
      <p:sp>
        <p:nvSpPr>
          <p:cNvPr id="8" name="Title 7">
            <a:extLst>
              <a:ext uri="{FF2B5EF4-FFF2-40B4-BE49-F238E27FC236}">
                <a16:creationId xmlns:a16="http://schemas.microsoft.com/office/drawing/2014/main" id="{59C6404D-D158-3F41-B12C-EFDC73AF518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973076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11C2-A9B1-A647-9C57-9424FA929D72}"/>
              </a:ext>
            </a:extLst>
          </p:cNvPr>
          <p:cNvSpPr>
            <a:spLocks noGrp="1"/>
          </p:cNvSpPr>
          <p:nvPr>
            <p:ph type="title"/>
          </p:nvPr>
        </p:nvSpPr>
        <p:spPr/>
        <p:txBody>
          <a:bodyPr/>
          <a:lstStyle/>
          <a:p>
            <a:r>
              <a:rPr lang="en-US"/>
              <a:t>AEDGE Mission Concept</a:t>
            </a:r>
          </a:p>
        </p:txBody>
      </p:sp>
      <p:pic>
        <p:nvPicPr>
          <p:cNvPr id="4" name="Picture 3">
            <a:extLst>
              <a:ext uri="{FF2B5EF4-FFF2-40B4-BE49-F238E27FC236}">
                <a16:creationId xmlns:a16="http://schemas.microsoft.com/office/drawing/2014/main" id="{BBA14196-C2EE-6E40-8855-51F7B1B7B921}"/>
              </a:ext>
            </a:extLst>
          </p:cNvPr>
          <p:cNvPicPr>
            <a:picLocks noChangeAspect="1"/>
          </p:cNvPicPr>
          <p:nvPr/>
        </p:nvPicPr>
        <p:blipFill>
          <a:blip r:embed="rId2"/>
          <a:stretch>
            <a:fillRect/>
          </a:stretch>
        </p:blipFill>
        <p:spPr>
          <a:xfrm>
            <a:off x="319554" y="962214"/>
            <a:ext cx="5809864" cy="5778000"/>
          </a:xfrm>
          <a:prstGeom prst="rect">
            <a:avLst/>
          </a:prstGeom>
        </p:spPr>
      </p:pic>
      <p:sp>
        <p:nvSpPr>
          <p:cNvPr id="5" name="TextBox 4">
            <a:extLst>
              <a:ext uri="{FF2B5EF4-FFF2-40B4-BE49-F238E27FC236}">
                <a16:creationId xmlns:a16="http://schemas.microsoft.com/office/drawing/2014/main" id="{434BD2B2-0065-604F-911B-D569EEE49196}"/>
              </a:ext>
            </a:extLst>
          </p:cNvPr>
          <p:cNvSpPr txBox="1"/>
          <p:nvPr/>
        </p:nvSpPr>
        <p:spPr>
          <a:xfrm>
            <a:off x="6384032" y="1700808"/>
            <a:ext cx="4824536" cy="4370427"/>
          </a:xfrm>
          <a:prstGeom prst="rect">
            <a:avLst/>
          </a:prstGeom>
          <a:noFill/>
        </p:spPr>
        <p:txBody>
          <a:bodyPr wrap="square" rtlCol="0">
            <a:spAutoFit/>
          </a:bodyPr>
          <a:lstStyle/>
          <a:p>
            <a:r>
              <a:rPr lang="en-US" sz="2000" b="1">
                <a:solidFill>
                  <a:schemeClr val="accent2"/>
                </a:solidFill>
              </a:rPr>
              <a:t>132</a:t>
            </a:r>
            <a:r>
              <a:rPr lang="en-US" sz="2000">
                <a:solidFill>
                  <a:schemeClr val="accent2"/>
                </a:solidFill>
              </a:rPr>
              <a:t> Authors, from </a:t>
            </a:r>
            <a:r>
              <a:rPr lang="en-US" sz="2000" b="1">
                <a:solidFill>
                  <a:schemeClr val="accent2"/>
                </a:solidFill>
              </a:rPr>
              <a:t>70</a:t>
            </a:r>
            <a:r>
              <a:rPr lang="en-US" sz="2000">
                <a:solidFill>
                  <a:schemeClr val="accent2"/>
                </a:solidFill>
              </a:rPr>
              <a:t> institutions, </a:t>
            </a:r>
          </a:p>
          <a:p>
            <a:r>
              <a:rPr lang="en-US" sz="2000">
                <a:solidFill>
                  <a:schemeClr val="accent2"/>
                </a:solidFill>
              </a:rPr>
              <a:t>based in </a:t>
            </a:r>
            <a:r>
              <a:rPr lang="en-US" sz="2000" b="1">
                <a:solidFill>
                  <a:schemeClr val="accent2"/>
                </a:solidFill>
              </a:rPr>
              <a:t>23</a:t>
            </a:r>
            <a:r>
              <a:rPr lang="en-US" sz="2000">
                <a:solidFill>
                  <a:schemeClr val="accent2"/>
                </a:solidFill>
              </a:rPr>
              <a:t> different counties!  </a:t>
            </a:r>
          </a:p>
          <a:p>
            <a:endParaRPr lang="en-US" sz="2000"/>
          </a:p>
          <a:p>
            <a:r>
              <a:rPr lang="en-US" sz="2000"/>
              <a:t>The authors represent several science communities ranging from Cold Atoms, &amp; Gravitational Waves, over Cosmology and  Astrophysics to fundamental Particle Physics. </a:t>
            </a:r>
          </a:p>
          <a:p>
            <a:endParaRPr lang="en-US" sz="2000"/>
          </a:p>
          <a:p>
            <a:r>
              <a:rPr lang="en-US" sz="2000">
                <a:solidFill>
                  <a:schemeClr val="accent2"/>
                </a:solidFill>
              </a:rPr>
              <a:t>https://</a:t>
            </a:r>
            <a:r>
              <a:rPr lang="en-US" sz="2000" err="1">
                <a:solidFill>
                  <a:schemeClr val="accent2"/>
                </a:solidFill>
              </a:rPr>
              <a:t>arxiv.org</a:t>
            </a:r>
            <a:r>
              <a:rPr lang="en-US" sz="2000">
                <a:solidFill>
                  <a:schemeClr val="accent2"/>
                </a:solidFill>
              </a:rPr>
              <a:t>/abs/1908.00802</a:t>
            </a:r>
            <a:r>
              <a:rPr lang="en-US" sz="2000"/>
              <a:t> </a:t>
            </a:r>
          </a:p>
          <a:p>
            <a:endParaRPr lang="en-US" sz="2000"/>
          </a:p>
          <a:p>
            <a:r>
              <a:rPr lang="en-US" sz="2000"/>
              <a:t>The paper is now published in </a:t>
            </a:r>
            <a:r>
              <a:rPr lang="en-US" sz="2000">
                <a:solidFill>
                  <a:schemeClr val="accent2"/>
                </a:solidFill>
              </a:rPr>
              <a:t>EPJ Quantum Technology</a:t>
            </a:r>
            <a:r>
              <a:rPr lang="en-US" sz="2000"/>
              <a:t> </a:t>
            </a:r>
            <a:endParaRPr lang="en-GB" sz="2000">
              <a:hlinkClick r:id="rId3"/>
            </a:endParaRPr>
          </a:p>
          <a:p>
            <a:endParaRPr lang="en-US"/>
          </a:p>
        </p:txBody>
      </p:sp>
    </p:spTree>
    <p:extLst>
      <p:ext uri="{BB962C8B-B14F-4D97-AF65-F5344CB8AC3E}">
        <p14:creationId xmlns:p14="http://schemas.microsoft.com/office/powerpoint/2010/main" val="176252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A310E-0484-524B-A7EC-BDA6E1873C15}"/>
              </a:ext>
            </a:extLst>
          </p:cNvPr>
          <p:cNvSpPr>
            <a:spLocks noGrp="1"/>
          </p:cNvSpPr>
          <p:nvPr>
            <p:ph type="title"/>
          </p:nvPr>
        </p:nvSpPr>
        <p:spPr/>
        <p:txBody>
          <a:bodyPr/>
          <a:lstStyle/>
          <a:p>
            <a:r>
              <a:rPr lang="en-US"/>
              <a:t>Potential Mission Design </a:t>
            </a:r>
          </a:p>
        </p:txBody>
      </p:sp>
      <p:pic>
        <p:nvPicPr>
          <p:cNvPr id="3" name="Picture 2">
            <a:extLst>
              <a:ext uri="{FF2B5EF4-FFF2-40B4-BE49-F238E27FC236}">
                <a16:creationId xmlns:a16="http://schemas.microsoft.com/office/drawing/2014/main" id="{79E1B1B9-DEA0-9E49-AAE3-8F89D6B8E18A}"/>
              </a:ext>
            </a:extLst>
          </p:cNvPr>
          <p:cNvPicPr>
            <a:picLocks noChangeAspect="1" noChangeArrowheads="1"/>
          </p:cNvPicPr>
          <p:nvPr/>
        </p:nvPicPr>
        <p:blipFill>
          <a:blip r:embed="rId2" cstate="print"/>
          <a:srcRect/>
          <a:stretch>
            <a:fillRect/>
          </a:stretch>
        </p:blipFill>
        <p:spPr bwMode="auto">
          <a:xfrm>
            <a:off x="767408" y="1104764"/>
            <a:ext cx="7200800" cy="2125680"/>
          </a:xfrm>
          <a:prstGeom prst="rect">
            <a:avLst/>
          </a:prstGeom>
          <a:noFill/>
          <a:ln w="9525">
            <a:noFill/>
            <a:miter lim="800000"/>
            <a:headEnd/>
            <a:tailEnd/>
          </a:ln>
        </p:spPr>
      </p:pic>
      <p:pic>
        <p:nvPicPr>
          <p:cNvPr id="15" name="Picture 6" descr="C:\Users\Jason\Documents\talks\GWAI-Hangzhou\2Satellites.jpg">
            <a:extLst>
              <a:ext uri="{FF2B5EF4-FFF2-40B4-BE49-F238E27FC236}">
                <a16:creationId xmlns:a16="http://schemas.microsoft.com/office/drawing/2014/main" id="{7244AECC-563E-E946-BE7C-BED498770437}"/>
              </a:ext>
            </a:extLst>
          </p:cNvPr>
          <p:cNvPicPr>
            <a:picLocks noChangeAspect="1" noChangeArrowheads="1"/>
          </p:cNvPicPr>
          <p:nvPr/>
        </p:nvPicPr>
        <p:blipFill>
          <a:blip r:embed="rId3" cstate="print"/>
          <a:srcRect/>
          <a:stretch>
            <a:fillRect/>
          </a:stretch>
        </p:blipFill>
        <p:spPr bwMode="auto">
          <a:xfrm>
            <a:off x="8760296" y="1197410"/>
            <a:ext cx="2332906" cy="1982322"/>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19E8FD47-85C9-194C-B54D-ED716F10423C}"/>
              </a:ext>
            </a:extLst>
          </p:cNvPr>
          <p:cNvSpPr txBox="1"/>
          <p:nvPr/>
        </p:nvSpPr>
        <p:spPr>
          <a:xfrm>
            <a:off x="191344" y="3520748"/>
            <a:ext cx="10272560" cy="4524315"/>
          </a:xfrm>
          <a:prstGeom prst="rect">
            <a:avLst/>
          </a:prstGeom>
          <a:noFill/>
        </p:spPr>
        <p:txBody>
          <a:bodyPr wrap="square" rtlCol="0">
            <a:spAutoFit/>
          </a:bodyPr>
          <a:lstStyle/>
          <a:p>
            <a:pPr algn="ctr"/>
            <a:r>
              <a:rPr lang="en-GB" sz="2000">
                <a:solidFill>
                  <a:schemeClr val="accent6"/>
                </a:solidFill>
              </a:rPr>
              <a:t>Using two cold-atom interferometers that perform a relative measurement of </a:t>
            </a:r>
          </a:p>
          <a:p>
            <a:pPr algn="ctr"/>
            <a:r>
              <a:rPr lang="en-GB" sz="2000">
                <a:solidFill>
                  <a:schemeClr val="accent6"/>
                </a:solidFill>
              </a:rPr>
              <a:t>differential phase shift, a potential mission profile would be using a pair of satellites </a:t>
            </a:r>
          </a:p>
          <a:p>
            <a:pPr algn="ctr"/>
            <a:r>
              <a:rPr lang="en-US" sz="2000">
                <a:solidFill>
                  <a:schemeClr val="accent6"/>
                </a:solidFill>
              </a:rPr>
              <a:t>separated by a very long baseline L. </a:t>
            </a:r>
            <a:endParaRPr lang="en-US" sz="2000"/>
          </a:p>
          <a:p>
            <a:r>
              <a:rPr lang="en-GB" sz="2000"/>
              <a:t>Assumed basic parameters: </a:t>
            </a:r>
          </a:p>
          <a:p>
            <a:pPr marL="285750" indent="-285750">
              <a:buFont typeface="Arial" panose="020B0604020202020204" pitchFamily="34" charset="0"/>
              <a:buChar char="•"/>
            </a:pPr>
            <a:r>
              <a:rPr lang="en-GB" sz="2000"/>
              <a:t>Pair of satellites in medium earth orbit (MEO) </a:t>
            </a:r>
            <a:endParaRPr lang="en-US" sz="2000"/>
          </a:p>
          <a:p>
            <a:pPr marL="285750" indent="-285750">
              <a:buFont typeface="Arial" panose="020B0604020202020204" pitchFamily="34" charset="0"/>
              <a:buChar char="•"/>
            </a:pPr>
            <a:r>
              <a:rPr lang="en-US" sz="2000"/>
              <a:t>Satellite separation L = 4.4 x 10</a:t>
            </a:r>
            <a:r>
              <a:rPr lang="en-US" sz="2000" baseline="30000"/>
              <a:t>7</a:t>
            </a:r>
            <a:r>
              <a:rPr lang="en-US" sz="2000"/>
              <a:t> m</a:t>
            </a:r>
          </a:p>
          <a:p>
            <a:endParaRPr lang="en-US" sz="2000"/>
          </a:p>
          <a:p>
            <a:endParaRPr lang="en-US" sz="2000"/>
          </a:p>
          <a:p>
            <a:endParaRPr lang="en-US" sz="2000"/>
          </a:p>
          <a:p>
            <a:endParaRPr lang="en-US" sz="1200"/>
          </a:p>
          <a:p>
            <a:r>
              <a:rPr lang="en-US" sz="1200"/>
              <a:t>A detailed mission outline is provided in: </a:t>
            </a:r>
            <a:r>
              <a:rPr lang="en-GB" sz="1200"/>
              <a:t>MAGIS collaboration, P. W. Graham et al </a:t>
            </a:r>
            <a:r>
              <a:rPr lang="en-GB" sz="1200" b="1"/>
              <a:t>arXiv:1711.02225</a:t>
            </a:r>
          </a:p>
          <a:p>
            <a:endParaRPr lang="en-GB" sz="1200"/>
          </a:p>
          <a:p>
            <a:endParaRPr lang="en-US"/>
          </a:p>
          <a:p>
            <a:endParaRPr lang="en-US"/>
          </a:p>
          <a:p>
            <a:endParaRPr lang="en-US"/>
          </a:p>
          <a:p>
            <a:endParaRPr lang="en-US"/>
          </a:p>
        </p:txBody>
      </p:sp>
      <p:sp>
        <p:nvSpPr>
          <p:cNvPr id="17" name="TextBox 16">
            <a:extLst>
              <a:ext uri="{FF2B5EF4-FFF2-40B4-BE49-F238E27FC236}">
                <a16:creationId xmlns:a16="http://schemas.microsoft.com/office/drawing/2014/main" id="{8209FC91-0185-264E-8B83-F3C18703A591}"/>
              </a:ext>
            </a:extLst>
          </p:cNvPr>
          <p:cNvSpPr txBox="1"/>
          <p:nvPr/>
        </p:nvSpPr>
        <p:spPr>
          <a:xfrm>
            <a:off x="6836603" y="5085184"/>
            <a:ext cx="4515981" cy="1200329"/>
          </a:xfrm>
          <a:prstGeom prst="rect">
            <a:avLst/>
          </a:prstGeom>
          <a:solidFill>
            <a:srgbClr val="FFFF00"/>
          </a:solidFill>
        </p:spPr>
        <p:txBody>
          <a:bodyPr wrap="none" rtlCol="0">
            <a:spAutoFit/>
          </a:bodyPr>
          <a:lstStyle/>
          <a:p>
            <a:pPr algn="ctr"/>
            <a:r>
              <a:rPr lang="en-US" sz="2400"/>
              <a:t>Note: as Laser noise is </a:t>
            </a:r>
          </a:p>
          <a:p>
            <a:pPr algn="ctr"/>
            <a:r>
              <a:rPr lang="en-US" sz="2400"/>
              <a:t>common-mode suppressed</a:t>
            </a:r>
          </a:p>
          <a:p>
            <a:pPr algn="ctr"/>
            <a:r>
              <a:rPr lang="en-US" sz="2400"/>
              <a:t>only two satellites are required  </a:t>
            </a:r>
          </a:p>
        </p:txBody>
      </p:sp>
    </p:spTree>
    <p:extLst>
      <p:ext uri="{BB962C8B-B14F-4D97-AF65-F5344CB8AC3E}">
        <p14:creationId xmlns:p14="http://schemas.microsoft.com/office/powerpoint/2010/main" val="18430017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6F4A2-6923-AC40-9661-4ECEE7F67A96}"/>
              </a:ext>
            </a:extLst>
          </p:cNvPr>
          <p:cNvSpPr>
            <a:spLocks noGrp="1"/>
          </p:cNvSpPr>
          <p:nvPr>
            <p:ph type="title"/>
          </p:nvPr>
        </p:nvSpPr>
        <p:spPr/>
        <p:txBody>
          <a:bodyPr/>
          <a:lstStyle/>
          <a:p>
            <a:r>
              <a:rPr lang="en-US"/>
              <a:t>The Science Case</a:t>
            </a:r>
          </a:p>
        </p:txBody>
      </p:sp>
      <p:sp>
        <p:nvSpPr>
          <p:cNvPr id="3" name="Text Placeholder 2">
            <a:extLst>
              <a:ext uri="{FF2B5EF4-FFF2-40B4-BE49-F238E27FC236}">
                <a16:creationId xmlns:a16="http://schemas.microsoft.com/office/drawing/2014/main" id="{2A4B9E73-D542-3F41-8048-C2AB5F09F34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662215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5" descr="Picture 5"/>
          <p:cNvPicPr>
            <a:picLocks noChangeAspect="1"/>
          </p:cNvPicPr>
          <p:nvPr/>
        </p:nvPicPr>
        <p:blipFill>
          <a:blip r:embed="rId2"/>
          <a:stretch>
            <a:fillRect/>
          </a:stretch>
        </p:blipFill>
        <p:spPr>
          <a:xfrm>
            <a:off x="1524000" y="1069416"/>
            <a:ext cx="9144001" cy="5788584"/>
          </a:xfrm>
          <a:prstGeom prst="rect">
            <a:avLst/>
          </a:prstGeom>
          <a:ln w="12700">
            <a:miter lim="400000"/>
          </a:ln>
        </p:spPr>
      </p:pic>
      <p:sp>
        <p:nvSpPr>
          <p:cNvPr id="187" name="Text"/>
          <p:cNvSpPr txBox="1"/>
          <p:nvPr/>
        </p:nvSpPr>
        <p:spPr>
          <a:xfrm>
            <a:off x="1734503" y="4051668"/>
            <a:ext cx="4639059" cy="504883"/>
          </a:xfrm>
          <a:prstGeom prst="rect">
            <a:avLst/>
          </a:prstGeom>
          <a:ln w="63500">
            <a:solidFill>
              <a:srgbClr val="FF0000"/>
            </a:solidFill>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19" tIns="35719" rIns="35719" bIns="35719" anchor="ctr">
            <a:spAutoFit/>
          </a:bodyPr>
          <a:lstStyle>
            <a:lvl1pPr>
              <a:defRPr sz="4000"/>
            </a:lvl1pPr>
          </a:lstStyle>
          <a:p>
            <a:r>
              <a:rPr sz="2812"/>
              <a:t>  </a:t>
            </a:r>
          </a:p>
        </p:txBody>
      </p:sp>
      <p:sp>
        <p:nvSpPr>
          <p:cNvPr id="3" name="Title 2">
            <a:extLst>
              <a:ext uri="{FF2B5EF4-FFF2-40B4-BE49-F238E27FC236}">
                <a16:creationId xmlns:a16="http://schemas.microsoft.com/office/drawing/2014/main" id="{DEE61900-6F43-1D41-9D8A-E56F640F2576}"/>
              </a:ext>
            </a:extLst>
          </p:cNvPr>
          <p:cNvSpPr>
            <a:spLocks noGrp="1"/>
          </p:cNvSpPr>
          <p:nvPr>
            <p:ph type="title"/>
          </p:nvPr>
        </p:nvSpPr>
        <p:spPr/>
        <p:txBody>
          <a:bodyPr/>
          <a:lstStyle/>
          <a:p>
            <a:r>
              <a:rPr lang="en-US"/>
              <a:t>Search for Ultra-Light Dark Matter</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87"/>
                                        </p:tgtEl>
                                        <p:attrNameLst>
                                          <p:attrName>style.visibility</p:attrName>
                                        </p:attrNameLst>
                                      </p:cBhvr>
                                      <p:to>
                                        <p:strVal val="visible"/>
                                      </p:to>
                                    </p:set>
                                    <p:animEffect transition="in" filter="fade">
                                      <p:cBhvr>
                                        <p:cTn id="7" dur="10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85975" y="381000"/>
            <a:ext cx="8020050" cy="457200"/>
          </a:xfrm>
          <a:prstGeom prst="rect">
            <a:avLst/>
          </a:prstGeom>
        </p:spPr>
        <p:txBody>
          <a:bodyPr/>
          <a:lstStyle>
            <a:lvl1pPr algn="ctr" rtl="0" eaLnBrk="0" fontAlgn="base" hangingPunct="0">
              <a:spcBef>
                <a:spcPct val="0"/>
              </a:spcBef>
              <a:spcAft>
                <a:spcPct val="0"/>
              </a:spcAft>
              <a:defRPr sz="2500" b="1">
                <a:solidFill>
                  <a:srgbClr val="006699"/>
                </a:solidFill>
                <a:latin typeface="+mj-lt"/>
                <a:ea typeface="ＭＳ Ｐゴシック" charset="-128"/>
                <a:cs typeface="ＭＳ Ｐゴシック" charset="-128"/>
              </a:defRPr>
            </a:lvl1pPr>
            <a:lvl2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5pPr>
            <a:lvl6pPr marL="405216" algn="ctr" rtl="0" eaLnBrk="0" fontAlgn="base" hangingPunct="0">
              <a:spcBef>
                <a:spcPct val="0"/>
              </a:spcBef>
              <a:spcAft>
                <a:spcPct val="0"/>
              </a:spcAft>
              <a:defRPr sz="2500" b="1">
                <a:solidFill>
                  <a:srgbClr val="006699"/>
                </a:solidFill>
                <a:latin typeface="Helvetica" charset="0"/>
              </a:defRPr>
            </a:lvl6pPr>
            <a:lvl7pPr marL="810433" algn="ctr" rtl="0" eaLnBrk="0" fontAlgn="base" hangingPunct="0">
              <a:spcBef>
                <a:spcPct val="0"/>
              </a:spcBef>
              <a:spcAft>
                <a:spcPct val="0"/>
              </a:spcAft>
              <a:defRPr sz="2500" b="1">
                <a:solidFill>
                  <a:srgbClr val="006699"/>
                </a:solidFill>
                <a:latin typeface="Helvetica" charset="0"/>
              </a:defRPr>
            </a:lvl7pPr>
            <a:lvl8pPr marL="1215649" algn="ctr" rtl="0" eaLnBrk="0" fontAlgn="base" hangingPunct="0">
              <a:spcBef>
                <a:spcPct val="0"/>
              </a:spcBef>
              <a:spcAft>
                <a:spcPct val="0"/>
              </a:spcAft>
              <a:defRPr sz="2500" b="1">
                <a:solidFill>
                  <a:srgbClr val="006699"/>
                </a:solidFill>
                <a:latin typeface="Helvetica" charset="0"/>
              </a:defRPr>
            </a:lvl8pPr>
            <a:lvl9pPr marL="1620865" algn="ctr" rtl="0" eaLnBrk="0" fontAlgn="base" hangingPunct="0">
              <a:spcBef>
                <a:spcPct val="0"/>
              </a:spcBef>
              <a:spcAft>
                <a:spcPct val="0"/>
              </a:spcAft>
              <a:defRPr sz="2500" b="1">
                <a:solidFill>
                  <a:srgbClr val="006699"/>
                </a:solidFill>
                <a:latin typeface="Helvetica" charset="0"/>
              </a:defRPr>
            </a:lvl9pPr>
          </a:lstStyle>
          <a:p>
            <a:r>
              <a:rPr lang="en-GB"/>
              <a:t>The Landscape of Ultra-Light Dark Matter Detection</a:t>
            </a:r>
          </a:p>
        </p:txBody>
      </p:sp>
      <p:pic>
        <p:nvPicPr>
          <p:cNvPr id="3" name="Picture 2" descr="Screen Shot 2018-10-15 at 11.03.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4" y="2204865"/>
            <a:ext cx="8136000" cy="3943161"/>
          </a:xfrm>
          <a:prstGeom prst="rect">
            <a:avLst/>
          </a:prstGeom>
        </p:spPr>
      </p:pic>
      <p:sp>
        <p:nvSpPr>
          <p:cNvPr id="4" name="TextBox 3"/>
          <p:cNvSpPr txBox="1"/>
          <p:nvPr/>
        </p:nvSpPr>
        <p:spPr>
          <a:xfrm>
            <a:off x="2063553" y="1209526"/>
            <a:ext cx="7998817" cy="923330"/>
          </a:xfrm>
          <a:prstGeom prst="rect">
            <a:avLst/>
          </a:prstGeom>
          <a:noFill/>
        </p:spPr>
        <p:txBody>
          <a:bodyPr wrap="none" rtlCol="0">
            <a:spAutoFit/>
          </a:bodyPr>
          <a:lstStyle/>
          <a:p>
            <a:r>
              <a:rPr lang="en-GB">
                <a:solidFill>
                  <a:srgbClr val="3333CC"/>
                </a:solidFill>
              </a:rPr>
              <a:t>Vey light dark matter and gravitational wave detection similar when detecting </a:t>
            </a:r>
          </a:p>
          <a:p>
            <a:r>
              <a:rPr lang="en-GB">
                <a:solidFill>
                  <a:srgbClr val="3333CC"/>
                </a:solidFill>
              </a:rPr>
              <a:t>coherent effects of entire field, not single particles. </a:t>
            </a:r>
          </a:p>
          <a:p>
            <a:r>
              <a:rPr lang="en-GB"/>
              <a:t>Example: Ultra-Light Dark Matter:</a:t>
            </a:r>
          </a:p>
        </p:txBody>
      </p:sp>
      <p:sp>
        <p:nvSpPr>
          <p:cNvPr id="5" name="TextBox 4"/>
          <p:cNvSpPr txBox="1"/>
          <p:nvPr/>
        </p:nvSpPr>
        <p:spPr>
          <a:xfrm>
            <a:off x="6456041" y="6093297"/>
            <a:ext cx="3524635" cy="646331"/>
          </a:xfrm>
          <a:prstGeom prst="rect">
            <a:avLst/>
          </a:prstGeom>
          <a:noFill/>
        </p:spPr>
        <p:txBody>
          <a:bodyPr wrap="none" rtlCol="0">
            <a:spAutoFit/>
          </a:bodyPr>
          <a:lstStyle/>
          <a:p>
            <a:r>
              <a:rPr lang="en-GB"/>
              <a:t>Diagram taken from P. Graham’s</a:t>
            </a:r>
          </a:p>
          <a:p>
            <a:r>
              <a:rPr lang="en-GB"/>
              <a:t> talk at HEP Front 2018</a:t>
            </a:r>
          </a:p>
        </p:txBody>
      </p:sp>
      <p:sp>
        <p:nvSpPr>
          <p:cNvPr id="6" name="Rectangle 5"/>
          <p:cNvSpPr/>
          <p:nvPr/>
        </p:nvSpPr>
        <p:spPr bwMode="auto">
          <a:xfrm>
            <a:off x="2063552" y="3573016"/>
            <a:ext cx="7992888" cy="25922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GB" sz="2000">
              <a:latin typeface="Helvetica" charset="0"/>
            </a:endParaRPr>
          </a:p>
        </p:txBody>
      </p:sp>
    </p:spTree>
    <p:extLst>
      <p:ext uri="{BB962C8B-B14F-4D97-AF65-F5344CB8AC3E}">
        <p14:creationId xmlns:p14="http://schemas.microsoft.com/office/powerpoint/2010/main" val="825828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85975" y="381000"/>
            <a:ext cx="8020050" cy="457200"/>
          </a:xfrm>
          <a:prstGeom prst="rect">
            <a:avLst/>
          </a:prstGeom>
        </p:spPr>
        <p:txBody>
          <a:bodyPr/>
          <a:lstStyle>
            <a:lvl1pPr algn="ctr" rtl="0" eaLnBrk="0" fontAlgn="base" hangingPunct="0">
              <a:spcBef>
                <a:spcPct val="0"/>
              </a:spcBef>
              <a:spcAft>
                <a:spcPct val="0"/>
              </a:spcAft>
              <a:defRPr sz="2500" b="1">
                <a:solidFill>
                  <a:srgbClr val="006699"/>
                </a:solidFill>
                <a:latin typeface="+mj-lt"/>
                <a:ea typeface="ＭＳ Ｐゴシック" charset="-128"/>
                <a:cs typeface="ＭＳ Ｐゴシック" charset="-128"/>
              </a:defRPr>
            </a:lvl1pPr>
            <a:lvl2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5pPr>
            <a:lvl6pPr marL="405216" algn="ctr" rtl="0" eaLnBrk="0" fontAlgn="base" hangingPunct="0">
              <a:spcBef>
                <a:spcPct val="0"/>
              </a:spcBef>
              <a:spcAft>
                <a:spcPct val="0"/>
              </a:spcAft>
              <a:defRPr sz="2500" b="1">
                <a:solidFill>
                  <a:srgbClr val="006699"/>
                </a:solidFill>
                <a:latin typeface="Helvetica" charset="0"/>
              </a:defRPr>
            </a:lvl6pPr>
            <a:lvl7pPr marL="810433" algn="ctr" rtl="0" eaLnBrk="0" fontAlgn="base" hangingPunct="0">
              <a:spcBef>
                <a:spcPct val="0"/>
              </a:spcBef>
              <a:spcAft>
                <a:spcPct val="0"/>
              </a:spcAft>
              <a:defRPr sz="2500" b="1">
                <a:solidFill>
                  <a:srgbClr val="006699"/>
                </a:solidFill>
                <a:latin typeface="Helvetica" charset="0"/>
              </a:defRPr>
            </a:lvl7pPr>
            <a:lvl8pPr marL="1215649" algn="ctr" rtl="0" eaLnBrk="0" fontAlgn="base" hangingPunct="0">
              <a:spcBef>
                <a:spcPct val="0"/>
              </a:spcBef>
              <a:spcAft>
                <a:spcPct val="0"/>
              </a:spcAft>
              <a:defRPr sz="2500" b="1">
                <a:solidFill>
                  <a:srgbClr val="006699"/>
                </a:solidFill>
                <a:latin typeface="Helvetica" charset="0"/>
              </a:defRPr>
            </a:lvl8pPr>
            <a:lvl9pPr marL="1620865" algn="ctr" rtl="0" eaLnBrk="0" fontAlgn="base" hangingPunct="0">
              <a:spcBef>
                <a:spcPct val="0"/>
              </a:spcBef>
              <a:spcAft>
                <a:spcPct val="0"/>
              </a:spcAft>
              <a:defRPr sz="2500" b="1">
                <a:solidFill>
                  <a:srgbClr val="006699"/>
                </a:solidFill>
                <a:latin typeface="Helvetica" charset="0"/>
              </a:defRPr>
            </a:lvl9pPr>
          </a:lstStyle>
          <a:p>
            <a:r>
              <a:rPr lang="en-GB"/>
              <a:t>The Landscape of Ultra-Light Dark Matter Detection</a:t>
            </a:r>
          </a:p>
        </p:txBody>
      </p:sp>
      <p:pic>
        <p:nvPicPr>
          <p:cNvPr id="3" name="Picture 2" descr="Screen Shot 2018-10-15 at 11.03.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4" y="2204865"/>
            <a:ext cx="8136000" cy="3943161"/>
          </a:xfrm>
          <a:prstGeom prst="rect">
            <a:avLst/>
          </a:prstGeom>
        </p:spPr>
      </p:pic>
      <p:sp>
        <p:nvSpPr>
          <p:cNvPr id="4" name="TextBox 3"/>
          <p:cNvSpPr txBox="1"/>
          <p:nvPr/>
        </p:nvSpPr>
        <p:spPr>
          <a:xfrm>
            <a:off x="2063553" y="1209526"/>
            <a:ext cx="7998817" cy="923330"/>
          </a:xfrm>
          <a:prstGeom prst="rect">
            <a:avLst/>
          </a:prstGeom>
          <a:noFill/>
        </p:spPr>
        <p:txBody>
          <a:bodyPr wrap="none" rtlCol="0">
            <a:spAutoFit/>
          </a:bodyPr>
          <a:lstStyle/>
          <a:p>
            <a:r>
              <a:rPr lang="en-GB">
                <a:solidFill>
                  <a:srgbClr val="3333CC"/>
                </a:solidFill>
              </a:rPr>
              <a:t>Vey light dark matter and gravitational wave detection similar when detecting </a:t>
            </a:r>
          </a:p>
          <a:p>
            <a:r>
              <a:rPr lang="en-GB">
                <a:solidFill>
                  <a:srgbClr val="3333CC"/>
                </a:solidFill>
              </a:rPr>
              <a:t>coherent effects of entire field, not single particles. </a:t>
            </a:r>
          </a:p>
          <a:p>
            <a:r>
              <a:rPr lang="en-GB"/>
              <a:t>Example: Ultra-Light Dark Matter:</a:t>
            </a:r>
          </a:p>
        </p:txBody>
      </p:sp>
      <p:sp>
        <p:nvSpPr>
          <p:cNvPr id="5" name="TextBox 4"/>
          <p:cNvSpPr txBox="1"/>
          <p:nvPr/>
        </p:nvSpPr>
        <p:spPr>
          <a:xfrm>
            <a:off x="6456041" y="6093297"/>
            <a:ext cx="3524635" cy="646331"/>
          </a:xfrm>
          <a:prstGeom prst="rect">
            <a:avLst/>
          </a:prstGeom>
          <a:noFill/>
        </p:spPr>
        <p:txBody>
          <a:bodyPr wrap="none" rtlCol="0">
            <a:spAutoFit/>
          </a:bodyPr>
          <a:lstStyle/>
          <a:p>
            <a:r>
              <a:rPr lang="en-GB"/>
              <a:t>Diagram taken from P. Graham’s</a:t>
            </a:r>
          </a:p>
          <a:p>
            <a:r>
              <a:rPr lang="en-GB"/>
              <a:t> talk at HEP Front 2018</a:t>
            </a:r>
          </a:p>
        </p:txBody>
      </p:sp>
      <p:sp>
        <p:nvSpPr>
          <p:cNvPr id="6" name="Rectangle 5"/>
          <p:cNvSpPr/>
          <p:nvPr/>
        </p:nvSpPr>
        <p:spPr bwMode="auto">
          <a:xfrm>
            <a:off x="2063552" y="3573016"/>
            <a:ext cx="7848872" cy="8640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GB" sz="2000">
              <a:latin typeface="Helvetica" charset="0"/>
            </a:endParaRPr>
          </a:p>
        </p:txBody>
      </p:sp>
      <p:sp>
        <p:nvSpPr>
          <p:cNvPr id="7" name="Rectangle 6"/>
          <p:cNvSpPr/>
          <p:nvPr/>
        </p:nvSpPr>
        <p:spPr bwMode="auto">
          <a:xfrm>
            <a:off x="2063552" y="5373216"/>
            <a:ext cx="4104456" cy="8640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GB" sz="2000">
              <a:latin typeface="Helvetica" charset="0"/>
            </a:endParaRPr>
          </a:p>
        </p:txBody>
      </p:sp>
      <p:sp>
        <p:nvSpPr>
          <p:cNvPr id="8" name="Rectangle 7"/>
          <p:cNvSpPr/>
          <p:nvPr/>
        </p:nvSpPr>
        <p:spPr bwMode="auto">
          <a:xfrm>
            <a:off x="5951984" y="4437112"/>
            <a:ext cx="4104456" cy="8640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GB" sz="2000">
              <a:latin typeface="Helvetica" charset="0"/>
            </a:endParaRPr>
          </a:p>
        </p:txBody>
      </p:sp>
      <p:sp>
        <p:nvSpPr>
          <p:cNvPr id="9" name="TextBox 8"/>
          <p:cNvSpPr txBox="1"/>
          <p:nvPr/>
        </p:nvSpPr>
        <p:spPr>
          <a:xfrm>
            <a:off x="3647729" y="5003884"/>
            <a:ext cx="1620957" cy="369332"/>
          </a:xfrm>
          <a:prstGeom prst="rect">
            <a:avLst/>
          </a:prstGeom>
          <a:solidFill>
            <a:srgbClr val="FFFFFF"/>
          </a:solidFill>
        </p:spPr>
        <p:txBody>
          <a:bodyPr wrap="none" rtlCol="0">
            <a:spAutoFit/>
          </a:bodyPr>
          <a:lstStyle/>
          <a:p>
            <a:r>
              <a:rPr lang="en-GB">
                <a:solidFill>
                  <a:srgbClr val="D315FF"/>
                </a:solidFill>
              </a:rPr>
              <a:t>MAGIS/AION </a:t>
            </a:r>
          </a:p>
        </p:txBody>
      </p:sp>
    </p:spTree>
    <p:extLst>
      <p:ext uri="{BB962C8B-B14F-4D97-AF65-F5344CB8AC3E}">
        <p14:creationId xmlns:p14="http://schemas.microsoft.com/office/powerpoint/2010/main" val="33077095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85975" y="381000"/>
            <a:ext cx="8020050" cy="457200"/>
          </a:xfrm>
          <a:prstGeom prst="rect">
            <a:avLst/>
          </a:prstGeom>
        </p:spPr>
        <p:txBody>
          <a:bodyPr/>
          <a:lstStyle>
            <a:lvl1pPr algn="ctr" rtl="0" eaLnBrk="0" fontAlgn="base" hangingPunct="0">
              <a:spcBef>
                <a:spcPct val="0"/>
              </a:spcBef>
              <a:spcAft>
                <a:spcPct val="0"/>
              </a:spcAft>
              <a:defRPr sz="2500" b="1">
                <a:solidFill>
                  <a:srgbClr val="006699"/>
                </a:solidFill>
                <a:latin typeface="+mj-lt"/>
                <a:ea typeface="ＭＳ Ｐゴシック" charset="-128"/>
                <a:cs typeface="ＭＳ Ｐゴシック" charset="-128"/>
              </a:defRPr>
            </a:lvl1pPr>
            <a:lvl2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2500" b="1">
                <a:solidFill>
                  <a:srgbClr val="006699"/>
                </a:solidFill>
                <a:latin typeface="Helvetica" charset="0"/>
                <a:ea typeface="ＭＳ Ｐゴシック" charset="-128"/>
                <a:cs typeface="ＭＳ Ｐゴシック" charset="-128"/>
              </a:defRPr>
            </a:lvl5pPr>
            <a:lvl6pPr marL="405216" algn="ctr" rtl="0" eaLnBrk="0" fontAlgn="base" hangingPunct="0">
              <a:spcBef>
                <a:spcPct val="0"/>
              </a:spcBef>
              <a:spcAft>
                <a:spcPct val="0"/>
              </a:spcAft>
              <a:defRPr sz="2500" b="1">
                <a:solidFill>
                  <a:srgbClr val="006699"/>
                </a:solidFill>
                <a:latin typeface="Helvetica" charset="0"/>
              </a:defRPr>
            </a:lvl6pPr>
            <a:lvl7pPr marL="810433" algn="ctr" rtl="0" eaLnBrk="0" fontAlgn="base" hangingPunct="0">
              <a:spcBef>
                <a:spcPct val="0"/>
              </a:spcBef>
              <a:spcAft>
                <a:spcPct val="0"/>
              </a:spcAft>
              <a:defRPr sz="2500" b="1">
                <a:solidFill>
                  <a:srgbClr val="006699"/>
                </a:solidFill>
                <a:latin typeface="Helvetica" charset="0"/>
              </a:defRPr>
            </a:lvl7pPr>
            <a:lvl8pPr marL="1215649" algn="ctr" rtl="0" eaLnBrk="0" fontAlgn="base" hangingPunct="0">
              <a:spcBef>
                <a:spcPct val="0"/>
              </a:spcBef>
              <a:spcAft>
                <a:spcPct val="0"/>
              </a:spcAft>
              <a:defRPr sz="2500" b="1">
                <a:solidFill>
                  <a:srgbClr val="006699"/>
                </a:solidFill>
                <a:latin typeface="Helvetica" charset="0"/>
              </a:defRPr>
            </a:lvl8pPr>
            <a:lvl9pPr marL="1620865" algn="ctr" rtl="0" eaLnBrk="0" fontAlgn="base" hangingPunct="0">
              <a:spcBef>
                <a:spcPct val="0"/>
              </a:spcBef>
              <a:spcAft>
                <a:spcPct val="0"/>
              </a:spcAft>
              <a:defRPr sz="2500" b="1">
                <a:solidFill>
                  <a:srgbClr val="006699"/>
                </a:solidFill>
                <a:latin typeface="Helvetica" charset="0"/>
              </a:defRPr>
            </a:lvl9pPr>
          </a:lstStyle>
          <a:p>
            <a:r>
              <a:rPr lang="en-GB"/>
              <a:t>The Landscape of Ultra-Light Dark Matter Detection</a:t>
            </a:r>
          </a:p>
        </p:txBody>
      </p:sp>
      <p:pic>
        <p:nvPicPr>
          <p:cNvPr id="3" name="Picture 2" descr="Screen Shot 2018-10-15 at 11.03.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4" y="2204865"/>
            <a:ext cx="8136000" cy="3943161"/>
          </a:xfrm>
          <a:prstGeom prst="rect">
            <a:avLst/>
          </a:prstGeom>
        </p:spPr>
      </p:pic>
      <p:sp>
        <p:nvSpPr>
          <p:cNvPr id="4" name="TextBox 3"/>
          <p:cNvSpPr txBox="1"/>
          <p:nvPr/>
        </p:nvSpPr>
        <p:spPr>
          <a:xfrm>
            <a:off x="2063553" y="1209526"/>
            <a:ext cx="7998817" cy="923330"/>
          </a:xfrm>
          <a:prstGeom prst="rect">
            <a:avLst/>
          </a:prstGeom>
          <a:noFill/>
        </p:spPr>
        <p:txBody>
          <a:bodyPr wrap="none" rtlCol="0">
            <a:spAutoFit/>
          </a:bodyPr>
          <a:lstStyle/>
          <a:p>
            <a:r>
              <a:rPr lang="en-GB">
                <a:solidFill>
                  <a:srgbClr val="3333CC"/>
                </a:solidFill>
              </a:rPr>
              <a:t>Vey light dark matter and gravitational wave detection similar when detecting </a:t>
            </a:r>
          </a:p>
          <a:p>
            <a:r>
              <a:rPr lang="en-GB">
                <a:solidFill>
                  <a:srgbClr val="3333CC"/>
                </a:solidFill>
              </a:rPr>
              <a:t>coherent effects of entire field, not single particles. </a:t>
            </a:r>
          </a:p>
          <a:p>
            <a:r>
              <a:rPr lang="en-GB"/>
              <a:t>Example: Ultra-Light Dark Matter:</a:t>
            </a:r>
          </a:p>
        </p:txBody>
      </p:sp>
      <p:sp>
        <p:nvSpPr>
          <p:cNvPr id="5" name="TextBox 4"/>
          <p:cNvSpPr txBox="1"/>
          <p:nvPr/>
        </p:nvSpPr>
        <p:spPr>
          <a:xfrm>
            <a:off x="6456041" y="6093297"/>
            <a:ext cx="3524635" cy="646331"/>
          </a:xfrm>
          <a:prstGeom prst="rect">
            <a:avLst/>
          </a:prstGeom>
          <a:noFill/>
        </p:spPr>
        <p:txBody>
          <a:bodyPr wrap="none" rtlCol="0">
            <a:spAutoFit/>
          </a:bodyPr>
          <a:lstStyle/>
          <a:p>
            <a:r>
              <a:rPr lang="en-GB"/>
              <a:t>Diagram taken from P. Graham’s</a:t>
            </a:r>
          </a:p>
          <a:p>
            <a:r>
              <a:rPr lang="en-GB"/>
              <a:t> talk at HEP Front 2018</a:t>
            </a:r>
          </a:p>
        </p:txBody>
      </p:sp>
      <p:sp>
        <p:nvSpPr>
          <p:cNvPr id="6" name="TextBox 5"/>
          <p:cNvSpPr txBox="1"/>
          <p:nvPr/>
        </p:nvSpPr>
        <p:spPr>
          <a:xfrm>
            <a:off x="3647729" y="5003884"/>
            <a:ext cx="1620957" cy="369332"/>
          </a:xfrm>
          <a:prstGeom prst="rect">
            <a:avLst/>
          </a:prstGeom>
          <a:solidFill>
            <a:srgbClr val="FFFFFF"/>
          </a:solidFill>
        </p:spPr>
        <p:txBody>
          <a:bodyPr wrap="none" rtlCol="0">
            <a:spAutoFit/>
          </a:bodyPr>
          <a:lstStyle/>
          <a:p>
            <a:r>
              <a:rPr lang="en-GB">
                <a:solidFill>
                  <a:srgbClr val="D315FF"/>
                </a:solidFill>
              </a:rPr>
              <a:t>MAGIS/AION </a:t>
            </a:r>
          </a:p>
        </p:txBody>
      </p:sp>
    </p:spTree>
    <p:extLst>
      <p:ext uri="{BB962C8B-B14F-4D97-AF65-F5344CB8AC3E}">
        <p14:creationId xmlns:p14="http://schemas.microsoft.com/office/powerpoint/2010/main" val="1348137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19536" y="1124744"/>
            <a:ext cx="8780694" cy="1477328"/>
          </a:xfrm>
          <a:prstGeom prst="rect">
            <a:avLst/>
          </a:prstGeom>
          <a:noFill/>
        </p:spPr>
        <p:txBody>
          <a:bodyPr wrap="none" rtlCol="0">
            <a:spAutoFit/>
          </a:bodyPr>
          <a:lstStyle/>
          <a:p>
            <a:r>
              <a:rPr lang="en-GB"/>
              <a:t>Ultra-light spin 0 particles are expected to form a coherently oscillating classical field </a:t>
            </a:r>
          </a:p>
          <a:p>
            <a:endParaRPr lang="en-GB"/>
          </a:p>
          <a:p>
            <a:endParaRPr lang="en-GB"/>
          </a:p>
          <a:p>
            <a:endParaRPr lang="en-GB"/>
          </a:p>
          <a:p>
            <a:r>
              <a:rPr lang="en-GB"/>
              <a:t>as                             with an energy density of </a:t>
            </a:r>
          </a:p>
        </p:txBody>
      </p:sp>
      <p:sp>
        <p:nvSpPr>
          <p:cNvPr id="2" name="Title 1"/>
          <p:cNvSpPr>
            <a:spLocks noGrp="1"/>
          </p:cNvSpPr>
          <p:nvPr>
            <p:ph type="title"/>
          </p:nvPr>
        </p:nvSpPr>
        <p:spPr/>
        <p:txBody>
          <a:bodyPr/>
          <a:lstStyle/>
          <a:p>
            <a:r>
              <a:rPr lang="en-GB"/>
              <a:t>Ultra-Light Spin-0 Dark Matter</a:t>
            </a:r>
          </a:p>
        </p:txBody>
      </p:sp>
      <p:sp>
        <p:nvSpPr>
          <p:cNvPr id="3" name="Content Placeholder 2"/>
          <p:cNvSpPr>
            <a:spLocks noGrp="1"/>
          </p:cNvSpPr>
          <p:nvPr>
            <p:ph idx="1"/>
          </p:nvPr>
        </p:nvSpPr>
        <p:spPr>
          <a:xfrm>
            <a:off x="1991544" y="1412777"/>
            <a:ext cx="8229600" cy="4525963"/>
          </a:xfrm>
        </p:spPr>
        <p:txBody>
          <a:bodyPr/>
          <a:lstStyle/>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p:txBody>
      </p:sp>
      <p:pic>
        <p:nvPicPr>
          <p:cNvPr id="4" name="Picture 3" descr="Screenshot 2019-01-29 at 13.19.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280" y="3501009"/>
            <a:ext cx="5544000" cy="3010649"/>
          </a:xfrm>
          <a:prstGeom prst="rect">
            <a:avLst/>
          </a:prstGeom>
        </p:spPr>
      </p:pic>
      <p:pic>
        <p:nvPicPr>
          <p:cNvPr id="5" name="Picture 4" descr="Screenshot 2019-01-29 at 13.17.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688" y="2734568"/>
            <a:ext cx="5283200" cy="406400"/>
          </a:xfrm>
          <a:prstGeom prst="rect">
            <a:avLst/>
          </a:prstGeom>
        </p:spPr>
      </p:pic>
      <p:pic>
        <p:nvPicPr>
          <p:cNvPr id="6" name="Picture 5" descr="Screenshot 2019-01-29 at 13.17.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608" y="2204864"/>
            <a:ext cx="1485900" cy="406400"/>
          </a:xfrm>
          <a:prstGeom prst="rect">
            <a:avLst/>
          </a:prstGeom>
        </p:spPr>
      </p:pic>
      <p:pic>
        <p:nvPicPr>
          <p:cNvPr id="7" name="Picture 6" descr="Screenshot 2019-01-29 at 13.16.5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9856" y="1556792"/>
            <a:ext cx="2463800" cy="482600"/>
          </a:xfrm>
          <a:prstGeom prst="rect">
            <a:avLst/>
          </a:prstGeom>
        </p:spPr>
      </p:pic>
    </p:spTree>
    <p:extLst>
      <p:ext uri="{BB962C8B-B14F-4D97-AF65-F5344CB8AC3E}">
        <p14:creationId xmlns:p14="http://schemas.microsoft.com/office/powerpoint/2010/main" val="15908470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F17DD-75E0-49A2-A4B4-12EB88BC56C3}"/>
              </a:ext>
            </a:extLst>
          </p:cNvPr>
          <p:cNvPicPr>
            <a:picLocks noChangeAspect="1"/>
          </p:cNvPicPr>
          <p:nvPr/>
        </p:nvPicPr>
        <p:blipFill>
          <a:blip r:embed="rId2"/>
          <a:stretch>
            <a:fillRect/>
          </a:stretch>
        </p:blipFill>
        <p:spPr>
          <a:xfrm>
            <a:off x="5280797" y="5083395"/>
            <a:ext cx="3834574" cy="777567"/>
          </a:xfrm>
          <a:prstGeom prst="rect">
            <a:avLst/>
          </a:prstGeom>
        </p:spPr>
      </p:pic>
      <p:sp>
        <p:nvSpPr>
          <p:cNvPr id="4" name="Title 1">
            <a:extLst>
              <a:ext uri="{FF2B5EF4-FFF2-40B4-BE49-F238E27FC236}">
                <a16:creationId xmlns:a16="http://schemas.microsoft.com/office/drawing/2014/main" id="{1FA37760-D91A-405E-91F7-CD91B28E263B}"/>
              </a:ext>
            </a:extLst>
          </p:cNvPr>
          <p:cNvSpPr>
            <a:spLocks noGrp="1"/>
          </p:cNvSpPr>
          <p:nvPr>
            <p:ph type="title"/>
          </p:nvPr>
        </p:nvSpPr>
        <p:spPr>
          <a:xfrm>
            <a:off x="1981200" y="332656"/>
            <a:ext cx="8229600" cy="533400"/>
          </a:xfrm>
        </p:spPr>
        <p:txBody>
          <a:bodyPr/>
          <a:lstStyle/>
          <a:p>
            <a:r>
              <a:rPr lang="en-US"/>
              <a:t>Ultralight scalar dark matter</a:t>
            </a:r>
          </a:p>
        </p:txBody>
      </p:sp>
      <p:grpSp>
        <p:nvGrpSpPr>
          <p:cNvPr id="5" name="Group 4">
            <a:extLst>
              <a:ext uri="{FF2B5EF4-FFF2-40B4-BE49-F238E27FC236}">
                <a16:creationId xmlns:a16="http://schemas.microsoft.com/office/drawing/2014/main" id="{704C1CEF-DD48-4982-9889-666FA58E72B3}"/>
              </a:ext>
            </a:extLst>
          </p:cNvPr>
          <p:cNvGrpSpPr/>
          <p:nvPr/>
        </p:nvGrpSpPr>
        <p:grpSpPr>
          <a:xfrm>
            <a:off x="1840669" y="1468876"/>
            <a:ext cx="7616676" cy="778877"/>
            <a:chOff x="1182763" y="736512"/>
            <a:chExt cx="8611815" cy="880639"/>
          </a:xfrm>
        </p:grpSpPr>
        <p:pic>
          <p:nvPicPr>
            <p:cNvPr id="6" name="Picture 5">
              <a:extLst>
                <a:ext uri="{FF2B5EF4-FFF2-40B4-BE49-F238E27FC236}">
                  <a16:creationId xmlns:a16="http://schemas.microsoft.com/office/drawing/2014/main" id="{F5A8F6F9-8AFF-46A0-91EA-76AAB1D3270D}"/>
                </a:ext>
              </a:extLst>
            </p:cNvPr>
            <p:cNvPicPr>
              <a:picLocks noChangeAspect="1"/>
            </p:cNvPicPr>
            <p:nvPr/>
          </p:nvPicPr>
          <p:blipFill rotWithShape="1">
            <a:blip r:embed="rId3"/>
            <a:srcRect l="-1" r="2810"/>
            <a:stretch/>
          </p:blipFill>
          <p:spPr>
            <a:xfrm>
              <a:off x="1182763" y="736512"/>
              <a:ext cx="3690574" cy="785400"/>
            </a:xfrm>
            <a:prstGeom prst="rect">
              <a:avLst/>
            </a:prstGeom>
          </p:spPr>
        </p:pic>
        <p:pic>
          <p:nvPicPr>
            <p:cNvPr id="7" name="Picture 6">
              <a:extLst>
                <a:ext uri="{FF2B5EF4-FFF2-40B4-BE49-F238E27FC236}">
                  <a16:creationId xmlns:a16="http://schemas.microsoft.com/office/drawing/2014/main" id="{C8103605-D953-4436-8497-14D476E470C2}"/>
                </a:ext>
              </a:extLst>
            </p:cNvPr>
            <p:cNvPicPr>
              <a:picLocks noChangeAspect="1"/>
            </p:cNvPicPr>
            <p:nvPr/>
          </p:nvPicPr>
          <p:blipFill rotWithShape="1">
            <a:blip r:embed="rId4"/>
            <a:srcRect l="2642"/>
            <a:stretch/>
          </p:blipFill>
          <p:spPr>
            <a:xfrm>
              <a:off x="4903837" y="749251"/>
              <a:ext cx="4890741" cy="867900"/>
            </a:xfrm>
            <a:prstGeom prst="rect">
              <a:avLst/>
            </a:prstGeom>
          </p:spPr>
        </p:pic>
      </p:grpSp>
      <p:sp>
        <p:nvSpPr>
          <p:cNvPr id="8" name="Rectangle 7">
            <a:extLst>
              <a:ext uri="{FF2B5EF4-FFF2-40B4-BE49-F238E27FC236}">
                <a16:creationId xmlns:a16="http://schemas.microsoft.com/office/drawing/2014/main" id="{C702FAF4-FBD6-4404-8319-41E777CD26B1}"/>
              </a:ext>
            </a:extLst>
          </p:cNvPr>
          <p:cNvSpPr/>
          <p:nvPr/>
        </p:nvSpPr>
        <p:spPr>
          <a:xfrm>
            <a:off x="2080054" y="904945"/>
            <a:ext cx="8229600" cy="467692"/>
          </a:xfrm>
          <a:prstGeom prst="rect">
            <a:avLst/>
          </a:prstGeom>
        </p:spPr>
        <p:txBody>
          <a:bodyPr wrap="square">
            <a:spAutoFit/>
          </a:bodyPr>
          <a:lstStyle/>
          <a:p>
            <a:pPr>
              <a:lnSpc>
                <a:spcPct val="150000"/>
              </a:lnSpc>
              <a:buNone/>
            </a:pPr>
            <a:r>
              <a:rPr lang="en-US" i="1"/>
              <a:t>Ultralight </a:t>
            </a:r>
            <a:r>
              <a:rPr lang="en-US" i="1" err="1"/>
              <a:t>dilaton</a:t>
            </a:r>
            <a:r>
              <a:rPr lang="en-US" i="1"/>
              <a:t> DM </a:t>
            </a:r>
            <a:r>
              <a:rPr lang="en-US"/>
              <a:t>acts as a background field (e.g., mass ~10</a:t>
            </a:r>
            <a:r>
              <a:rPr lang="en-US" baseline="30000"/>
              <a:t>-15</a:t>
            </a:r>
            <a:r>
              <a:rPr lang="en-US"/>
              <a:t> eV)</a:t>
            </a:r>
          </a:p>
        </p:txBody>
      </p:sp>
      <p:pic>
        <p:nvPicPr>
          <p:cNvPr id="9" name="Picture 8">
            <a:extLst>
              <a:ext uri="{FF2B5EF4-FFF2-40B4-BE49-F238E27FC236}">
                <a16:creationId xmlns:a16="http://schemas.microsoft.com/office/drawing/2014/main" id="{12D3B682-90C9-4444-A31C-8327F715F184}"/>
              </a:ext>
            </a:extLst>
          </p:cNvPr>
          <p:cNvPicPr>
            <a:picLocks noChangeAspect="1"/>
          </p:cNvPicPr>
          <p:nvPr/>
        </p:nvPicPr>
        <p:blipFill>
          <a:blip r:embed="rId5"/>
          <a:stretch>
            <a:fillRect/>
          </a:stretch>
        </p:blipFill>
        <p:spPr>
          <a:xfrm>
            <a:off x="2186499" y="3391443"/>
            <a:ext cx="4977038" cy="387767"/>
          </a:xfrm>
          <a:prstGeom prst="rect">
            <a:avLst/>
          </a:prstGeom>
        </p:spPr>
      </p:pic>
      <p:cxnSp>
        <p:nvCxnSpPr>
          <p:cNvPr id="10" name="Straight Connector 9">
            <a:extLst>
              <a:ext uri="{FF2B5EF4-FFF2-40B4-BE49-F238E27FC236}">
                <a16:creationId xmlns:a16="http://schemas.microsoft.com/office/drawing/2014/main" id="{BF833E66-A3DD-49B7-8B79-DD8E702FAB62}"/>
              </a:ext>
            </a:extLst>
          </p:cNvPr>
          <p:cNvCxnSpPr/>
          <p:nvPr/>
        </p:nvCxnSpPr>
        <p:spPr>
          <a:xfrm>
            <a:off x="2470717" y="2247752"/>
            <a:ext cx="2718487" cy="0"/>
          </a:xfrm>
          <a:prstGeom prst="line">
            <a:avLst/>
          </a:prstGeom>
          <a:ln w="57150">
            <a:solidFill>
              <a:srgbClr val="5076E2"/>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68D20C9E-2A0C-4AA0-BAE2-49D50374B9CB}"/>
              </a:ext>
            </a:extLst>
          </p:cNvPr>
          <p:cNvCxnSpPr/>
          <p:nvPr/>
        </p:nvCxnSpPr>
        <p:spPr>
          <a:xfrm>
            <a:off x="3700067" y="2439360"/>
            <a:ext cx="0" cy="834081"/>
          </a:xfrm>
          <a:prstGeom prst="line">
            <a:avLst/>
          </a:prstGeom>
          <a:ln w="57150">
            <a:solidFill>
              <a:srgbClr val="5076E2"/>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9E713779-C490-4ACF-A204-777168B53B76}"/>
              </a:ext>
            </a:extLst>
          </p:cNvPr>
          <p:cNvSpPr txBox="1"/>
          <p:nvPr/>
        </p:nvSpPr>
        <p:spPr>
          <a:xfrm>
            <a:off x="6836645" y="2155735"/>
            <a:ext cx="1136575" cy="646331"/>
          </a:xfrm>
          <a:prstGeom prst="rect">
            <a:avLst/>
          </a:prstGeom>
          <a:noFill/>
        </p:spPr>
        <p:txBody>
          <a:bodyPr wrap="square" rtlCol="0">
            <a:spAutoFit/>
          </a:bodyPr>
          <a:lstStyle/>
          <a:p>
            <a:pPr>
              <a:buNone/>
            </a:pPr>
            <a:r>
              <a:rPr lang="en-US">
                <a:solidFill>
                  <a:srgbClr val="92D050"/>
                </a:solidFill>
              </a:rPr>
              <a:t>Electron</a:t>
            </a:r>
          </a:p>
          <a:p>
            <a:pPr>
              <a:buNone/>
            </a:pPr>
            <a:r>
              <a:rPr lang="en-US">
                <a:solidFill>
                  <a:srgbClr val="92D050"/>
                </a:solidFill>
              </a:rPr>
              <a:t>coupling</a:t>
            </a:r>
          </a:p>
        </p:txBody>
      </p:sp>
      <p:sp>
        <p:nvSpPr>
          <p:cNvPr id="13" name="TextBox 12">
            <a:extLst>
              <a:ext uri="{FF2B5EF4-FFF2-40B4-BE49-F238E27FC236}">
                <a16:creationId xmlns:a16="http://schemas.microsoft.com/office/drawing/2014/main" id="{7863AB90-AAD2-4974-BF4C-16C226C4EBF3}"/>
              </a:ext>
            </a:extLst>
          </p:cNvPr>
          <p:cNvSpPr txBox="1"/>
          <p:nvPr/>
        </p:nvSpPr>
        <p:spPr>
          <a:xfrm>
            <a:off x="8220961" y="2200564"/>
            <a:ext cx="1136575" cy="646331"/>
          </a:xfrm>
          <a:prstGeom prst="rect">
            <a:avLst/>
          </a:prstGeom>
          <a:noFill/>
        </p:spPr>
        <p:txBody>
          <a:bodyPr wrap="square" rtlCol="0">
            <a:spAutoFit/>
          </a:bodyPr>
          <a:lstStyle/>
          <a:p>
            <a:pPr>
              <a:buNone/>
            </a:pPr>
            <a:r>
              <a:rPr lang="en-US">
                <a:solidFill>
                  <a:srgbClr val="FFC000"/>
                </a:solidFill>
              </a:rPr>
              <a:t>Photon</a:t>
            </a:r>
          </a:p>
          <a:p>
            <a:pPr>
              <a:buNone/>
            </a:pPr>
            <a:r>
              <a:rPr lang="en-US">
                <a:solidFill>
                  <a:srgbClr val="FFC000"/>
                </a:solidFill>
              </a:rPr>
              <a:t>coupling</a:t>
            </a:r>
          </a:p>
        </p:txBody>
      </p:sp>
      <p:cxnSp>
        <p:nvCxnSpPr>
          <p:cNvPr id="14" name="Straight Connector 13">
            <a:extLst>
              <a:ext uri="{FF2B5EF4-FFF2-40B4-BE49-F238E27FC236}">
                <a16:creationId xmlns:a16="http://schemas.microsoft.com/office/drawing/2014/main" id="{4B17FBEE-CD01-4A26-8BEB-08F820757860}"/>
              </a:ext>
            </a:extLst>
          </p:cNvPr>
          <p:cNvCxnSpPr/>
          <p:nvPr/>
        </p:nvCxnSpPr>
        <p:spPr>
          <a:xfrm>
            <a:off x="6799818" y="2141449"/>
            <a:ext cx="989658" cy="0"/>
          </a:xfrm>
          <a:prstGeom prst="line">
            <a:avLst/>
          </a:prstGeom>
          <a:ln w="57150">
            <a:solidFill>
              <a:srgbClr val="92D05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9996EFE0-31EC-487A-8BFC-3E9FBEB305F9}"/>
              </a:ext>
            </a:extLst>
          </p:cNvPr>
          <p:cNvCxnSpPr/>
          <p:nvPr/>
        </p:nvCxnSpPr>
        <p:spPr>
          <a:xfrm>
            <a:off x="8147035" y="2163518"/>
            <a:ext cx="1097903" cy="0"/>
          </a:xfrm>
          <a:prstGeom prst="line">
            <a:avLst/>
          </a:prstGeom>
          <a:ln w="57150">
            <a:solidFill>
              <a:srgbClr val="FFC000"/>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52D078C9-4B5C-4283-AC88-359A2DA237A2}"/>
              </a:ext>
            </a:extLst>
          </p:cNvPr>
          <p:cNvSpPr txBox="1"/>
          <p:nvPr/>
        </p:nvSpPr>
        <p:spPr>
          <a:xfrm>
            <a:off x="3775917" y="2331987"/>
            <a:ext cx="1570422" cy="646331"/>
          </a:xfrm>
          <a:prstGeom prst="rect">
            <a:avLst/>
          </a:prstGeom>
          <a:noFill/>
        </p:spPr>
        <p:txBody>
          <a:bodyPr wrap="square" rtlCol="0">
            <a:spAutoFit/>
          </a:bodyPr>
          <a:lstStyle/>
          <a:p>
            <a:pPr>
              <a:buNone/>
            </a:pPr>
            <a:r>
              <a:rPr lang="en-US">
                <a:solidFill>
                  <a:srgbClr val="5076E2"/>
                </a:solidFill>
              </a:rPr>
              <a:t>DM scalar field</a:t>
            </a:r>
          </a:p>
        </p:txBody>
      </p:sp>
      <p:sp>
        <p:nvSpPr>
          <p:cNvPr id="17" name="TextBox 16">
            <a:extLst>
              <a:ext uri="{FF2B5EF4-FFF2-40B4-BE49-F238E27FC236}">
                <a16:creationId xmlns:a16="http://schemas.microsoft.com/office/drawing/2014/main" id="{E03F61F2-83ED-4086-A0DA-777D95334FBD}"/>
              </a:ext>
            </a:extLst>
          </p:cNvPr>
          <p:cNvSpPr txBox="1"/>
          <p:nvPr/>
        </p:nvSpPr>
        <p:spPr>
          <a:xfrm>
            <a:off x="9456859" y="1574793"/>
            <a:ext cx="756938" cy="461665"/>
          </a:xfrm>
          <a:prstGeom prst="rect">
            <a:avLst/>
          </a:prstGeom>
          <a:noFill/>
        </p:spPr>
        <p:txBody>
          <a:bodyPr wrap="none" rtlCol="0">
            <a:spAutoFit/>
          </a:bodyPr>
          <a:lstStyle/>
          <a:p>
            <a:pPr>
              <a:buNone/>
            </a:pPr>
            <a:r>
              <a:rPr lang="en-US" sz="2400"/>
              <a:t>+ …</a:t>
            </a:r>
          </a:p>
        </p:txBody>
      </p:sp>
      <p:sp>
        <p:nvSpPr>
          <p:cNvPr id="18" name="TextBox 17">
            <a:extLst>
              <a:ext uri="{FF2B5EF4-FFF2-40B4-BE49-F238E27FC236}">
                <a16:creationId xmlns:a16="http://schemas.microsoft.com/office/drawing/2014/main" id="{B5922ED9-E0E9-4698-965A-88AB9A68BC5D}"/>
              </a:ext>
            </a:extLst>
          </p:cNvPr>
          <p:cNvSpPr txBox="1"/>
          <p:nvPr/>
        </p:nvSpPr>
        <p:spPr>
          <a:xfrm>
            <a:off x="9705086" y="2202935"/>
            <a:ext cx="715534" cy="646331"/>
          </a:xfrm>
          <a:prstGeom prst="rect">
            <a:avLst/>
          </a:prstGeom>
          <a:noFill/>
        </p:spPr>
        <p:txBody>
          <a:bodyPr wrap="square" rtlCol="0">
            <a:spAutoFit/>
          </a:bodyPr>
          <a:lstStyle/>
          <a:p>
            <a:pPr>
              <a:buNone/>
            </a:pPr>
            <a:r>
              <a:rPr lang="en-US"/>
              <a:t>e.g., QCD</a:t>
            </a:r>
          </a:p>
        </p:txBody>
      </p:sp>
      <p:cxnSp>
        <p:nvCxnSpPr>
          <p:cNvPr id="19" name="Straight Connector 18">
            <a:extLst>
              <a:ext uri="{FF2B5EF4-FFF2-40B4-BE49-F238E27FC236}">
                <a16:creationId xmlns:a16="http://schemas.microsoft.com/office/drawing/2014/main" id="{008177C5-3BB6-4A6C-B82F-C92AF25AE3AE}"/>
              </a:ext>
            </a:extLst>
          </p:cNvPr>
          <p:cNvCxnSpPr/>
          <p:nvPr/>
        </p:nvCxnSpPr>
        <p:spPr>
          <a:xfrm>
            <a:off x="9773547" y="2176215"/>
            <a:ext cx="500058"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BC3611EA-8896-42D0-A6CA-4034BC52768A}"/>
              </a:ext>
            </a:extLst>
          </p:cNvPr>
          <p:cNvPicPr>
            <a:picLocks noChangeAspect="1"/>
          </p:cNvPicPr>
          <p:nvPr/>
        </p:nvPicPr>
        <p:blipFill>
          <a:blip r:embed="rId6"/>
          <a:stretch>
            <a:fillRect/>
          </a:stretch>
        </p:blipFill>
        <p:spPr>
          <a:xfrm>
            <a:off x="7809867" y="3392530"/>
            <a:ext cx="1547668" cy="370713"/>
          </a:xfrm>
          <a:prstGeom prst="rect">
            <a:avLst/>
          </a:prstGeom>
        </p:spPr>
      </p:pic>
      <p:sp>
        <p:nvSpPr>
          <p:cNvPr id="21" name="TextBox 20">
            <a:extLst>
              <a:ext uri="{FF2B5EF4-FFF2-40B4-BE49-F238E27FC236}">
                <a16:creationId xmlns:a16="http://schemas.microsoft.com/office/drawing/2014/main" id="{1C74B550-9E10-4D2B-BF54-23475BEC71F5}"/>
              </a:ext>
            </a:extLst>
          </p:cNvPr>
          <p:cNvSpPr txBox="1"/>
          <p:nvPr/>
        </p:nvSpPr>
        <p:spPr>
          <a:xfrm>
            <a:off x="2149796" y="4298306"/>
            <a:ext cx="6391558" cy="400110"/>
          </a:xfrm>
          <a:prstGeom prst="rect">
            <a:avLst/>
          </a:prstGeom>
          <a:noFill/>
        </p:spPr>
        <p:txBody>
          <a:bodyPr wrap="none" rtlCol="0">
            <a:spAutoFit/>
          </a:bodyPr>
          <a:lstStyle/>
          <a:p>
            <a:pPr>
              <a:buNone/>
            </a:pPr>
            <a:r>
              <a:rPr lang="en-US" sz="2000"/>
              <a:t>DM coupling causes time-varying atomic energy levels:</a:t>
            </a:r>
          </a:p>
        </p:txBody>
      </p:sp>
      <p:grpSp>
        <p:nvGrpSpPr>
          <p:cNvPr id="22" name="Group 35">
            <a:extLst>
              <a:ext uri="{FF2B5EF4-FFF2-40B4-BE49-F238E27FC236}">
                <a16:creationId xmlns:a16="http://schemas.microsoft.com/office/drawing/2014/main" id="{9197EDA7-02B8-4E17-B210-0C7D4CD44D04}"/>
              </a:ext>
            </a:extLst>
          </p:cNvPr>
          <p:cNvGrpSpPr/>
          <p:nvPr/>
        </p:nvGrpSpPr>
        <p:grpSpPr>
          <a:xfrm>
            <a:off x="2146094" y="4992315"/>
            <a:ext cx="1185789" cy="977351"/>
            <a:chOff x="4193537" y="913288"/>
            <a:chExt cx="1185789" cy="977351"/>
          </a:xfrm>
        </p:grpSpPr>
        <p:cxnSp>
          <p:nvCxnSpPr>
            <p:cNvPr id="23" name="Straight Connector 22">
              <a:extLst>
                <a:ext uri="{FF2B5EF4-FFF2-40B4-BE49-F238E27FC236}">
                  <a16:creationId xmlns:a16="http://schemas.microsoft.com/office/drawing/2014/main" id="{1050F96A-CD05-4845-8EDC-8DCDED71DAC7}"/>
                </a:ext>
              </a:extLst>
            </p:cNvPr>
            <p:cNvCxnSpPr/>
            <p:nvPr/>
          </p:nvCxnSpPr>
          <p:spPr>
            <a:xfrm>
              <a:off x="4203668" y="1642095"/>
              <a:ext cx="731520" cy="0"/>
            </a:xfrm>
            <a:prstGeom prst="line">
              <a:avLst/>
            </a:prstGeom>
            <a:ln w="57150">
              <a:solidFill>
                <a:srgbClr val="000099"/>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8103C9E-9A52-449E-9EA0-84F69181CE69}"/>
                </a:ext>
              </a:extLst>
            </p:cNvPr>
            <p:cNvCxnSpPr/>
            <p:nvPr/>
          </p:nvCxnSpPr>
          <p:spPr>
            <a:xfrm>
              <a:off x="4193537" y="1155923"/>
              <a:ext cx="73152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25" name="Picture 7">
              <a:extLst>
                <a:ext uri="{FF2B5EF4-FFF2-40B4-BE49-F238E27FC236}">
                  <a16:creationId xmlns:a16="http://schemas.microsoft.com/office/drawing/2014/main" id="{3219F7AF-EA9B-4B54-B0BC-8E5FA187C1BC}"/>
                </a:ext>
              </a:extLst>
            </p:cNvPr>
            <p:cNvPicPr>
              <a:picLocks noChangeAspect="1" noChangeArrowheads="1"/>
            </p:cNvPicPr>
            <p:nvPr/>
          </p:nvPicPr>
          <p:blipFill>
            <a:blip r:embed="rId7" cstate="print"/>
            <a:srcRect l="21291" r="57246"/>
            <a:stretch>
              <a:fillRect/>
            </a:stretch>
          </p:blipFill>
          <p:spPr bwMode="auto">
            <a:xfrm>
              <a:off x="4960226" y="1393152"/>
              <a:ext cx="419100" cy="497487"/>
            </a:xfrm>
            <a:prstGeom prst="rect">
              <a:avLst/>
            </a:prstGeom>
            <a:noFill/>
            <a:ln w="9525">
              <a:noFill/>
              <a:miter lim="800000"/>
              <a:headEnd/>
              <a:tailEnd/>
            </a:ln>
          </p:spPr>
        </p:pic>
        <p:pic>
          <p:nvPicPr>
            <p:cNvPr id="26" name="Picture 7">
              <a:extLst>
                <a:ext uri="{FF2B5EF4-FFF2-40B4-BE49-F238E27FC236}">
                  <a16:creationId xmlns:a16="http://schemas.microsoft.com/office/drawing/2014/main" id="{1A3D25C7-C24E-4207-B914-A89A816AA8A3}"/>
                </a:ext>
              </a:extLst>
            </p:cNvPr>
            <p:cNvPicPr>
              <a:picLocks noChangeAspect="1" noChangeArrowheads="1"/>
            </p:cNvPicPr>
            <p:nvPr/>
          </p:nvPicPr>
          <p:blipFill>
            <a:blip r:embed="rId7" cstate="print"/>
            <a:srcRect l="79176" r="2288"/>
            <a:stretch>
              <a:fillRect/>
            </a:stretch>
          </p:blipFill>
          <p:spPr bwMode="auto">
            <a:xfrm>
              <a:off x="4990662" y="913288"/>
              <a:ext cx="361950" cy="497487"/>
            </a:xfrm>
            <a:prstGeom prst="rect">
              <a:avLst/>
            </a:prstGeom>
            <a:noFill/>
            <a:ln w="9525">
              <a:noFill/>
              <a:miter lim="800000"/>
              <a:headEnd/>
              <a:tailEnd/>
            </a:ln>
          </p:spPr>
        </p:pic>
      </p:grpSp>
      <p:cxnSp>
        <p:nvCxnSpPr>
          <p:cNvPr id="27" name="Straight Connector 26">
            <a:extLst>
              <a:ext uri="{FF2B5EF4-FFF2-40B4-BE49-F238E27FC236}">
                <a16:creationId xmlns:a16="http://schemas.microsoft.com/office/drawing/2014/main" id="{81006807-901F-493B-8DC2-F47529DE5DCF}"/>
              </a:ext>
            </a:extLst>
          </p:cNvPr>
          <p:cNvCxnSpPr/>
          <p:nvPr/>
        </p:nvCxnSpPr>
        <p:spPr>
          <a:xfrm flipV="1">
            <a:off x="2429526" y="5261040"/>
            <a:ext cx="0" cy="431800"/>
          </a:xfrm>
          <a:prstGeom prst="line">
            <a:avLst/>
          </a:prstGeom>
          <a:ln w="38100">
            <a:solidFill>
              <a:schemeClr val="bg2">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28" name="Picture 5">
            <a:extLst>
              <a:ext uri="{FF2B5EF4-FFF2-40B4-BE49-F238E27FC236}">
                <a16:creationId xmlns:a16="http://schemas.microsoft.com/office/drawing/2014/main" id="{8BB7E7A7-2994-4425-BA4B-A055E747A6E2}"/>
              </a:ext>
            </a:extLst>
          </p:cNvPr>
          <p:cNvPicPr>
            <a:picLocks noChangeAspect="1" noChangeArrowheads="1"/>
          </p:cNvPicPr>
          <p:nvPr/>
        </p:nvPicPr>
        <p:blipFill>
          <a:blip r:embed="rId8" cstate="print">
            <a:clrChange>
              <a:clrFrom>
                <a:srgbClr val="FFFFFF"/>
              </a:clrFrom>
              <a:clrTo>
                <a:srgbClr val="FFFFFF">
                  <a:alpha val="0"/>
                </a:srgbClr>
              </a:clrTo>
            </a:clrChange>
          </a:blip>
          <a:srcRect l="81448" t="24107" r="9453" b="45618"/>
          <a:stretch>
            <a:fillRect/>
          </a:stretch>
        </p:blipFill>
        <p:spPr bwMode="auto">
          <a:xfrm>
            <a:off x="2512077" y="5388834"/>
            <a:ext cx="245269" cy="166688"/>
          </a:xfrm>
          <a:prstGeom prst="rect">
            <a:avLst/>
          </a:prstGeom>
          <a:noFill/>
          <a:ln w="9525">
            <a:noFill/>
            <a:miter lim="800000"/>
            <a:headEnd/>
            <a:tailEnd/>
          </a:ln>
        </p:spPr>
      </p:pic>
      <p:cxnSp>
        <p:nvCxnSpPr>
          <p:cNvPr id="29" name="Straight Connector 28">
            <a:extLst>
              <a:ext uri="{FF2B5EF4-FFF2-40B4-BE49-F238E27FC236}">
                <a16:creationId xmlns:a16="http://schemas.microsoft.com/office/drawing/2014/main" id="{AA22D6B5-CE52-4DE9-B94F-6DFBF0FBDE4A}"/>
              </a:ext>
            </a:extLst>
          </p:cNvPr>
          <p:cNvCxnSpPr/>
          <p:nvPr/>
        </p:nvCxnSpPr>
        <p:spPr>
          <a:xfrm flipV="1">
            <a:off x="5384454" y="5251069"/>
            <a:ext cx="0" cy="431800"/>
          </a:xfrm>
          <a:prstGeom prst="line">
            <a:avLst/>
          </a:prstGeom>
          <a:ln w="38100">
            <a:solidFill>
              <a:schemeClr val="bg2">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30" name="Picture 5">
            <a:extLst>
              <a:ext uri="{FF2B5EF4-FFF2-40B4-BE49-F238E27FC236}">
                <a16:creationId xmlns:a16="http://schemas.microsoft.com/office/drawing/2014/main" id="{DE1865E0-00A0-4461-8EEB-6A60E054EE4C}"/>
              </a:ext>
            </a:extLst>
          </p:cNvPr>
          <p:cNvPicPr>
            <a:picLocks noChangeAspect="1" noChangeArrowheads="1"/>
          </p:cNvPicPr>
          <p:nvPr/>
        </p:nvPicPr>
        <p:blipFill>
          <a:blip r:embed="rId8" cstate="print">
            <a:clrChange>
              <a:clrFrom>
                <a:srgbClr val="FFFFFF"/>
              </a:clrFrom>
              <a:clrTo>
                <a:srgbClr val="FFFFFF">
                  <a:alpha val="0"/>
                </a:srgbClr>
              </a:clrTo>
            </a:clrChange>
          </a:blip>
          <a:srcRect l="81448" t="24107" r="9453" b="45618"/>
          <a:stretch>
            <a:fillRect/>
          </a:stretch>
        </p:blipFill>
        <p:spPr bwMode="auto">
          <a:xfrm>
            <a:off x="5467005" y="5378863"/>
            <a:ext cx="245269" cy="166688"/>
          </a:xfrm>
          <a:prstGeom prst="rect">
            <a:avLst/>
          </a:prstGeom>
          <a:noFill/>
          <a:ln w="9525">
            <a:noFill/>
            <a:miter lim="800000"/>
            <a:headEnd/>
            <a:tailEnd/>
          </a:ln>
        </p:spPr>
      </p:pic>
      <p:cxnSp>
        <p:nvCxnSpPr>
          <p:cNvPr id="31" name="Straight Connector 30">
            <a:extLst>
              <a:ext uri="{FF2B5EF4-FFF2-40B4-BE49-F238E27FC236}">
                <a16:creationId xmlns:a16="http://schemas.microsoft.com/office/drawing/2014/main" id="{243861B6-7133-4B95-B1BE-F7EC96253329}"/>
              </a:ext>
            </a:extLst>
          </p:cNvPr>
          <p:cNvCxnSpPr>
            <a:cxnSpLocks/>
          </p:cNvCxnSpPr>
          <p:nvPr/>
        </p:nvCxnSpPr>
        <p:spPr>
          <a:xfrm flipV="1">
            <a:off x="9200263" y="5034401"/>
            <a:ext cx="0" cy="336690"/>
          </a:xfrm>
          <a:prstGeom prst="line">
            <a:avLst/>
          </a:prstGeom>
          <a:ln w="38100">
            <a:solidFill>
              <a:schemeClr val="bg2">
                <a:lumMod val="5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F6C9DC12-1148-4F41-B0B4-9FC0A372740A}"/>
              </a:ext>
            </a:extLst>
          </p:cNvPr>
          <p:cNvSpPr txBox="1"/>
          <p:nvPr/>
        </p:nvSpPr>
        <p:spPr>
          <a:xfrm>
            <a:off x="9251913" y="4883909"/>
            <a:ext cx="1247775" cy="830997"/>
          </a:xfrm>
          <a:prstGeom prst="rect">
            <a:avLst/>
          </a:prstGeom>
          <a:noFill/>
        </p:spPr>
        <p:txBody>
          <a:bodyPr wrap="square" rtlCol="0">
            <a:spAutoFit/>
          </a:bodyPr>
          <a:lstStyle/>
          <a:p>
            <a:pPr>
              <a:buNone/>
            </a:pPr>
            <a:r>
              <a:rPr lang="en-US" sz="1600"/>
              <a:t>DM induced oscillation</a:t>
            </a:r>
          </a:p>
        </p:txBody>
      </p:sp>
      <p:cxnSp>
        <p:nvCxnSpPr>
          <p:cNvPr id="33" name="Straight Connector 32">
            <a:extLst>
              <a:ext uri="{FF2B5EF4-FFF2-40B4-BE49-F238E27FC236}">
                <a16:creationId xmlns:a16="http://schemas.microsoft.com/office/drawing/2014/main" id="{BB67ECC6-9B8F-4E44-94E9-BE5CE57DFA58}"/>
              </a:ext>
            </a:extLst>
          </p:cNvPr>
          <p:cNvCxnSpPr>
            <a:cxnSpLocks/>
          </p:cNvCxnSpPr>
          <p:nvPr/>
        </p:nvCxnSpPr>
        <p:spPr>
          <a:xfrm>
            <a:off x="6361747" y="6148235"/>
            <a:ext cx="637428" cy="0"/>
          </a:xfrm>
          <a:prstGeom prst="line">
            <a:avLst/>
          </a:prstGeom>
          <a:ln w="28575">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42BD89F7-CB74-4099-9197-D476C17A8CDF}"/>
              </a:ext>
            </a:extLst>
          </p:cNvPr>
          <p:cNvSpPr txBox="1"/>
          <p:nvPr/>
        </p:nvSpPr>
        <p:spPr>
          <a:xfrm>
            <a:off x="5737860" y="5978958"/>
            <a:ext cx="637429" cy="345593"/>
          </a:xfrm>
          <a:prstGeom prst="rect">
            <a:avLst/>
          </a:prstGeom>
          <a:noFill/>
        </p:spPr>
        <p:txBody>
          <a:bodyPr wrap="square" rtlCol="0">
            <a:spAutoFit/>
          </a:bodyPr>
          <a:lstStyle/>
          <a:p>
            <a:pPr>
              <a:buNone/>
            </a:pPr>
            <a:r>
              <a:rPr lang="en-US" sz="1600"/>
              <a:t>Time</a:t>
            </a:r>
          </a:p>
        </p:txBody>
      </p:sp>
      <p:grpSp>
        <p:nvGrpSpPr>
          <p:cNvPr id="35" name="Group 35">
            <a:extLst>
              <a:ext uri="{FF2B5EF4-FFF2-40B4-BE49-F238E27FC236}">
                <a16:creationId xmlns:a16="http://schemas.microsoft.com/office/drawing/2014/main" id="{ED2E8803-CECF-4B24-AA28-F0512F392669}"/>
              </a:ext>
            </a:extLst>
          </p:cNvPr>
          <p:cNvGrpSpPr/>
          <p:nvPr/>
        </p:nvGrpSpPr>
        <p:grpSpPr>
          <a:xfrm>
            <a:off x="4863373" y="5034402"/>
            <a:ext cx="419100" cy="977351"/>
            <a:chOff x="4960226" y="913288"/>
            <a:chExt cx="419100" cy="977351"/>
          </a:xfrm>
        </p:grpSpPr>
        <p:pic>
          <p:nvPicPr>
            <p:cNvPr id="36" name="Picture 7">
              <a:extLst>
                <a:ext uri="{FF2B5EF4-FFF2-40B4-BE49-F238E27FC236}">
                  <a16:creationId xmlns:a16="http://schemas.microsoft.com/office/drawing/2014/main" id="{859A56BB-25B2-42F7-B4EB-3BE8648E00BA}"/>
                </a:ext>
              </a:extLst>
            </p:cNvPr>
            <p:cNvPicPr>
              <a:picLocks noChangeAspect="1" noChangeArrowheads="1"/>
            </p:cNvPicPr>
            <p:nvPr/>
          </p:nvPicPr>
          <p:blipFill>
            <a:blip r:embed="rId7" cstate="print"/>
            <a:srcRect l="21291" r="57246"/>
            <a:stretch>
              <a:fillRect/>
            </a:stretch>
          </p:blipFill>
          <p:spPr bwMode="auto">
            <a:xfrm>
              <a:off x="4960226" y="1393152"/>
              <a:ext cx="419100" cy="497487"/>
            </a:xfrm>
            <a:prstGeom prst="rect">
              <a:avLst/>
            </a:prstGeom>
            <a:noFill/>
            <a:ln w="9525">
              <a:noFill/>
              <a:miter lim="800000"/>
              <a:headEnd/>
              <a:tailEnd/>
            </a:ln>
          </p:spPr>
        </p:pic>
        <p:pic>
          <p:nvPicPr>
            <p:cNvPr id="37" name="Picture 7">
              <a:extLst>
                <a:ext uri="{FF2B5EF4-FFF2-40B4-BE49-F238E27FC236}">
                  <a16:creationId xmlns:a16="http://schemas.microsoft.com/office/drawing/2014/main" id="{C82041FB-176C-43C3-868B-E7BE84B112DE}"/>
                </a:ext>
              </a:extLst>
            </p:cNvPr>
            <p:cNvPicPr>
              <a:picLocks noChangeAspect="1" noChangeArrowheads="1"/>
            </p:cNvPicPr>
            <p:nvPr/>
          </p:nvPicPr>
          <p:blipFill>
            <a:blip r:embed="rId7" cstate="print"/>
            <a:srcRect l="79176" r="2288"/>
            <a:stretch>
              <a:fillRect/>
            </a:stretch>
          </p:blipFill>
          <p:spPr bwMode="auto">
            <a:xfrm>
              <a:off x="4990662" y="913288"/>
              <a:ext cx="361950" cy="497487"/>
            </a:xfrm>
            <a:prstGeom prst="rect">
              <a:avLst/>
            </a:prstGeom>
            <a:noFill/>
            <a:ln w="9525">
              <a:noFill/>
              <a:miter lim="800000"/>
              <a:headEnd/>
              <a:tailEnd/>
            </a:ln>
          </p:spPr>
        </p:pic>
      </p:grpSp>
      <p:sp>
        <p:nvSpPr>
          <p:cNvPr id="38" name="Arrow: Right 37">
            <a:extLst>
              <a:ext uri="{FF2B5EF4-FFF2-40B4-BE49-F238E27FC236}">
                <a16:creationId xmlns:a16="http://schemas.microsoft.com/office/drawing/2014/main" id="{F59823AA-2322-4D25-A82E-BC13075FD3A6}"/>
              </a:ext>
            </a:extLst>
          </p:cNvPr>
          <p:cNvSpPr/>
          <p:nvPr/>
        </p:nvSpPr>
        <p:spPr bwMode="auto">
          <a:xfrm>
            <a:off x="3870227" y="5220051"/>
            <a:ext cx="386962" cy="342805"/>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spcBef>
                <a:spcPct val="20000"/>
              </a:spcBef>
              <a:buFontTx/>
              <a:buChar char="•"/>
            </a:pPr>
            <a:endParaRPr lang="en-US">
              <a:latin typeface="Tahoma" pitchFamily="34" charset="0"/>
              <a:cs typeface="Arial" charset="0"/>
            </a:endParaRPr>
          </a:p>
        </p:txBody>
      </p:sp>
      <p:sp>
        <p:nvSpPr>
          <p:cNvPr id="39" name="TextBox 38">
            <a:extLst>
              <a:ext uri="{FF2B5EF4-FFF2-40B4-BE49-F238E27FC236}">
                <a16:creationId xmlns:a16="http://schemas.microsoft.com/office/drawing/2014/main" id="{382DAAC7-E575-4047-9AFE-B0997E5022B5}"/>
              </a:ext>
            </a:extLst>
          </p:cNvPr>
          <p:cNvSpPr txBox="1"/>
          <p:nvPr/>
        </p:nvSpPr>
        <p:spPr>
          <a:xfrm>
            <a:off x="3375510" y="5555523"/>
            <a:ext cx="1364095" cy="584775"/>
          </a:xfrm>
          <a:prstGeom prst="rect">
            <a:avLst/>
          </a:prstGeom>
          <a:noFill/>
        </p:spPr>
        <p:txBody>
          <a:bodyPr wrap="square" rtlCol="0">
            <a:spAutoFit/>
          </a:bodyPr>
          <a:lstStyle/>
          <a:p>
            <a:pPr algn="ctr">
              <a:buNone/>
            </a:pPr>
            <a:r>
              <a:rPr lang="en-US" sz="1600"/>
              <a:t>Dark matter coupling</a:t>
            </a:r>
          </a:p>
        </p:txBody>
      </p:sp>
      <p:sp>
        <p:nvSpPr>
          <p:cNvPr id="40" name="TextBox 39">
            <a:extLst>
              <a:ext uri="{FF2B5EF4-FFF2-40B4-BE49-F238E27FC236}">
                <a16:creationId xmlns:a16="http://schemas.microsoft.com/office/drawing/2014/main" id="{23025125-8FD0-4310-AC6D-F5E225738A2A}"/>
              </a:ext>
            </a:extLst>
          </p:cNvPr>
          <p:cNvSpPr txBox="1"/>
          <p:nvPr/>
        </p:nvSpPr>
        <p:spPr>
          <a:xfrm>
            <a:off x="9438715" y="3273441"/>
            <a:ext cx="1247771" cy="646331"/>
          </a:xfrm>
          <a:prstGeom prst="rect">
            <a:avLst/>
          </a:prstGeom>
          <a:noFill/>
        </p:spPr>
        <p:txBody>
          <a:bodyPr wrap="square" rtlCol="0">
            <a:spAutoFit/>
          </a:bodyPr>
          <a:lstStyle/>
          <a:p>
            <a:pPr>
              <a:buNone/>
            </a:pPr>
            <a:r>
              <a:rPr lang="en-US"/>
              <a:t>DM mass density</a:t>
            </a:r>
          </a:p>
        </p:txBody>
      </p:sp>
      <p:sp>
        <p:nvSpPr>
          <p:cNvPr id="41" name="TextBox 40"/>
          <p:cNvSpPr txBox="1"/>
          <p:nvPr/>
        </p:nvSpPr>
        <p:spPr>
          <a:xfrm>
            <a:off x="1775520" y="6536378"/>
            <a:ext cx="1963924" cy="276999"/>
          </a:xfrm>
          <a:prstGeom prst="rect">
            <a:avLst/>
          </a:prstGeom>
          <a:noFill/>
        </p:spPr>
        <p:txBody>
          <a:bodyPr wrap="none" rtlCol="0">
            <a:spAutoFit/>
          </a:bodyPr>
          <a:lstStyle/>
          <a:p>
            <a:r>
              <a:rPr lang="en-GB" sz="1200"/>
              <a:t>Courtesy of Jason Hogan!</a:t>
            </a:r>
          </a:p>
        </p:txBody>
      </p:sp>
    </p:spTree>
    <p:extLst>
      <p:ext uri="{BB962C8B-B14F-4D97-AF65-F5344CB8AC3E}">
        <p14:creationId xmlns:p14="http://schemas.microsoft.com/office/powerpoint/2010/main" val="72030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1" descr="Picture 1"/>
          <p:cNvPicPr>
            <a:picLocks noChangeAspect="1"/>
          </p:cNvPicPr>
          <p:nvPr/>
        </p:nvPicPr>
        <p:blipFill>
          <a:blip r:embed="rId2"/>
          <a:stretch>
            <a:fillRect/>
          </a:stretch>
        </p:blipFill>
        <p:spPr>
          <a:xfrm>
            <a:off x="2099378" y="1590128"/>
            <a:ext cx="7874001" cy="965201"/>
          </a:xfrm>
          <a:prstGeom prst="rect">
            <a:avLst/>
          </a:prstGeom>
          <a:ln w="12700">
            <a:miter lim="400000"/>
          </a:ln>
        </p:spPr>
      </p:pic>
      <p:sp>
        <p:nvSpPr>
          <p:cNvPr id="192" name="TextBox 2"/>
          <p:cNvSpPr txBox="1"/>
          <p:nvPr/>
        </p:nvSpPr>
        <p:spPr>
          <a:xfrm>
            <a:off x="2204756" y="1091600"/>
            <a:ext cx="7371247" cy="5035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19" rIns="45719" bIns="45719">
            <a:spAutoFit/>
          </a:bodyPr>
          <a:lstStyle>
            <a:lvl1pPr algn="l" defTabSz="650240">
              <a:defRPr sz="3800" b="0">
                <a:latin typeface="Calibri"/>
                <a:ea typeface="Calibri"/>
                <a:cs typeface="Calibri"/>
                <a:sym typeface="Calibri"/>
              </a:defRPr>
            </a:lvl1pPr>
          </a:lstStyle>
          <a:p>
            <a:r>
              <a:rPr sz="2672"/>
              <a:t>Linear couplings to gauge fields and matter fermions</a:t>
            </a:r>
          </a:p>
        </p:txBody>
      </p:sp>
      <p:sp>
        <p:nvSpPr>
          <p:cNvPr id="193" name="Straight Connector 14"/>
          <p:cNvSpPr/>
          <p:nvPr/>
        </p:nvSpPr>
        <p:spPr>
          <a:xfrm flipV="1">
            <a:off x="12720761" y="1074303"/>
            <a:ext cx="1" cy="336691"/>
          </a:xfrm>
          <a:prstGeom prst="line">
            <a:avLst/>
          </a:prstGeom>
          <a:ln w="50800">
            <a:solidFill>
              <a:srgbClr val="404040"/>
            </a:solidFill>
            <a:headEnd type="triangle"/>
            <a:tailEnd type="triangle"/>
          </a:ln>
        </p:spPr>
        <p:txBody>
          <a:bodyPr lIns="45719" tIns="45719" rIns="45719" bIns="45719"/>
          <a:lstStyle/>
          <a:p>
            <a:pPr defTabSz="914367">
              <a:defRPr b="0">
                <a:latin typeface="Helvetica"/>
                <a:ea typeface="Helvetica"/>
                <a:cs typeface="Helvetica"/>
                <a:sym typeface="Helvetica"/>
              </a:defRPr>
            </a:pPr>
            <a:endParaRPr sz="1266"/>
          </a:p>
        </p:txBody>
      </p:sp>
      <p:pic>
        <p:nvPicPr>
          <p:cNvPr id="195" name="Combined_Sensitivity_photon.png" descr="Combined_Sensitivity_photon.png"/>
          <p:cNvPicPr>
            <a:picLocks noChangeAspect="1"/>
          </p:cNvPicPr>
          <p:nvPr/>
        </p:nvPicPr>
        <p:blipFill>
          <a:blip r:embed="rId3"/>
          <a:stretch>
            <a:fillRect/>
          </a:stretch>
        </p:blipFill>
        <p:spPr>
          <a:xfrm>
            <a:off x="1828144" y="2501033"/>
            <a:ext cx="4243091" cy="4243091"/>
          </a:xfrm>
          <a:prstGeom prst="rect">
            <a:avLst/>
          </a:prstGeom>
          <a:ln w="12700">
            <a:miter lim="400000"/>
          </a:ln>
        </p:spPr>
      </p:pic>
      <p:pic>
        <p:nvPicPr>
          <p:cNvPr id="196" name="Combined_Sensitivity_e_mass.png" descr="Combined_Sensitivity_e_mass.png"/>
          <p:cNvPicPr>
            <a:picLocks noChangeAspect="1"/>
          </p:cNvPicPr>
          <p:nvPr/>
        </p:nvPicPr>
        <p:blipFill>
          <a:blip r:embed="rId4"/>
          <a:stretch>
            <a:fillRect/>
          </a:stretch>
        </p:blipFill>
        <p:spPr>
          <a:xfrm>
            <a:off x="6037143" y="2501033"/>
            <a:ext cx="4243091" cy="4243091"/>
          </a:xfrm>
          <a:prstGeom prst="rect">
            <a:avLst/>
          </a:prstGeom>
          <a:ln w="12700">
            <a:miter lim="400000"/>
          </a:ln>
        </p:spPr>
      </p:pic>
      <p:sp>
        <p:nvSpPr>
          <p:cNvPr id="197" name="TextBox 9"/>
          <p:cNvSpPr txBox="1"/>
          <p:nvPr/>
        </p:nvSpPr>
        <p:spPr>
          <a:xfrm>
            <a:off x="4612962" y="6604670"/>
            <a:ext cx="6063517" cy="222238"/>
          </a:xfrm>
          <a:prstGeom prst="rect">
            <a:avLst/>
          </a:prstGeom>
          <a:solidFill>
            <a:srgbClr val="FF00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19" rIns="45719" bIns="45719">
            <a:spAutoFit/>
          </a:bodyPr>
          <a:lstStyle>
            <a:lvl1pPr algn="l" defTabSz="650240">
              <a:defRPr sz="1200" b="0">
                <a:solidFill>
                  <a:srgbClr val="FFFF00"/>
                </a:solidFill>
                <a:latin typeface="Calibri"/>
                <a:ea typeface="Calibri"/>
                <a:cs typeface="Calibri"/>
                <a:sym typeface="Calibri"/>
              </a:defRPr>
            </a:lvl1pPr>
          </a:lstStyle>
          <a:p>
            <a:r>
              <a:rPr sz="844"/>
              <a:t>AION Collaboration (</a:t>
            </a:r>
            <a:r>
              <a:rPr sz="844" err="1"/>
              <a:t>Badurina</a:t>
            </a:r>
            <a:r>
              <a:rPr sz="844"/>
              <a:t>, …, JE et al): arXiv:1911.11755; </a:t>
            </a:r>
            <a:r>
              <a:rPr sz="844" err="1"/>
              <a:t>Badurina</a:t>
            </a:r>
            <a:r>
              <a:rPr sz="844"/>
              <a:t>, Buchmueller, JE, Lewicki, McCabe &amp; </a:t>
            </a:r>
            <a:r>
              <a:rPr sz="844" err="1"/>
              <a:t>Vaskonen</a:t>
            </a:r>
            <a:r>
              <a:rPr sz="844"/>
              <a:t>: arXiv:2108.02468</a:t>
            </a:r>
          </a:p>
        </p:txBody>
      </p:sp>
      <p:sp>
        <p:nvSpPr>
          <p:cNvPr id="200" name="TextBox 5"/>
          <p:cNvSpPr txBox="1"/>
          <p:nvPr/>
        </p:nvSpPr>
        <p:spPr>
          <a:xfrm>
            <a:off x="10128448" y="3422520"/>
            <a:ext cx="1855762" cy="2015934"/>
          </a:xfrm>
          <a:prstGeom prst="rect">
            <a:avLst/>
          </a:prstGeom>
          <a:solidFill>
            <a:schemeClr val="accent3">
              <a:hueOff val="362282"/>
              <a:satOff val="31803"/>
              <a:lumOff val="-18242"/>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19" rIns="45719" bIns="45719">
            <a:spAutoFit/>
          </a:bodyPr>
          <a:lstStyle/>
          <a:p>
            <a:pPr defTabSz="457184">
              <a:defRPr b="0">
                <a:solidFill>
                  <a:srgbClr val="FFFFFF"/>
                </a:solidFill>
                <a:latin typeface="Calibri"/>
                <a:ea typeface="Calibri"/>
                <a:cs typeface="Calibri"/>
                <a:sym typeface="Calibri"/>
              </a:defRPr>
            </a:pPr>
            <a:r>
              <a:rPr sz="2500"/>
              <a:t>Orders of</a:t>
            </a:r>
          </a:p>
          <a:p>
            <a:pPr defTabSz="457184">
              <a:defRPr b="0">
                <a:solidFill>
                  <a:srgbClr val="FFFFFF"/>
                </a:solidFill>
                <a:latin typeface="Calibri"/>
                <a:ea typeface="Calibri"/>
                <a:cs typeface="Calibri"/>
                <a:sym typeface="Calibri"/>
              </a:defRPr>
            </a:pPr>
            <a:r>
              <a:rPr sz="2500"/>
              <a:t>magnitude</a:t>
            </a:r>
          </a:p>
          <a:p>
            <a:pPr defTabSz="457184">
              <a:defRPr b="0">
                <a:solidFill>
                  <a:srgbClr val="FFFFFF"/>
                </a:solidFill>
                <a:latin typeface="Calibri"/>
                <a:ea typeface="Calibri"/>
                <a:cs typeface="Calibri"/>
                <a:sym typeface="Calibri"/>
              </a:defRPr>
            </a:pPr>
            <a:r>
              <a:rPr sz="2500"/>
              <a:t>improvement</a:t>
            </a:r>
          </a:p>
          <a:p>
            <a:pPr defTabSz="457184">
              <a:defRPr b="0">
                <a:solidFill>
                  <a:srgbClr val="FFFFFF"/>
                </a:solidFill>
                <a:latin typeface="Calibri"/>
                <a:ea typeface="Calibri"/>
                <a:cs typeface="Calibri"/>
                <a:sym typeface="Calibri"/>
              </a:defRPr>
            </a:pPr>
            <a:r>
              <a:rPr sz="2500"/>
              <a:t>over current</a:t>
            </a:r>
          </a:p>
          <a:p>
            <a:pPr defTabSz="457184">
              <a:defRPr b="0">
                <a:solidFill>
                  <a:srgbClr val="FFFFFF"/>
                </a:solidFill>
                <a:latin typeface="Calibri"/>
                <a:ea typeface="Calibri"/>
                <a:cs typeface="Calibri"/>
                <a:sym typeface="Calibri"/>
              </a:defRPr>
            </a:pPr>
            <a:r>
              <a:rPr sz="2500"/>
              <a:t>sensitivities</a:t>
            </a:r>
          </a:p>
        </p:txBody>
      </p:sp>
      <p:sp>
        <p:nvSpPr>
          <p:cNvPr id="3" name="Title 2">
            <a:extLst>
              <a:ext uri="{FF2B5EF4-FFF2-40B4-BE49-F238E27FC236}">
                <a16:creationId xmlns:a16="http://schemas.microsoft.com/office/drawing/2014/main" id="{39D39264-15D9-7D48-9196-11621DB8C7CC}"/>
              </a:ext>
            </a:extLst>
          </p:cNvPr>
          <p:cNvSpPr>
            <a:spLocks noGrp="1"/>
          </p:cNvSpPr>
          <p:nvPr>
            <p:ph type="title"/>
          </p:nvPr>
        </p:nvSpPr>
        <p:spPr/>
        <p:txBody>
          <a:bodyPr/>
          <a:lstStyle/>
          <a:p>
            <a:r>
              <a:rPr lang="en-US"/>
              <a:t>Search for Ultra-Light Dark Matter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usinesscard&#10;&#10;Description automatically generated">
            <a:extLst>
              <a:ext uri="{FF2B5EF4-FFF2-40B4-BE49-F238E27FC236}">
                <a16:creationId xmlns:a16="http://schemas.microsoft.com/office/drawing/2014/main" id="{A2A64F37-F9F8-B049-8274-B4A3C9906542}"/>
              </a:ext>
            </a:extLst>
          </p:cNvPr>
          <p:cNvPicPr>
            <a:picLocks noChangeAspect="1"/>
          </p:cNvPicPr>
          <p:nvPr/>
        </p:nvPicPr>
        <p:blipFill>
          <a:blip r:embed="rId2"/>
          <a:stretch>
            <a:fillRect/>
          </a:stretch>
        </p:blipFill>
        <p:spPr>
          <a:xfrm>
            <a:off x="620" y="1"/>
            <a:ext cx="12191380" cy="6840432"/>
          </a:xfrm>
          <a:prstGeom prst="rect">
            <a:avLst/>
          </a:prstGeom>
        </p:spPr>
      </p:pic>
      <p:sp>
        <p:nvSpPr>
          <p:cNvPr id="6" name="Text Placeholder 5">
            <a:extLst>
              <a:ext uri="{FF2B5EF4-FFF2-40B4-BE49-F238E27FC236}">
                <a16:creationId xmlns:a16="http://schemas.microsoft.com/office/drawing/2014/main" id="{E9648C08-54F2-094D-A89E-441B9BA74567}"/>
              </a:ext>
            </a:extLst>
          </p:cNvPr>
          <p:cNvSpPr>
            <a:spLocks noGrp="1"/>
          </p:cNvSpPr>
          <p:nvPr>
            <p:ph type="body" idx="1"/>
          </p:nvPr>
        </p:nvSpPr>
        <p:spPr/>
        <p:txBody>
          <a:bodyPr/>
          <a:lstStyle/>
          <a:p>
            <a:endParaRPr lang="en-US"/>
          </a:p>
        </p:txBody>
      </p:sp>
      <p:sp>
        <p:nvSpPr>
          <p:cNvPr id="8" name="Title 7">
            <a:extLst>
              <a:ext uri="{FF2B5EF4-FFF2-40B4-BE49-F238E27FC236}">
                <a16:creationId xmlns:a16="http://schemas.microsoft.com/office/drawing/2014/main" id="{E5D0011E-7FD6-9F45-BE3F-606FAB18440C}"/>
              </a:ext>
            </a:extLst>
          </p:cNvPr>
          <p:cNvSpPr>
            <a:spLocks noGrp="1"/>
          </p:cNvSpPr>
          <p:nvPr>
            <p:ph type="title"/>
          </p:nvPr>
        </p:nvSpPr>
        <p:spPr/>
        <p:txBody>
          <a:bodyPr/>
          <a:lstStyle/>
          <a:p>
            <a:endParaRPr lang="en-US"/>
          </a:p>
        </p:txBody>
      </p:sp>
      <p:sp>
        <p:nvSpPr>
          <p:cNvPr id="9" name="Content Placeholder 2">
            <a:extLst>
              <a:ext uri="{FF2B5EF4-FFF2-40B4-BE49-F238E27FC236}">
                <a16:creationId xmlns:a16="http://schemas.microsoft.com/office/drawing/2014/main" id="{DBCF77A1-1F2E-CB44-8263-E93DC27B05D9}"/>
              </a:ext>
            </a:extLst>
          </p:cNvPr>
          <p:cNvSpPr txBox="1">
            <a:spLocks/>
          </p:cNvSpPr>
          <p:nvPr/>
        </p:nvSpPr>
        <p:spPr>
          <a:xfrm>
            <a:off x="551384" y="728438"/>
            <a:ext cx="7776864" cy="5040560"/>
          </a:xfrm>
          <a:prstGeom prst="rect">
            <a:avLst/>
          </a:prstGeom>
          <a:solidFill>
            <a:schemeClr val="bg1"/>
          </a:solidFill>
        </p:spPr>
        <p:txBody>
          <a:bodyPr vert="horz" lIns="81043" tIns="40522" rIns="81043" bIns="40522" anchor="b"/>
          <a:lstStyle>
            <a:lvl1pPr marL="0" indent="0" algn="l" rtl="0" eaLnBrk="0" fontAlgn="base" hangingPunct="0">
              <a:spcBef>
                <a:spcPct val="20000"/>
              </a:spcBef>
              <a:spcAft>
                <a:spcPct val="0"/>
              </a:spcAft>
              <a:buNone/>
              <a:defRPr sz="1800">
                <a:solidFill>
                  <a:schemeClr val="tx1"/>
                </a:solidFill>
                <a:latin typeface="+mn-lt"/>
                <a:ea typeface="ＭＳ Ｐゴシック" charset="-128"/>
                <a:cs typeface="ＭＳ Ｐゴシック" charset="-128"/>
              </a:defRPr>
            </a:lvl1pPr>
            <a:lvl2pPr marL="405216" indent="0" algn="l" rtl="0" eaLnBrk="0" fontAlgn="base" hangingPunct="0">
              <a:spcBef>
                <a:spcPct val="20000"/>
              </a:spcBef>
              <a:spcAft>
                <a:spcPct val="0"/>
              </a:spcAft>
              <a:buNone/>
              <a:defRPr sz="1600">
                <a:solidFill>
                  <a:schemeClr val="tx1"/>
                </a:solidFill>
                <a:latin typeface="+mn-lt"/>
                <a:ea typeface="ＭＳ Ｐゴシック" charset="-128"/>
              </a:defRPr>
            </a:lvl2pPr>
            <a:lvl3pPr marL="810433" indent="0" algn="l" rtl="0" eaLnBrk="0" fontAlgn="base" hangingPunct="0">
              <a:spcBef>
                <a:spcPct val="20000"/>
              </a:spcBef>
              <a:spcAft>
                <a:spcPct val="0"/>
              </a:spcAft>
              <a:buNone/>
              <a:defRPr sz="1400">
                <a:solidFill>
                  <a:schemeClr val="tx1"/>
                </a:solidFill>
                <a:latin typeface="+mn-lt"/>
                <a:ea typeface="ＭＳ Ｐゴシック" charset="-128"/>
              </a:defRPr>
            </a:lvl3pPr>
            <a:lvl4pPr marL="1215649" indent="0" algn="l" rtl="0" eaLnBrk="0" fontAlgn="base" hangingPunct="0">
              <a:spcBef>
                <a:spcPct val="20000"/>
              </a:spcBef>
              <a:spcAft>
                <a:spcPct val="0"/>
              </a:spcAft>
              <a:buNone/>
              <a:defRPr sz="1200">
                <a:solidFill>
                  <a:schemeClr val="tx1"/>
                </a:solidFill>
                <a:latin typeface="+mn-lt"/>
                <a:ea typeface="ＭＳ Ｐゴシック" charset="-128"/>
              </a:defRPr>
            </a:lvl4pPr>
            <a:lvl5pPr marL="1620865" indent="0" algn="l" rtl="0" eaLnBrk="0" fontAlgn="base" hangingPunct="0">
              <a:spcBef>
                <a:spcPct val="20000"/>
              </a:spcBef>
              <a:spcAft>
                <a:spcPct val="0"/>
              </a:spcAft>
              <a:buNone/>
              <a:defRPr sz="1200">
                <a:solidFill>
                  <a:schemeClr val="tx1"/>
                </a:solidFill>
                <a:latin typeface="+mn-lt"/>
                <a:ea typeface="ＭＳ Ｐゴシック" charset="-128"/>
              </a:defRPr>
            </a:lvl5pPr>
            <a:lvl6pPr marL="2026082" indent="0" algn="l" rtl="0" eaLnBrk="0" fontAlgn="base" hangingPunct="0">
              <a:spcBef>
                <a:spcPct val="20000"/>
              </a:spcBef>
              <a:spcAft>
                <a:spcPct val="0"/>
              </a:spcAft>
              <a:buNone/>
              <a:defRPr sz="1200">
                <a:solidFill>
                  <a:schemeClr val="tx1"/>
                </a:solidFill>
                <a:latin typeface="+mn-lt"/>
                <a:ea typeface="ＭＳ Ｐゴシック" charset="-128"/>
              </a:defRPr>
            </a:lvl6pPr>
            <a:lvl7pPr marL="2431298" indent="0" algn="l" rtl="0" eaLnBrk="0" fontAlgn="base" hangingPunct="0">
              <a:spcBef>
                <a:spcPct val="20000"/>
              </a:spcBef>
              <a:spcAft>
                <a:spcPct val="0"/>
              </a:spcAft>
              <a:buNone/>
              <a:defRPr sz="1200">
                <a:solidFill>
                  <a:schemeClr val="tx1"/>
                </a:solidFill>
                <a:latin typeface="+mn-lt"/>
                <a:ea typeface="ＭＳ Ｐゴシック" charset="-128"/>
              </a:defRPr>
            </a:lvl7pPr>
            <a:lvl8pPr marL="2836515" indent="0" algn="l" rtl="0" eaLnBrk="0" fontAlgn="base" hangingPunct="0">
              <a:spcBef>
                <a:spcPct val="20000"/>
              </a:spcBef>
              <a:spcAft>
                <a:spcPct val="0"/>
              </a:spcAft>
              <a:buNone/>
              <a:defRPr sz="1200">
                <a:solidFill>
                  <a:schemeClr val="tx1"/>
                </a:solidFill>
                <a:latin typeface="+mn-lt"/>
                <a:ea typeface="ＭＳ Ｐゴシック" charset="-128"/>
              </a:defRPr>
            </a:lvl8pPr>
            <a:lvl9pPr marL="3241731" indent="0" algn="l" rtl="0" eaLnBrk="0" fontAlgn="base" hangingPunct="0">
              <a:spcBef>
                <a:spcPct val="20000"/>
              </a:spcBef>
              <a:spcAft>
                <a:spcPct val="0"/>
              </a:spcAft>
              <a:buNone/>
              <a:defRPr sz="1200">
                <a:solidFill>
                  <a:schemeClr val="tx1"/>
                </a:solidFill>
                <a:latin typeface="+mn-lt"/>
                <a:ea typeface="ＭＳ Ｐゴシック" charset="-128"/>
              </a:defRPr>
            </a:lvl9pPr>
          </a:lstStyle>
          <a:p>
            <a:r>
              <a:rPr lang="en-GB" sz="1600" i="1" kern="0"/>
              <a:t>Angelo </a:t>
            </a:r>
            <a:r>
              <a:rPr lang="en-GB" sz="1600" i="1" kern="0" err="1"/>
              <a:t>Bassi</a:t>
            </a:r>
            <a:r>
              <a:rPr lang="en-GB" sz="1600" i="1" kern="0"/>
              <a:t>, University of Trieste, Italy </a:t>
            </a:r>
            <a:br>
              <a:rPr lang="en-GB" sz="1600" kern="0"/>
            </a:br>
            <a:r>
              <a:rPr lang="en-GB" sz="1600" i="1" kern="0"/>
              <a:t>Kai Bongs, University of Birmingham, UK </a:t>
            </a:r>
            <a:br>
              <a:rPr lang="en-GB" sz="1600" kern="0"/>
            </a:br>
            <a:r>
              <a:rPr lang="en-GB" sz="1600" i="1" kern="0"/>
              <a:t>Philippe </a:t>
            </a:r>
            <a:r>
              <a:rPr lang="en-GB" sz="1600" i="1" kern="0" err="1"/>
              <a:t>Bouyer</a:t>
            </a:r>
            <a:r>
              <a:rPr lang="en-GB" sz="1600" i="1" kern="0"/>
              <a:t>, CNRS, </a:t>
            </a:r>
            <a:r>
              <a:rPr lang="en-GB" sz="1600" i="1" kern="0" err="1"/>
              <a:t>Institut</a:t>
            </a:r>
            <a:r>
              <a:rPr lang="en-GB" sz="1600" i="1" kern="0"/>
              <a:t> </a:t>
            </a:r>
            <a:r>
              <a:rPr lang="en-GB" sz="1600" i="1" kern="0" err="1"/>
              <a:t>d’Optique</a:t>
            </a:r>
            <a:r>
              <a:rPr lang="en-GB" sz="1600" i="1" kern="0"/>
              <a:t>, France </a:t>
            </a:r>
            <a:br>
              <a:rPr lang="en-GB" sz="1600" kern="0"/>
            </a:br>
            <a:r>
              <a:rPr lang="en-GB" sz="1600" i="1" kern="0"/>
              <a:t>Oliver Buchmueller, Imperial College London, UK </a:t>
            </a:r>
            <a:br>
              <a:rPr lang="en-GB" sz="1600" kern="0"/>
            </a:br>
            <a:r>
              <a:rPr lang="en-GB" sz="1600" i="1" kern="0"/>
              <a:t>Luigi </a:t>
            </a:r>
            <a:r>
              <a:rPr lang="en-GB" sz="1600" i="1" kern="0" err="1"/>
              <a:t>Cacciapuoti</a:t>
            </a:r>
            <a:r>
              <a:rPr lang="en-GB" sz="1600" i="1" kern="0"/>
              <a:t>, European Space Agency</a:t>
            </a:r>
            <a:br>
              <a:rPr lang="en-GB" sz="1600" kern="0"/>
            </a:br>
            <a:r>
              <a:rPr lang="en-GB" sz="1600" i="1" kern="0" err="1"/>
              <a:t>Marilù</a:t>
            </a:r>
            <a:r>
              <a:rPr lang="en-GB" sz="1600" i="1" kern="0"/>
              <a:t> </a:t>
            </a:r>
            <a:r>
              <a:rPr lang="en-GB" sz="1600" i="1" kern="0" err="1"/>
              <a:t>Chiofalo</a:t>
            </a:r>
            <a:r>
              <a:rPr lang="en-GB" sz="1600" i="1" kern="0"/>
              <a:t>, University of Pisa and INFN Pisa, Italy  </a:t>
            </a:r>
            <a:br>
              <a:rPr lang="en-GB" sz="1600" kern="0"/>
            </a:br>
            <a:r>
              <a:rPr lang="en-GB" sz="1600" i="1" kern="0"/>
              <a:t>Albert De </a:t>
            </a:r>
            <a:r>
              <a:rPr lang="en-GB" sz="1600" i="1" kern="0" err="1"/>
              <a:t>Roeck</a:t>
            </a:r>
            <a:r>
              <a:rPr lang="en-GB" sz="1600" i="1" kern="0"/>
              <a:t>, CERN, Geneva, Switzerland, and University of Antwerp, Belgium </a:t>
            </a:r>
            <a:br>
              <a:rPr lang="en-GB" sz="1600" kern="0"/>
            </a:br>
            <a:r>
              <a:rPr lang="en-GB" sz="1600" i="1" kern="0"/>
              <a:t>Michael </a:t>
            </a:r>
            <a:r>
              <a:rPr lang="en-GB" sz="1600" i="1" kern="0" err="1"/>
              <a:t>Doser</a:t>
            </a:r>
            <a:r>
              <a:rPr lang="en-GB" sz="1600" i="1" kern="0"/>
              <a:t>, CERN, Geneva, Switzerland</a:t>
            </a:r>
            <a:br>
              <a:rPr lang="en-GB" sz="1600" kern="0"/>
            </a:br>
            <a:r>
              <a:rPr lang="en-GB" sz="1600" i="1" kern="0"/>
              <a:t>John Ellis, King’s College London, UK </a:t>
            </a:r>
            <a:br>
              <a:rPr lang="en-GB" sz="1600" kern="0"/>
            </a:br>
            <a:r>
              <a:rPr lang="en-GB" sz="1600" i="1" kern="0"/>
              <a:t>Rene Forsberg, DTU Space, Denmark </a:t>
            </a:r>
            <a:br>
              <a:rPr lang="en-GB" sz="1600" kern="0"/>
            </a:br>
            <a:r>
              <a:rPr lang="en-GB" sz="1600" i="1" kern="0"/>
              <a:t>Thomas </a:t>
            </a:r>
            <a:r>
              <a:rPr lang="en-GB" sz="1600" i="1" kern="0" err="1"/>
              <a:t>Lévèque</a:t>
            </a:r>
            <a:r>
              <a:rPr lang="en-GB" sz="1600" i="1" kern="0"/>
              <a:t>, Centre National </a:t>
            </a:r>
            <a:r>
              <a:rPr lang="en-GB" sz="1600" i="1" kern="0" err="1"/>
              <a:t>d’Etudes</a:t>
            </a:r>
            <a:r>
              <a:rPr lang="en-GB" sz="1600" i="1" kern="0"/>
              <a:t> </a:t>
            </a:r>
            <a:r>
              <a:rPr lang="en-GB" sz="1600" i="1" kern="0" err="1"/>
              <a:t>Spatiales</a:t>
            </a:r>
            <a:r>
              <a:rPr lang="en-GB" sz="1600" i="1" kern="0"/>
              <a:t>, France </a:t>
            </a:r>
            <a:br>
              <a:rPr lang="en-GB" sz="1600" kern="0"/>
            </a:br>
            <a:r>
              <a:rPr lang="en-GB" sz="1600" i="1" kern="0"/>
              <a:t>Christian </a:t>
            </a:r>
            <a:r>
              <a:rPr lang="en-GB" sz="1600" i="1" kern="0" err="1"/>
              <a:t>Lisdat</a:t>
            </a:r>
            <a:r>
              <a:rPr lang="en-GB" sz="1600" i="1" kern="0"/>
              <a:t>, </a:t>
            </a:r>
            <a:r>
              <a:rPr lang="en-GB" sz="1600" i="1" kern="0" err="1"/>
              <a:t>Physikalisch-Technische</a:t>
            </a:r>
            <a:r>
              <a:rPr lang="en-GB" sz="1600" i="1" kern="0"/>
              <a:t> </a:t>
            </a:r>
            <a:r>
              <a:rPr lang="en-GB" sz="1600" i="1" kern="0" err="1"/>
              <a:t>Bundesanstalt</a:t>
            </a:r>
            <a:r>
              <a:rPr lang="en-GB" sz="1600" i="1" kern="0"/>
              <a:t>, Germany </a:t>
            </a:r>
            <a:br>
              <a:rPr lang="en-GB" sz="1600" kern="0"/>
            </a:br>
            <a:r>
              <a:rPr lang="en-GB" sz="1600" i="1" kern="0"/>
              <a:t>Federica </a:t>
            </a:r>
            <a:r>
              <a:rPr lang="en-GB" sz="1600" i="1" kern="0" err="1"/>
              <a:t>Migliaccio</a:t>
            </a:r>
            <a:r>
              <a:rPr lang="en-GB" sz="1600" i="1" kern="0"/>
              <a:t>, DICA, </a:t>
            </a:r>
            <a:r>
              <a:rPr lang="en-GB" sz="1600" i="1" kern="0" err="1"/>
              <a:t>Politecnico</a:t>
            </a:r>
            <a:r>
              <a:rPr lang="en-GB" sz="1600" i="1" kern="0"/>
              <a:t> di Milano, Italy</a:t>
            </a:r>
            <a:br>
              <a:rPr lang="en-GB" sz="1600" kern="0"/>
            </a:br>
            <a:r>
              <a:rPr lang="en-GB" sz="1600" i="1" kern="0"/>
              <a:t>Ernst Rasel, Leibniz </a:t>
            </a:r>
            <a:r>
              <a:rPr lang="en-GB" sz="1600" i="1" kern="0" err="1"/>
              <a:t>Universität</a:t>
            </a:r>
            <a:r>
              <a:rPr lang="en-GB" sz="1600" i="1" kern="0"/>
              <a:t> Hannover, Germany </a:t>
            </a:r>
            <a:br>
              <a:rPr lang="en-GB" sz="1600" kern="0"/>
            </a:br>
            <a:r>
              <a:rPr lang="en-GB" sz="1600" i="1" kern="0"/>
              <a:t>Stephan Schiller, </a:t>
            </a:r>
            <a:r>
              <a:rPr lang="en-GB" sz="1600" i="1" kern="0" err="1"/>
              <a:t>Heinrich-Heine-Universität</a:t>
            </a:r>
            <a:r>
              <a:rPr lang="en-GB" sz="1600" i="1" kern="0"/>
              <a:t> </a:t>
            </a:r>
            <a:r>
              <a:rPr lang="en-GB" sz="1600" i="1" kern="0" err="1"/>
              <a:t>Düsseldorf</a:t>
            </a:r>
            <a:r>
              <a:rPr lang="en-GB" sz="1600" i="1" kern="0"/>
              <a:t>, Germany </a:t>
            </a:r>
            <a:br>
              <a:rPr lang="en-GB" sz="1600" kern="0"/>
            </a:br>
            <a:r>
              <a:rPr lang="en-GB" sz="1600" i="1" kern="0"/>
              <a:t>Christian Schubert, Leibniz </a:t>
            </a:r>
            <a:r>
              <a:rPr lang="en-GB" sz="1600" i="1" kern="0" err="1"/>
              <a:t>Universität</a:t>
            </a:r>
            <a:r>
              <a:rPr lang="en-GB" sz="1600" i="1" kern="0"/>
              <a:t> Hannover, Germany </a:t>
            </a:r>
            <a:br>
              <a:rPr lang="en-GB" sz="1600" kern="0"/>
            </a:br>
            <a:r>
              <a:rPr lang="en-GB" sz="1600" i="1" kern="0"/>
              <a:t>Carla </a:t>
            </a:r>
            <a:r>
              <a:rPr lang="en-GB" sz="1600" i="1" kern="0" err="1"/>
              <a:t>Signorini</a:t>
            </a:r>
            <a:r>
              <a:rPr lang="en-GB" sz="1600" i="1" kern="0"/>
              <a:t>, INFN Pisa, Italy </a:t>
            </a:r>
            <a:br>
              <a:rPr lang="en-GB" sz="1600" kern="0"/>
            </a:br>
            <a:r>
              <a:rPr lang="en-GB" sz="1600" i="1" kern="0"/>
              <a:t>Guglielmo Tino, </a:t>
            </a:r>
            <a:r>
              <a:rPr lang="en-GB" sz="1600" i="1" kern="0" err="1"/>
              <a:t>Universita</a:t>
            </a:r>
            <a:r>
              <a:rPr lang="en-GB" sz="1600" i="1" kern="0"/>
              <a:t>̀ di Firenze and LENS, Italy</a:t>
            </a:r>
            <a:br>
              <a:rPr lang="en-GB" sz="1600" kern="0"/>
            </a:br>
            <a:r>
              <a:rPr lang="en-GB" sz="1600" i="1" kern="0"/>
              <a:t>Wolf von Klitzing, IESL-FORTH, Greece</a:t>
            </a:r>
            <a:br>
              <a:rPr lang="en-GB" sz="1600" kern="0"/>
            </a:br>
            <a:r>
              <a:rPr lang="en-GB" sz="1600" kern="0"/>
              <a:t>Peter Wolf, </a:t>
            </a:r>
            <a:r>
              <a:rPr lang="en-GB" sz="1600" i="1" kern="0"/>
              <a:t>CNRS,</a:t>
            </a:r>
            <a:r>
              <a:rPr lang="en-GB" sz="1600" kern="0"/>
              <a:t> </a:t>
            </a:r>
            <a:r>
              <a:rPr lang="en-GB" sz="1600" i="1" kern="0" err="1"/>
              <a:t>Observatoire</a:t>
            </a:r>
            <a:r>
              <a:rPr lang="en-GB" sz="1600" i="1" kern="0"/>
              <a:t> de Paris-PSL, Paris, France </a:t>
            </a:r>
            <a:endParaRPr lang="en-GB" sz="1600" kern="0"/>
          </a:p>
        </p:txBody>
      </p:sp>
    </p:spTree>
    <p:extLst>
      <p:ext uri="{BB962C8B-B14F-4D97-AF65-F5344CB8AC3E}">
        <p14:creationId xmlns:p14="http://schemas.microsoft.com/office/powerpoint/2010/main" val="28790910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1" descr="Picture 1"/>
          <p:cNvPicPr>
            <a:picLocks noChangeAspect="1"/>
          </p:cNvPicPr>
          <p:nvPr/>
        </p:nvPicPr>
        <p:blipFill>
          <a:blip r:embed="rId2"/>
          <a:stretch>
            <a:fillRect/>
          </a:stretch>
        </p:blipFill>
        <p:spPr>
          <a:xfrm>
            <a:off x="2099378" y="1590128"/>
            <a:ext cx="7874001" cy="965201"/>
          </a:xfrm>
          <a:prstGeom prst="rect">
            <a:avLst/>
          </a:prstGeom>
          <a:ln w="12700">
            <a:miter lim="400000"/>
          </a:ln>
        </p:spPr>
      </p:pic>
      <p:sp>
        <p:nvSpPr>
          <p:cNvPr id="192" name="TextBox 2"/>
          <p:cNvSpPr txBox="1"/>
          <p:nvPr/>
        </p:nvSpPr>
        <p:spPr>
          <a:xfrm>
            <a:off x="2204756" y="1091600"/>
            <a:ext cx="7371247" cy="5035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19" rIns="45719" bIns="45719">
            <a:spAutoFit/>
          </a:bodyPr>
          <a:lstStyle>
            <a:lvl1pPr algn="l" defTabSz="650240">
              <a:defRPr sz="3800" b="0">
                <a:latin typeface="Calibri"/>
                <a:ea typeface="Calibri"/>
                <a:cs typeface="Calibri"/>
                <a:sym typeface="Calibri"/>
              </a:defRPr>
            </a:lvl1pPr>
          </a:lstStyle>
          <a:p>
            <a:r>
              <a:rPr sz="2672"/>
              <a:t>Linear couplings to gauge fields and matter fermions</a:t>
            </a:r>
          </a:p>
        </p:txBody>
      </p:sp>
      <p:sp>
        <p:nvSpPr>
          <p:cNvPr id="193" name="Straight Connector 14"/>
          <p:cNvSpPr/>
          <p:nvPr/>
        </p:nvSpPr>
        <p:spPr>
          <a:xfrm flipV="1">
            <a:off x="12720761" y="1074303"/>
            <a:ext cx="1" cy="336691"/>
          </a:xfrm>
          <a:prstGeom prst="line">
            <a:avLst/>
          </a:prstGeom>
          <a:ln w="50800">
            <a:solidFill>
              <a:srgbClr val="404040"/>
            </a:solidFill>
            <a:headEnd type="triangle"/>
            <a:tailEnd type="triangle"/>
          </a:ln>
        </p:spPr>
        <p:txBody>
          <a:bodyPr lIns="45719" tIns="45719" rIns="45719" bIns="45719"/>
          <a:lstStyle/>
          <a:p>
            <a:pPr defTabSz="914367">
              <a:defRPr b="0">
                <a:latin typeface="Helvetica"/>
                <a:ea typeface="Helvetica"/>
                <a:cs typeface="Helvetica"/>
                <a:sym typeface="Helvetica"/>
              </a:defRPr>
            </a:pPr>
            <a:endParaRPr sz="1266"/>
          </a:p>
        </p:txBody>
      </p:sp>
      <p:pic>
        <p:nvPicPr>
          <p:cNvPr id="195" name="Combined_Sensitivity_photon.png" descr="Combined_Sensitivity_photon.png"/>
          <p:cNvPicPr>
            <a:picLocks noChangeAspect="1"/>
          </p:cNvPicPr>
          <p:nvPr/>
        </p:nvPicPr>
        <p:blipFill>
          <a:blip r:embed="rId3"/>
          <a:stretch>
            <a:fillRect/>
          </a:stretch>
        </p:blipFill>
        <p:spPr>
          <a:xfrm>
            <a:off x="1828144" y="2501033"/>
            <a:ext cx="4243091" cy="4243091"/>
          </a:xfrm>
          <a:prstGeom prst="rect">
            <a:avLst/>
          </a:prstGeom>
          <a:ln w="12700">
            <a:miter lim="400000"/>
          </a:ln>
        </p:spPr>
      </p:pic>
      <p:pic>
        <p:nvPicPr>
          <p:cNvPr id="196" name="Combined_Sensitivity_e_mass.png" descr="Combined_Sensitivity_e_mass.png"/>
          <p:cNvPicPr>
            <a:picLocks noChangeAspect="1"/>
          </p:cNvPicPr>
          <p:nvPr/>
        </p:nvPicPr>
        <p:blipFill>
          <a:blip r:embed="rId4"/>
          <a:stretch>
            <a:fillRect/>
          </a:stretch>
        </p:blipFill>
        <p:spPr>
          <a:xfrm>
            <a:off x="6037143" y="2501033"/>
            <a:ext cx="4243091" cy="4243091"/>
          </a:xfrm>
          <a:prstGeom prst="rect">
            <a:avLst/>
          </a:prstGeom>
          <a:ln w="12700">
            <a:miter lim="400000"/>
          </a:ln>
        </p:spPr>
      </p:pic>
      <p:sp>
        <p:nvSpPr>
          <p:cNvPr id="197" name="TextBox 9"/>
          <p:cNvSpPr txBox="1"/>
          <p:nvPr/>
        </p:nvSpPr>
        <p:spPr>
          <a:xfrm>
            <a:off x="4612962" y="6604670"/>
            <a:ext cx="6063517" cy="222238"/>
          </a:xfrm>
          <a:prstGeom prst="rect">
            <a:avLst/>
          </a:prstGeom>
          <a:solidFill>
            <a:srgbClr val="FF00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19" rIns="45719" bIns="45719">
            <a:spAutoFit/>
          </a:bodyPr>
          <a:lstStyle>
            <a:lvl1pPr algn="l" defTabSz="650240">
              <a:defRPr sz="1200" b="0">
                <a:solidFill>
                  <a:srgbClr val="FFFF00"/>
                </a:solidFill>
                <a:latin typeface="Calibri"/>
                <a:ea typeface="Calibri"/>
                <a:cs typeface="Calibri"/>
                <a:sym typeface="Calibri"/>
              </a:defRPr>
            </a:lvl1pPr>
          </a:lstStyle>
          <a:p>
            <a:r>
              <a:rPr sz="844"/>
              <a:t>AION Collaboration (</a:t>
            </a:r>
            <a:r>
              <a:rPr sz="844" err="1"/>
              <a:t>Badurina</a:t>
            </a:r>
            <a:r>
              <a:rPr sz="844"/>
              <a:t>, …, JE et al): arXiv:1911.11755; </a:t>
            </a:r>
            <a:r>
              <a:rPr sz="844" err="1"/>
              <a:t>Badurina</a:t>
            </a:r>
            <a:r>
              <a:rPr sz="844"/>
              <a:t>, Buchmueller, JE, Lewicki, McCabe &amp; </a:t>
            </a:r>
            <a:r>
              <a:rPr sz="844" err="1"/>
              <a:t>Vaskonen</a:t>
            </a:r>
            <a:r>
              <a:rPr sz="844"/>
              <a:t>: arXiv:2108.02468</a:t>
            </a:r>
          </a:p>
        </p:txBody>
      </p:sp>
      <p:sp>
        <p:nvSpPr>
          <p:cNvPr id="200" name="TextBox 5"/>
          <p:cNvSpPr txBox="1"/>
          <p:nvPr/>
        </p:nvSpPr>
        <p:spPr>
          <a:xfrm>
            <a:off x="10128448" y="3422520"/>
            <a:ext cx="1855762" cy="2015934"/>
          </a:xfrm>
          <a:prstGeom prst="rect">
            <a:avLst/>
          </a:prstGeom>
          <a:solidFill>
            <a:schemeClr val="accent3">
              <a:hueOff val="362282"/>
              <a:satOff val="31803"/>
              <a:lumOff val="-18242"/>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19" rIns="45719" bIns="45719">
            <a:spAutoFit/>
          </a:bodyPr>
          <a:lstStyle/>
          <a:p>
            <a:pPr defTabSz="457184">
              <a:defRPr b="0">
                <a:solidFill>
                  <a:srgbClr val="FFFFFF"/>
                </a:solidFill>
                <a:latin typeface="Calibri"/>
                <a:ea typeface="Calibri"/>
                <a:cs typeface="Calibri"/>
                <a:sym typeface="Calibri"/>
              </a:defRPr>
            </a:pPr>
            <a:r>
              <a:rPr sz="2500"/>
              <a:t>Orders of</a:t>
            </a:r>
          </a:p>
          <a:p>
            <a:pPr defTabSz="457184">
              <a:defRPr b="0">
                <a:solidFill>
                  <a:srgbClr val="FFFFFF"/>
                </a:solidFill>
                <a:latin typeface="Calibri"/>
                <a:ea typeface="Calibri"/>
                <a:cs typeface="Calibri"/>
                <a:sym typeface="Calibri"/>
              </a:defRPr>
            </a:pPr>
            <a:r>
              <a:rPr sz="2500"/>
              <a:t>magnitude</a:t>
            </a:r>
          </a:p>
          <a:p>
            <a:pPr defTabSz="457184">
              <a:defRPr b="0">
                <a:solidFill>
                  <a:srgbClr val="FFFFFF"/>
                </a:solidFill>
                <a:latin typeface="Calibri"/>
                <a:ea typeface="Calibri"/>
                <a:cs typeface="Calibri"/>
                <a:sym typeface="Calibri"/>
              </a:defRPr>
            </a:pPr>
            <a:r>
              <a:rPr sz="2500"/>
              <a:t>improvement</a:t>
            </a:r>
          </a:p>
          <a:p>
            <a:pPr defTabSz="457184">
              <a:defRPr b="0">
                <a:solidFill>
                  <a:srgbClr val="FFFFFF"/>
                </a:solidFill>
                <a:latin typeface="Calibri"/>
                <a:ea typeface="Calibri"/>
                <a:cs typeface="Calibri"/>
                <a:sym typeface="Calibri"/>
              </a:defRPr>
            </a:pPr>
            <a:r>
              <a:rPr sz="2500"/>
              <a:t>over current</a:t>
            </a:r>
          </a:p>
          <a:p>
            <a:pPr defTabSz="457184">
              <a:defRPr b="0">
                <a:solidFill>
                  <a:srgbClr val="FFFFFF"/>
                </a:solidFill>
                <a:latin typeface="Calibri"/>
                <a:ea typeface="Calibri"/>
                <a:cs typeface="Calibri"/>
                <a:sym typeface="Calibri"/>
              </a:defRPr>
            </a:pPr>
            <a:r>
              <a:rPr sz="2500"/>
              <a:t>sensitivities</a:t>
            </a:r>
          </a:p>
        </p:txBody>
      </p:sp>
      <p:sp>
        <p:nvSpPr>
          <p:cNvPr id="3" name="Title 2">
            <a:extLst>
              <a:ext uri="{FF2B5EF4-FFF2-40B4-BE49-F238E27FC236}">
                <a16:creationId xmlns:a16="http://schemas.microsoft.com/office/drawing/2014/main" id="{39D39264-15D9-7D48-9196-11621DB8C7CC}"/>
              </a:ext>
            </a:extLst>
          </p:cNvPr>
          <p:cNvSpPr>
            <a:spLocks noGrp="1"/>
          </p:cNvSpPr>
          <p:nvPr>
            <p:ph type="title"/>
          </p:nvPr>
        </p:nvSpPr>
        <p:spPr/>
        <p:txBody>
          <a:bodyPr/>
          <a:lstStyle/>
          <a:p>
            <a:r>
              <a:rPr lang="en-US"/>
              <a:t>Search for Ultra-Light Dark Matter</a:t>
            </a:r>
          </a:p>
        </p:txBody>
      </p:sp>
      <p:pic>
        <p:nvPicPr>
          <p:cNvPr id="4" name="Picture 3">
            <a:extLst>
              <a:ext uri="{FF2B5EF4-FFF2-40B4-BE49-F238E27FC236}">
                <a16:creationId xmlns:a16="http://schemas.microsoft.com/office/drawing/2014/main" id="{00EEBAF7-724E-7D49-BDF5-E7EFB00BEB22}"/>
              </a:ext>
            </a:extLst>
          </p:cNvPr>
          <p:cNvPicPr>
            <a:picLocks noChangeAspect="1"/>
          </p:cNvPicPr>
          <p:nvPr/>
        </p:nvPicPr>
        <p:blipFill>
          <a:blip r:embed="rId5"/>
          <a:stretch>
            <a:fillRect/>
          </a:stretch>
        </p:blipFill>
        <p:spPr>
          <a:xfrm>
            <a:off x="169292" y="1483072"/>
            <a:ext cx="5854700" cy="4394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Box 12">
            <a:extLst>
              <a:ext uri="{FF2B5EF4-FFF2-40B4-BE49-F238E27FC236}">
                <a16:creationId xmlns:a16="http://schemas.microsoft.com/office/drawing/2014/main" id="{AE571386-CDC9-B94D-AFB9-61FDAD9AC83D}"/>
              </a:ext>
            </a:extLst>
          </p:cNvPr>
          <p:cNvSpPr txBox="1"/>
          <p:nvPr/>
        </p:nvSpPr>
        <p:spPr>
          <a:xfrm>
            <a:off x="6120767" y="1124744"/>
            <a:ext cx="5863440" cy="4832092"/>
          </a:xfrm>
          <a:prstGeom prst="rect">
            <a:avLst/>
          </a:prstGeom>
          <a:solidFill>
            <a:srgbClr val="FFFF00"/>
          </a:solidFill>
          <a:effectLst>
            <a:glow rad="228600">
              <a:schemeClr val="accent2">
                <a:satMod val="175000"/>
                <a:alpha val="40000"/>
              </a:schemeClr>
            </a:glow>
          </a:effectLst>
        </p:spPr>
        <p:txBody>
          <a:bodyPr wrap="square" rtlCol="0">
            <a:spAutoFit/>
          </a:bodyPr>
          <a:lstStyle/>
          <a:p>
            <a:pPr algn="ctr"/>
            <a:r>
              <a:rPr lang="en-US" sz="2200" b="1" dirty="0"/>
              <a:t>CA will be probing new territory in ULD scalar scenarios. </a:t>
            </a:r>
            <a:endParaRPr lang="en-US" sz="2200" dirty="0"/>
          </a:p>
          <a:p>
            <a:pPr algn="ctr"/>
            <a:r>
              <a:rPr lang="en-US" sz="2200" dirty="0"/>
              <a:t>With different configurations of the Atom Interferometer</a:t>
            </a:r>
          </a:p>
          <a:p>
            <a:pPr algn="ctr"/>
            <a:r>
              <a:rPr lang="en-US" sz="2200" dirty="0"/>
              <a:t>it will be also possible to search for</a:t>
            </a:r>
          </a:p>
          <a:p>
            <a:pPr algn="ctr"/>
            <a:r>
              <a:rPr lang="en-US" sz="2200" dirty="0">
                <a:solidFill>
                  <a:srgbClr val="FF0000"/>
                </a:solidFill>
              </a:rPr>
              <a:t>Axions</a:t>
            </a:r>
            <a:r>
              <a:rPr lang="en-US" sz="2200" dirty="0"/>
              <a:t> (pseudo-scalar) and </a:t>
            </a:r>
            <a:r>
              <a:rPr lang="en-US" sz="2200" dirty="0">
                <a:solidFill>
                  <a:srgbClr val="FF0000"/>
                </a:solidFill>
              </a:rPr>
              <a:t>Vector</a:t>
            </a:r>
            <a:r>
              <a:rPr lang="en-US" sz="2200" dirty="0"/>
              <a:t> DM candidates! </a:t>
            </a:r>
          </a:p>
          <a:p>
            <a:pPr algn="ctr"/>
            <a:r>
              <a:rPr lang="en-US" sz="2200" dirty="0"/>
              <a:t>[studies are ongoing] </a:t>
            </a:r>
          </a:p>
          <a:p>
            <a:pPr algn="ctr"/>
            <a:endParaRPr lang="en-US" sz="2200" dirty="0"/>
          </a:p>
          <a:p>
            <a:pPr algn="ctr"/>
            <a:r>
              <a:rPr lang="en-US" sz="2200" b="1" dirty="0"/>
              <a:t>A Space based versions (e.g. STE-QUEST, AEDGE), would cover an enormous region of parameter space with unprecedented discovery potential!   </a:t>
            </a:r>
          </a:p>
          <a:p>
            <a:pPr algn="ctr"/>
            <a:r>
              <a:rPr lang="en-US" sz="2200" dirty="0"/>
              <a:t> </a:t>
            </a:r>
          </a:p>
        </p:txBody>
      </p:sp>
      <p:sp>
        <p:nvSpPr>
          <p:cNvPr id="6" name="TextBox 5">
            <a:extLst>
              <a:ext uri="{FF2B5EF4-FFF2-40B4-BE49-F238E27FC236}">
                <a16:creationId xmlns:a16="http://schemas.microsoft.com/office/drawing/2014/main" id="{4133916C-8C08-A145-B276-917C26AE5C5B}"/>
              </a:ext>
            </a:extLst>
          </p:cNvPr>
          <p:cNvSpPr txBox="1"/>
          <p:nvPr/>
        </p:nvSpPr>
        <p:spPr>
          <a:xfrm>
            <a:off x="2279576" y="1628800"/>
            <a:ext cx="1326197" cy="369332"/>
          </a:xfrm>
          <a:prstGeom prst="rect">
            <a:avLst/>
          </a:prstGeom>
          <a:noFill/>
        </p:spPr>
        <p:txBody>
          <a:bodyPr wrap="none" rtlCol="0">
            <a:spAutoFit/>
          </a:bodyPr>
          <a:lstStyle/>
          <a:p>
            <a:r>
              <a:rPr lang="en-US" dirty="0"/>
              <a:t>Vector DM </a:t>
            </a:r>
          </a:p>
        </p:txBody>
      </p:sp>
      <p:sp>
        <p:nvSpPr>
          <p:cNvPr id="7" name="TextBox 6">
            <a:extLst>
              <a:ext uri="{FF2B5EF4-FFF2-40B4-BE49-F238E27FC236}">
                <a16:creationId xmlns:a16="http://schemas.microsoft.com/office/drawing/2014/main" id="{0B204C22-6A55-B74E-A60D-AAF82FD3E698}"/>
              </a:ext>
            </a:extLst>
          </p:cNvPr>
          <p:cNvSpPr txBox="1"/>
          <p:nvPr/>
        </p:nvSpPr>
        <p:spPr>
          <a:xfrm rot="5400000">
            <a:off x="4092664" y="3685310"/>
            <a:ext cx="2095445" cy="369332"/>
          </a:xfrm>
          <a:prstGeom prst="rect">
            <a:avLst/>
          </a:prstGeom>
          <a:noFill/>
        </p:spPr>
        <p:txBody>
          <a:bodyPr wrap="none" rtlCol="0">
            <a:spAutoFit/>
          </a:bodyPr>
          <a:lstStyle/>
          <a:p>
            <a:r>
              <a:rPr lang="en-US" dirty="0" err="1"/>
              <a:t>Bedurina</a:t>
            </a:r>
            <a:r>
              <a:rPr lang="en-US" dirty="0"/>
              <a:t>, McCabe</a:t>
            </a:r>
          </a:p>
        </p:txBody>
      </p:sp>
    </p:spTree>
    <p:extLst>
      <p:ext uri="{BB962C8B-B14F-4D97-AF65-F5344CB8AC3E}">
        <p14:creationId xmlns:p14="http://schemas.microsoft.com/office/powerpoint/2010/main" val="23325315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DDD6C-8BCE-6E45-AA03-A71000D4E350}"/>
              </a:ext>
            </a:extLst>
          </p:cNvPr>
          <p:cNvSpPr>
            <a:spLocks noGrp="1"/>
          </p:cNvSpPr>
          <p:nvPr>
            <p:ph type="title"/>
          </p:nvPr>
        </p:nvSpPr>
        <p:spPr/>
        <p:txBody>
          <a:bodyPr/>
          <a:lstStyle/>
          <a:p>
            <a:r>
              <a:rPr lang="en-US"/>
              <a:t>Unexplored Mid-frequency Gravitational Waves </a:t>
            </a:r>
          </a:p>
        </p:txBody>
      </p:sp>
      <p:sp>
        <p:nvSpPr>
          <p:cNvPr id="3" name="Text Placeholder 2">
            <a:extLst>
              <a:ext uri="{FF2B5EF4-FFF2-40B4-BE49-F238E27FC236}">
                <a16:creationId xmlns:a16="http://schemas.microsoft.com/office/drawing/2014/main" id="{757C87A6-2752-7B4D-8A23-FC16916E6C7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302563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336F-3310-BC40-A237-E9B1094E57AB}"/>
              </a:ext>
            </a:extLst>
          </p:cNvPr>
          <p:cNvSpPr>
            <a:spLocks noGrp="1"/>
          </p:cNvSpPr>
          <p:nvPr>
            <p:ph type="title"/>
          </p:nvPr>
        </p:nvSpPr>
        <p:spPr/>
        <p:txBody>
          <a:bodyPr/>
          <a:lstStyle/>
          <a:p>
            <a:r>
              <a:rPr lang="en-GB"/>
              <a:t>Pathway to the GW Mid-(Frequency)</a:t>
            </a:r>
            <a:r>
              <a:rPr lang="en-US"/>
              <a:t> </a:t>
            </a:r>
          </a:p>
        </p:txBody>
      </p:sp>
      <p:pic>
        <p:nvPicPr>
          <p:cNvPr id="4" name="Picture 3">
            <a:extLst>
              <a:ext uri="{FF2B5EF4-FFF2-40B4-BE49-F238E27FC236}">
                <a16:creationId xmlns:a16="http://schemas.microsoft.com/office/drawing/2014/main" id="{D35A4BFA-323E-CF46-B16B-9CBD1C79E6ED}"/>
              </a:ext>
            </a:extLst>
          </p:cNvPr>
          <p:cNvPicPr>
            <a:picLocks noChangeAspect="1"/>
          </p:cNvPicPr>
          <p:nvPr/>
        </p:nvPicPr>
        <p:blipFill>
          <a:blip r:embed="rId2"/>
          <a:stretch>
            <a:fillRect/>
          </a:stretch>
        </p:blipFill>
        <p:spPr>
          <a:xfrm>
            <a:off x="242193" y="1268760"/>
            <a:ext cx="7963200" cy="5096448"/>
          </a:xfrm>
          <a:prstGeom prst="rect">
            <a:avLst/>
          </a:prstGeom>
        </p:spPr>
      </p:pic>
    </p:spTree>
    <p:extLst>
      <p:ext uri="{BB962C8B-B14F-4D97-AF65-F5344CB8AC3E}">
        <p14:creationId xmlns:p14="http://schemas.microsoft.com/office/powerpoint/2010/main" val="42329383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336F-3310-BC40-A237-E9B1094E57AB}"/>
              </a:ext>
            </a:extLst>
          </p:cNvPr>
          <p:cNvSpPr>
            <a:spLocks noGrp="1"/>
          </p:cNvSpPr>
          <p:nvPr>
            <p:ph type="title"/>
          </p:nvPr>
        </p:nvSpPr>
        <p:spPr/>
        <p:txBody>
          <a:bodyPr/>
          <a:lstStyle/>
          <a:p>
            <a:r>
              <a:rPr lang="en-GB"/>
              <a:t>Pathway to the GW Mid-(Frequency)</a:t>
            </a:r>
            <a:r>
              <a:rPr lang="en-US"/>
              <a:t> </a:t>
            </a:r>
          </a:p>
        </p:txBody>
      </p:sp>
      <p:pic>
        <p:nvPicPr>
          <p:cNvPr id="4" name="Picture 3">
            <a:extLst>
              <a:ext uri="{FF2B5EF4-FFF2-40B4-BE49-F238E27FC236}">
                <a16:creationId xmlns:a16="http://schemas.microsoft.com/office/drawing/2014/main" id="{D35A4BFA-323E-CF46-B16B-9CBD1C79E6ED}"/>
              </a:ext>
            </a:extLst>
          </p:cNvPr>
          <p:cNvPicPr>
            <a:picLocks noChangeAspect="1"/>
          </p:cNvPicPr>
          <p:nvPr/>
        </p:nvPicPr>
        <p:blipFill>
          <a:blip r:embed="rId2"/>
          <a:stretch>
            <a:fillRect/>
          </a:stretch>
        </p:blipFill>
        <p:spPr>
          <a:xfrm>
            <a:off x="242193" y="1268760"/>
            <a:ext cx="7963200" cy="5096448"/>
          </a:xfrm>
          <a:prstGeom prst="rect">
            <a:avLst/>
          </a:prstGeom>
        </p:spPr>
      </p:pic>
      <p:sp>
        <p:nvSpPr>
          <p:cNvPr id="5" name="Rectangle 4">
            <a:extLst>
              <a:ext uri="{FF2B5EF4-FFF2-40B4-BE49-F238E27FC236}">
                <a16:creationId xmlns:a16="http://schemas.microsoft.com/office/drawing/2014/main" id="{29C6AB73-0DAB-EB43-B9F6-6F5903CB84EC}"/>
              </a:ext>
            </a:extLst>
          </p:cNvPr>
          <p:cNvSpPr/>
          <p:nvPr/>
        </p:nvSpPr>
        <p:spPr>
          <a:xfrm>
            <a:off x="8256240" y="1291172"/>
            <a:ext cx="4104456" cy="2209836"/>
          </a:xfrm>
          <a:prstGeom prst="rect">
            <a:avLst/>
          </a:prstGeom>
        </p:spPr>
        <p:txBody>
          <a:bodyPr wrap="square">
            <a:spAutoFit/>
          </a:bodyPr>
          <a:lstStyle/>
          <a:p>
            <a:pPr>
              <a:spcBef>
                <a:spcPct val="20000"/>
              </a:spcBef>
              <a:defRPr/>
            </a:pPr>
            <a:r>
              <a:rPr lang="en-US" sz="1600" b="1">
                <a:solidFill>
                  <a:srgbClr val="000000"/>
                </a:solidFill>
                <a:latin typeface="Tahoma" pitchFamily="34" charset="0"/>
                <a:ea typeface="+mn-ea"/>
                <a:cs typeface="Arial" charset="0"/>
              </a:rPr>
              <a:t>Mid-band science</a:t>
            </a:r>
          </a:p>
          <a:p>
            <a:pPr marL="285750" indent="-285750">
              <a:spcBef>
                <a:spcPct val="20000"/>
              </a:spcBef>
              <a:buFontTx/>
              <a:buChar char="•"/>
              <a:defRPr/>
            </a:pPr>
            <a:r>
              <a:rPr lang="en-US" sz="1600">
                <a:solidFill>
                  <a:srgbClr val="000000"/>
                </a:solidFill>
                <a:latin typeface="Tahoma" pitchFamily="34" charset="0"/>
                <a:ea typeface="+mn-ea"/>
                <a:cs typeface="Arial" charset="0"/>
              </a:rPr>
              <a:t>Detect sources BEFORE they reach the high frequency band [LIGO, ET]</a:t>
            </a:r>
          </a:p>
          <a:p>
            <a:pPr marL="285750" indent="-285750">
              <a:spcBef>
                <a:spcPct val="20000"/>
              </a:spcBef>
              <a:buFontTx/>
              <a:buChar char="•"/>
              <a:defRPr/>
            </a:pPr>
            <a:r>
              <a:rPr lang="en-US" sz="1600">
                <a:solidFill>
                  <a:srgbClr val="000000"/>
                </a:solidFill>
                <a:latin typeface="Tahoma" pitchFamily="34" charset="0"/>
                <a:ea typeface="+mn-ea"/>
                <a:cs typeface="Arial" charset="0"/>
              </a:rPr>
              <a:t>Optimal for sky localization: predict when and where events will occur (for multi-messenger astronomy)</a:t>
            </a:r>
          </a:p>
          <a:p>
            <a:pPr marL="285750" indent="-285750">
              <a:spcBef>
                <a:spcPct val="20000"/>
              </a:spcBef>
              <a:buFontTx/>
              <a:buChar char="•"/>
              <a:defRPr/>
            </a:pPr>
            <a:r>
              <a:rPr lang="en-US" sz="1600">
                <a:solidFill>
                  <a:srgbClr val="000000"/>
                </a:solidFill>
                <a:latin typeface="Tahoma" pitchFamily="34" charset="0"/>
                <a:ea typeface="+mn-ea"/>
                <a:cs typeface="Arial" charset="0"/>
              </a:rPr>
              <a:t>Search for Ultra-light dark matter in a similar frequency [i.e. mass] range </a:t>
            </a:r>
          </a:p>
        </p:txBody>
      </p:sp>
      <p:sp>
        <p:nvSpPr>
          <p:cNvPr id="6" name="TextBox 5">
            <a:extLst>
              <a:ext uri="{FF2B5EF4-FFF2-40B4-BE49-F238E27FC236}">
                <a16:creationId xmlns:a16="http://schemas.microsoft.com/office/drawing/2014/main" id="{64F4F44E-4B80-7B40-9DC7-2EA9992C20D6}"/>
              </a:ext>
            </a:extLst>
          </p:cNvPr>
          <p:cNvSpPr txBox="1"/>
          <p:nvPr/>
        </p:nvSpPr>
        <p:spPr>
          <a:xfrm>
            <a:off x="8616280" y="3953980"/>
            <a:ext cx="3114452" cy="892552"/>
          </a:xfrm>
          <a:prstGeom prst="rect">
            <a:avLst/>
          </a:prstGeom>
          <a:solidFill>
            <a:srgbClr val="FFFFCC"/>
          </a:solidFill>
          <a:effectLst>
            <a:glow rad="228600">
              <a:schemeClr val="accent2">
                <a:satMod val="175000"/>
                <a:alpha val="40000"/>
              </a:schemeClr>
            </a:glow>
          </a:effectLst>
        </p:spPr>
        <p:txBody>
          <a:bodyPr wrap="square" rtlCol="0">
            <a:spAutoFit/>
          </a:bodyPr>
          <a:lstStyle/>
          <a:p>
            <a:pPr algn="ctr"/>
            <a:r>
              <a:rPr lang="en-GB" sz="2600"/>
              <a:t>Mid-Band currently </a:t>
            </a:r>
          </a:p>
          <a:p>
            <a:pPr algn="ctr"/>
            <a:r>
              <a:rPr lang="en-GB" sz="2600"/>
              <a:t>NOT covered </a:t>
            </a:r>
          </a:p>
        </p:txBody>
      </p:sp>
      <p:cxnSp>
        <p:nvCxnSpPr>
          <p:cNvPr id="8" name="Straight Connector 7">
            <a:extLst>
              <a:ext uri="{FF2B5EF4-FFF2-40B4-BE49-F238E27FC236}">
                <a16:creationId xmlns:a16="http://schemas.microsoft.com/office/drawing/2014/main" id="{75364CBF-9603-2148-B213-A78F63B17256}"/>
              </a:ext>
            </a:extLst>
          </p:cNvPr>
          <p:cNvCxnSpPr>
            <a:cxnSpLocks/>
          </p:cNvCxnSpPr>
          <p:nvPr/>
        </p:nvCxnSpPr>
        <p:spPr bwMode="auto">
          <a:xfrm flipV="1">
            <a:off x="3935760" y="1089484"/>
            <a:ext cx="0" cy="4679032"/>
          </a:xfrm>
          <a:prstGeom prst="line">
            <a:avLst/>
          </a:prstGeom>
          <a:ln w="571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6204D891-5C7B-AF49-952D-42A083A165D1}"/>
              </a:ext>
            </a:extLst>
          </p:cNvPr>
          <p:cNvCxnSpPr>
            <a:cxnSpLocks/>
          </p:cNvCxnSpPr>
          <p:nvPr/>
        </p:nvCxnSpPr>
        <p:spPr bwMode="auto">
          <a:xfrm flipV="1">
            <a:off x="5375920" y="1089484"/>
            <a:ext cx="0" cy="4679032"/>
          </a:xfrm>
          <a:prstGeom prst="line">
            <a:avLst/>
          </a:prstGeom>
          <a:ln w="57150">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748799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A9CC38-87AD-F94E-93D3-001CFADC6CB5}"/>
              </a:ext>
            </a:extLst>
          </p:cNvPr>
          <p:cNvPicPr>
            <a:picLocks noChangeAspect="1"/>
          </p:cNvPicPr>
          <p:nvPr/>
        </p:nvPicPr>
        <p:blipFill>
          <a:blip r:embed="rId2"/>
          <a:stretch>
            <a:fillRect/>
          </a:stretch>
        </p:blipFill>
        <p:spPr>
          <a:xfrm>
            <a:off x="250862" y="1268760"/>
            <a:ext cx="7959600" cy="5094144"/>
          </a:xfrm>
          <a:prstGeom prst="rect">
            <a:avLst/>
          </a:prstGeom>
        </p:spPr>
      </p:pic>
      <p:sp>
        <p:nvSpPr>
          <p:cNvPr id="2" name="Title 1">
            <a:extLst>
              <a:ext uri="{FF2B5EF4-FFF2-40B4-BE49-F238E27FC236}">
                <a16:creationId xmlns:a16="http://schemas.microsoft.com/office/drawing/2014/main" id="{99A8336F-3310-BC40-A237-E9B1094E57AB}"/>
              </a:ext>
            </a:extLst>
          </p:cNvPr>
          <p:cNvSpPr>
            <a:spLocks noGrp="1"/>
          </p:cNvSpPr>
          <p:nvPr>
            <p:ph type="title"/>
          </p:nvPr>
        </p:nvSpPr>
        <p:spPr/>
        <p:txBody>
          <a:bodyPr/>
          <a:lstStyle/>
          <a:p>
            <a:r>
              <a:rPr lang="en-GB"/>
              <a:t>AION: Pathway to the GW Mid-(Frequency)</a:t>
            </a:r>
            <a:r>
              <a:rPr lang="en-US"/>
              <a:t> </a:t>
            </a:r>
          </a:p>
        </p:txBody>
      </p:sp>
      <p:sp>
        <p:nvSpPr>
          <p:cNvPr id="5" name="Rectangle 4">
            <a:extLst>
              <a:ext uri="{FF2B5EF4-FFF2-40B4-BE49-F238E27FC236}">
                <a16:creationId xmlns:a16="http://schemas.microsoft.com/office/drawing/2014/main" id="{29C6AB73-0DAB-EB43-B9F6-6F5903CB84EC}"/>
              </a:ext>
            </a:extLst>
          </p:cNvPr>
          <p:cNvSpPr/>
          <p:nvPr/>
        </p:nvSpPr>
        <p:spPr>
          <a:xfrm>
            <a:off x="8256240" y="1291172"/>
            <a:ext cx="4104456" cy="2209836"/>
          </a:xfrm>
          <a:prstGeom prst="rect">
            <a:avLst/>
          </a:prstGeom>
        </p:spPr>
        <p:txBody>
          <a:bodyPr wrap="square">
            <a:spAutoFit/>
          </a:bodyPr>
          <a:lstStyle/>
          <a:p>
            <a:pPr>
              <a:spcBef>
                <a:spcPct val="20000"/>
              </a:spcBef>
              <a:defRPr/>
            </a:pPr>
            <a:r>
              <a:rPr lang="en-US" sz="1600" b="1">
                <a:solidFill>
                  <a:srgbClr val="000000"/>
                </a:solidFill>
                <a:latin typeface="Tahoma" pitchFamily="34" charset="0"/>
                <a:ea typeface="+mn-ea"/>
                <a:cs typeface="Arial" charset="0"/>
              </a:rPr>
              <a:t>Mid-band science</a:t>
            </a:r>
          </a:p>
          <a:p>
            <a:pPr marL="285750" indent="-285750">
              <a:spcBef>
                <a:spcPct val="20000"/>
              </a:spcBef>
              <a:buFontTx/>
              <a:buChar char="•"/>
              <a:defRPr/>
            </a:pPr>
            <a:r>
              <a:rPr lang="en-US" sz="1600">
                <a:solidFill>
                  <a:srgbClr val="000000"/>
                </a:solidFill>
                <a:latin typeface="Tahoma" pitchFamily="34" charset="0"/>
                <a:ea typeface="+mn-ea"/>
                <a:cs typeface="Arial" charset="0"/>
              </a:rPr>
              <a:t>Detect sources BEFORE they reach the high frequency band [LIGO, ET]</a:t>
            </a:r>
          </a:p>
          <a:p>
            <a:pPr marL="285750" indent="-285750">
              <a:spcBef>
                <a:spcPct val="20000"/>
              </a:spcBef>
              <a:buFontTx/>
              <a:buChar char="•"/>
              <a:defRPr/>
            </a:pPr>
            <a:r>
              <a:rPr lang="en-US" sz="1600">
                <a:solidFill>
                  <a:srgbClr val="000000"/>
                </a:solidFill>
                <a:latin typeface="Tahoma" pitchFamily="34" charset="0"/>
                <a:ea typeface="+mn-ea"/>
                <a:cs typeface="Arial" charset="0"/>
              </a:rPr>
              <a:t>Optimal for sky localization: predict when and where events will occur (for multi-messenger astronomy)</a:t>
            </a:r>
          </a:p>
          <a:p>
            <a:pPr marL="285750" indent="-285750">
              <a:spcBef>
                <a:spcPct val="20000"/>
              </a:spcBef>
              <a:buFontTx/>
              <a:buChar char="•"/>
              <a:defRPr/>
            </a:pPr>
            <a:r>
              <a:rPr lang="en-US" sz="1600">
                <a:solidFill>
                  <a:srgbClr val="000000"/>
                </a:solidFill>
                <a:latin typeface="Tahoma" pitchFamily="34" charset="0"/>
                <a:ea typeface="+mn-ea"/>
                <a:cs typeface="Arial" charset="0"/>
              </a:rPr>
              <a:t>Search for Ultra-light dark matter in a similar frequency [i.e. mass] range </a:t>
            </a:r>
          </a:p>
        </p:txBody>
      </p:sp>
      <p:sp>
        <p:nvSpPr>
          <p:cNvPr id="6" name="TextBox 5">
            <a:extLst>
              <a:ext uri="{FF2B5EF4-FFF2-40B4-BE49-F238E27FC236}">
                <a16:creationId xmlns:a16="http://schemas.microsoft.com/office/drawing/2014/main" id="{64F4F44E-4B80-7B40-9DC7-2EA9992C20D6}"/>
              </a:ext>
            </a:extLst>
          </p:cNvPr>
          <p:cNvSpPr txBox="1"/>
          <p:nvPr/>
        </p:nvSpPr>
        <p:spPr>
          <a:xfrm>
            <a:off x="8616280" y="3953980"/>
            <a:ext cx="3114452" cy="1692771"/>
          </a:xfrm>
          <a:prstGeom prst="rect">
            <a:avLst/>
          </a:prstGeom>
          <a:solidFill>
            <a:srgbClr val="FFFFCC"/>
          </a:solidFill>
          <a:effectLst>
            <a:glow rad="228600">
              <a:schemeClr val="accent2">
                <a:satMod val="175000"/>
                <a:alpha val="40000"/>
              </a:schemeClr>
            </a:glow>
          </a:effectLst>
        </p:spPr>
        <p:txBody>
          <a:bodyPr wrap="square" rtlCol="0">
            <a:spAutoFit/>
          </a:bodyPr>
          <a:lstStyle/>
          <a:p>
            <a:pPr algn="ctr"/>
            <a:r>
              <a:rPr lang="en-GB" sz="2600"/>
              <a:t>AION: </a:t>
            </a:r>
          </a:p>
          <a:p>
            <a:pPr algn="ctr"/>
            <a:r>
              <a:rPr lang="en-GB" sz="2600"/>
              <a:t>Terrestrial detectors can start filling this gap </a:t>
            </a:r>
          </a:p>
        </p:txBody>
      </p:sp>
    </p:spTree>
    <p:extLst>
      <p:ext uri="{BB962C8B-B14F-4D97-AF65-F5344CB8AC3E}">
        <p14:creationId xmlns:p14="http://schemas.microsoft.com/office/powerpoint/2010/main" val="8298874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4FED62-6379-495C-8EBA-BC4B2BAF45D7}"/>
              </a:ext>
            </a:extLst>
          </p:cNvPr>
          <p:cNvPicPr>
            <a:picLocks noChangeAspect="1"/>
          </p:cNvPicPr>
          <p:nvPr/>
        </p:nvPicPr>
        <p:blipFill rotWithShape="1">
          <a:blip r:embed="rId2"/>
          <a:srcRect l="2941"/>
          <a:stretch/>
        </p:blipFill>
        <p:spPr>
          <a:xfrm>
            <a:off x="1583271" y="4497411"/>
            <a:ext cx="2685641" cy="1361122"/>
          </a:xfrm>
          <a:prstGeom prst="rect">
            <a:avLst/>
          </a:prstGeom>
        </p:spPr>
      </p:pic>
      <p:pic>
        <p:nvPicPr>
          <p:cNvPr id="13" name="Picture 12">
            <a:extLst>
              <a:ext uri="{FF2B5EF4-FFF2-40B4-BE49-F238E27FC236}">
                <a16:creationId xmlns:a16="http://schemas.microsoft.com/office/drawing/2014/main" id="{5A30D99F-56B7-4A3E-BFE5-E0D52418FF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8250" y="939639"/>
            <a:ext cx="6235065" cy="3505398"/>
          </a:xfrm>
          <a:prstGeom prst="rect">
            <a:avLst/>
          </a:prstGeom>
        </p:spPr>
      </p:pic>
      <p:sp>
        <p:nvSpPr>
          <p:cNvPr id="2" name="Title 1">
            <a:extLst>
              <a:ext uri="{FF2B5EF4-FFF2-40B4-BE49-F238E27FC236}">
                <a16:creationId xmlns:a16="http://schemas.microsoft.com/office/drawing/2014/main" id="{DCD658A7-421E-46DC-B95B-6920C38F6708}"/>
              </a:ext>
            </a:extLst>
          </p:cNvPr>
          <p:cNvSpPr>
            <a:spLocks noGrp="1"/>
          </p:cNvSpPr>
          <p:nvPr>
            <p:ph type="title"/>
          </p:nvPr>
        </p:nvSpPr>
        <p:spPr/>
        <p:txBody>
          <a:bodyPr/>
          <a:lstStyle/>
          <a:p>
            <a:r>
              <a:rPr lang="en-US"/>
              <a:t>Sky position determination</a:t>
            </a:r>
          </a:p>
        </p:txBody>
      </p:sp>
      <p:pic>
        <p:nvPicPr>
          <p:cNvPr id="8" name="Picture 7">
            <a:extLst>
              <a:ext uri="{FF2B5EF4-FFF2-40B4-BE49-F238E27FC236}">
                <a16:creationId xmlns:a16="http://schemas.microsoft.com/office/drawing/2014/main" id="{16ACC1F4-61EB-4109-9EA4-33B5EB872725}"/>
              </a:ext>
            </a:extLst>
          </p:cNvPr>
          <p:cNvPicPr>
            <a:picLocks noChangeAspect="1"/>
          </p:cNvPicPr>
          <p:nvPr/>
        </p:nvPicPr>
        <p:blipFill rotWithShape="1">
          <a:blip r:embed="rId4">
            <a:extLst>
              <a:ext uri="{28A0092B-C50C-407E-A947-70E740481C1C}">
                <a14:useLocalDpi xmlns:a14="http://schemas.microsoft.com/office/drawing/2010/main" val="0"/>
              </a:ext>
            </a:extLst>
          </a:blip>
          <a:srcRect t="14336" b="34743"/>
          <a:stretch/>
        </p:blipFill>
        <p:spPr>
          <a:xfrm>
            <a:off x="4288250" y="4445037"/>
            <a:ext cx="6235065" cy="1470020"/>
          </a:xfrm>
          <a:prstGeom prst="rect">
            <a:avLst/>
          </a:prstGeom>
        </p:spPr>
      </p:pic>
      <p:cxnSp>
        <p:nvCxnSpPr>
          <p:cNvPr id="15" name="Straight Connector 14">
            <a:extLst>
              <a:ext uri="{FF2B5EF4-FFF2-40B4-BE49-F238E27FC236}">
                <a16:creationId xmlns:a16="http://schemas.microsoft.com/office/drawing/2014/main" id="{D78B8E5E-6D6B-469C-A1AE-EADC47FD398C}"/>
              </a:ext>
            </a:extLst>
          </p:cNvPr>
          <p:cNvCxnSpPr>
            <a:cxnSpLocks/>
          </p:cNvCxnSpPr>
          <p:nvPr/>
        </p:nvCxnSpPr>
        <p:spPr>
          <a:xfrm flipV="1">
            <a:off x="5134070" y="2327045"/>
            <a:ext cx="2874645" cy="2457451"/>
          </a:xfrm>
          <a:prstGeom prst="line">
            <a:avLst/>
          </a:prstGeom>
          <a:ln w="57150">
            <a:solidFill>
              <a:schemeClr val="bg1"/>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2D393A7C-683C-4D35-A47B-95D8185A2B49}"/>
              </a:ext>
            </a:extLst>
          </p:cNvPr>
          <p:cNvCxnSpPr>
            <a:cxnSpLocks/>
          </p:cNvCxnSpPr>
          <p:nvPr/>
        </p:nvCxnSpPr>
        <p:spPr>
          <a:xfrm flipH="1" flipV="1">
            <a:off x="8420194" y="2424199"/>
            <a:ext cx="1394462" cy="2297432"/>
          </a:xfrm>
          <a:prstGeom prst="line">
            <a:avLst/>
          </a:prstGeom>
          <a:ln w="57150">
            <a:solidFill>
              <a:schemeClr val="bg1"/>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7B21BBA3-D9A7-45A2-BFC2-E4619A8B67AC}"/>
              </a:ext>
            </a:extLst>
          </p:cNvPr>
          <p:cNvCxnSpPr>
            <a:cxnSpLocks/>
          </p:cNvCxnSpPr>
          <p:nvPr/>
        </p:nvCxnSpPr>
        <p:spPr>
          <a:xfrm flipH="1">
            <a:off x="6211665" y="2975017"/>
            <a:ext cx="444817" cy="339458"/>
          </a:xfrm>
          <a:prstGeom prst="line">
            <a:avLst/>
          </a:prstGeom>
          <a:ln w="57150">
            <a:solidFill>
              <a:srgbClr val="FF0000"/>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B9D10A17-A4A7-443A-9AB2-DB2856E71DB0}"/>
              </a:ext>
            </a:extLst>
          </p:cNvPr>
          <p:cNvSpPr txBox="1"/>
          <p:nvPr/>
        </p:nvSpPr>
        <p:spPr>
          <a:xfrm>
            <a:off x="6153244" y="2605878"/>
            <a:ext cx="320040" cy="523220"/>
          </a:xfrm>
          <a:prstGeom prst="rect">
            <a:avLst/>
          </a:prstGeom>
          <a:noFill/>
        </p:spPr>
        <p:txBody>
          <a:bodyPr wrap="square" rtlCol="0">
            <a:spAutoFit/>
          </a:bodyPr>
          <a:lstStyle/>
          <a:p>
            <a:pPr>
              <a:buNone/>
            </a:pPr>
            <a:r>
              <a:rPr lang="el-GR" sz="2800">
                <a:solidFill>
                  <a:srgbClr val="FF0000"/>
                </a:solidFill>
              </a:rPr>
              <a:t>λ</a:t>
            </a:r>
            <a:endParaRPr lang="en-US" sz="2000">
              <a:solidFill>
                <a:srgbClr val="FF0000"/>
              </a:solidFill>
            </a:endParaRPr>
          </a:p>
        </p:txBody>
      </p:sp>
      <p:sp>
        <p:nvSpPr>
          <p:cNvPr id="40" name="TextBox 39">
            <a:extLst>
              <a:ext uri="{FF2B5EF4-FFF2-40B4-BE49-F238E27FC236}">
                <a16:creationId xmlns:a16="http://schemas.microsoft.com/office/drawing/2014/main" id="{D39ED238-93D1-47DC-9B11-D1ED8F46CD5D}"/>
              </a:ext>
            </a:extLst>
          </p:cNvPr>
          <p:cNvSpPr txBox="1"/>
          <p:nvPr/>
        </p:nvSpPr>
        <p:spPr>
          <a:xfrm>
            <a:off x="1753283" y="999467"/>
            <a:ext cx="2252389" cy="707886"/>
          </a:xfrm>
          <a:prstGeom prst="rect">
            <a:avLst/>
          </a:prstGeom>
          <a:noFill/>
        </p:spPr>
        <p:txBody>
          <a:bodyPr wrap="square" rtlCol="0">
            <a:spAutoFit/>
          </a:bodyPr>
          <a:lstStyle/>
          <a:p>
            <a:pPr>
              <a:buNone/>
            </a:pPr>
            <a:r>
              <a:rPr lang="en-US" sz="2000"/>
              <a:t>Sky localization precision:</a:t>
            </a:r>
            <a:endParaRPr lang="en-US" sz="1600"/>
          </a:p>
        </p:txBody>
      </p:sp>
      <p:sp>
        <p:nvSpPr>
          <p:cNvPr id="41" name="TextBox 40">
            <a:extLst>
              <a:ext uri="{FF2B5EF4-FFF2-40B4-BE49-F238E27FC236}">
                <a16:creationId xmlns:a16="http://schemas.microsoft.com/office/drawing/2014/main" id="{3273558B-E6E3-461C-A5BC-F5E2BF9C9226}"/>
              </a:ext>
            </a:extLst>
          </p:cNvPr>
          <p:cNvSpPr txBox="1"/>
          <p:nvPr/>
        </p:nvSpPr>
        <p:spPr>
          <a:xfrm>
            <a:off x="1664996" y="2732673"/>
            <a:ext cx="2537429" cy="1400383"/>
          </a:xfrm>
          <a:prstGeom prst="rect">
            <a:avLst/>
          </a:prstGeom>
          <a:noFill/>
        </p:spPr>
        <p:txBody>
          <a:bodyPr wrap="square" rtlCol="0">
            <a:spAutoFit/>
          </a:bodyPr>
          <a:lstStyle/>
          <a:p>
            <a:pPr>
              <a:buNone/>
            </a:pPr>
            <a:r>
              <a:rPr lang="en-US" sz="1700" b="1"/>
              <a:t>Mid-band advantages</a:t>
            </a:r>
          </a:p>
          <a:p>
            <a:pPr>
              <a:buNone/>
            </a:pPr>
            <a:r>
              <a:rPr lang="en-US" sz="1700"/>
              <a:t> - Small wavelength </a:t>
            </a:r>
            <a:r>
              <a:rPr lang="el-GR" sz="1700"/>
              <a:t>λ</a:t>
            </a:r>
            <a:endParaRPr lang="en-US" sz="1700"/>
          </a:p>
          <a:p>
            <a:pPr>
              <a:buNone/>
            </a:pPr>
            <a:r>
              <a:rPr lang="en-US" sz="1700"/>
              <a:t> - Long source lifetime (~months) maximizes effective R</a:t>
            </a:r>
          </a:p>
        </p:txBody>
      </p:sp>
      <p:sp>
        <p:nvSpPr>
          <p:cNvPr id="42" name="Rectangle 41">
            <a:extLst>
              <a:ext uri="{FF2B5EF4-FFF2-40B4-BE49-F238E27FC236}">
                <a16:creationId xmlns:a16="http://schemas.microsoft.com/office/drawing/2014/main" id="{90506317-BA43-42FD-BBC2-429A567B3ECB}"/>
              </a:ext>
            </a:extLst>
          </p:cNvPr>
          <p:cNvSpPr/>
          <p:nvPr/>
        </p:nvSpPr>
        <p:spPr>
          <a:xfrm>
            <a:off x="5159896" y="1196753"/>
            <a:ext cx="4434740" cy="276999"/>
          </a:xfrm>
          <a:prstGeom prst="rect">
            <a:avLst/>
          </a:prstGeom>
        </p:spPr>
        <p:txBody>
          <a:bodyPr wrap="none">
            <a:spAutoFit/>
          </a:bodyPr>
          <a:lstStyle/>
          <a:p>
            <a:pPr>
              <a:buNone/>
            </a:pPr>
            <a:r>
              <a:rPr lang="en-US" sz="1200">
                <a:solidFill>
                  <a:schemeClr val="bg2">
                    <a:lumMod val="60000"/>
                    <a:lumOff val="40000"/>
                  </a:schemeClr>
                </a:solidFill>
              </a:rPr>
              <a:t>Images: R. Hurt/Caltech-JPL; 2007 Thomson Higher Education</a:t>
            </a:r>
          </a:p>
        </p:txBody>
      </p:sp>
      <p:cxnSp>
        <p:nvCxnSpPr>
          <p:cNvPr id="44" name="Straight Connector 43">
            <a:extLst>
              <a:ext uri="{FF2B5EF4-FFF2-40B4-BE49-F238E27FC236}">
                <a16:creationId xmlns:a16="http://schemas.microsoft.com/office/drawing/2014/main" id="{84F0FCAB-99B5-473E-B3C8-BE5B4413D2DA}"/>
              </a:ext>
            </a:extLst>
          </p:cNvPr>
          <p:cNvCxnSpPr>
            <a:cxnSpLocks/>
          </p:cNvCxnSpPr>
          <p:nvPr/>
        </p:nvCxnSpPr>
        <p:spPr>
          <a:xfrm flipH="1">
            <a:off x="7182637" y="5155602"/>
            <a:ext cx="2917190" cy="0"/>
          </a:xfrm>
          <a:prstGeom prst="line">
            <a:avLst/>
          </a:prstGeom>
          <a:ln w="57150">
            <a:solidFill>
              <a:srgbClr val="FF0000"/>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333875D1-788C-416C-B217-FACB4F0FFA56}"/>
              </a:ext>
            </a:extLst>
          </p:cNvPr>
          <p:cNvSpPr txBox="1"/>
          <p:nvPr/>
        </p:nvSpPr>
        <p:spPr>
          <a:xfrm>
            <a:off x="8514233" y="4924770"/>
            <a:ext cx="320040" cy="461665"/>
          </a:xfrm>
          <a:prstGeom prst="rect">
            <a:avLst/>
          </a:prstGeom>
          <a:solidFill>
            <a:schemeClr val="tx1"/>
          </a:solidFill>
        </p:spPr>
        <p:txBody>
          <a:bodyPr wrap="square" rtlCol="0">
            <a:spAutoFit/>
          </a:bodyPr>
          <a:lstStyle/>
          <a:p>
            <a:pPr>
              <a:buNone/>
            </a:pPr>
            <a:r>
              <a:rPr lang="en-US" sz="2400">
                <a:solidFill>
                  <a:srgbClr val="FF0000"/>
                </a:solidFill>
              </a:rPr>
              <a:t>R</a:t>
            </a:r>
            <a:endParaRPr lang="en-US">
              <a:solidFill>
                <a:srgbClr val="FF0000"/>
              </a:solidFill>
            </a:endParaRPr>
          </a:p>
        </p:txBody>
      </p:sp>
      <p:pic>
        <p:nvPicPr>
          <p:cNvPr id="4" name="Picture 3">
            <a:extLst>
              <a:ext uri="{FF2B5EF4-FFF2-40B4-BE49-F238E27FC236}">
                <a16:creationId xmlns:a16="http://schemas.microsoft.com/office/drawing/2014/main" id="{CDC821B5-9C70-4E1E-BD67-2D5003C5C4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3282" y="1771700"/>
            <a:ext cx="2305706" cy="830997"/>
          </a:xfrm>
          <a:prstGeom prst="rect">
            <a:avLst/>
          </a:prstGeom>
        </p:spPr>
      </p:pic>
      <p:sp>
        <p:nvSpPr>
          <p:cNvPr id="3" name="TextBox 2"/>
          <p:cNvSpPr txBox="1"/>
          <p:nvPr/>
        </p:nvSpPr>
        <p:spPr>
          <a:xfrm>
            <a:off x="1775520" y="5805265"/>
            <a:ext cx="1963924" cy="276999"/>
          </a:xfrm>
          <a:prstGeom prst="rect">
            <a:avLst/>
          </a:prstGeom>
          <a:noFill/>
        </p:spPr>
        <p:txBody>
          <a:bodyPr wrap="none" rtlCol="0">
            <a:spAutoFit/>
          </a:bodyPr>
          <a:lstStyle/>
          <a:p>
            <a:r>
              <a:rPr lang="en-GB" sz="1200"/>
              <a:t>Courtesy of Jason Hogan!</a:t>
            </a:r>
          </a:p>
        </p:txBody>
      </p:sp>
      <p:sp>
        <p:nvSpPr>
          <p:cNvPr id="5" name="TextBox 4"/>
          <p:cNvSpPr txBox="1"/>
          <p:nvPr/>
        </p:nvSpPr>
        <p:spPr>
          <a:xfrm>
            <a:off x="1631504" y="6093297"/>
            <a:ext cx="8921470" cy="646331"/>
          </a:xfrm>
          <a:prstGeom prst="rect">
            <a:avLst/>
          </a:prstGeom>
          <a:noFill/>
        </p:spPr>
        <p:txBody>
          <a:bodyPr wrap="none" rtlCol="0">
            <a:spAutoFit/>
          </a:bodyPr>
          <a:lstStyle/>
          <a:p>
            <a:r>
              <a:rPr lang="en-GB"/>
              <a:t>Ultimate sensitivity for terrestrial based detectors is achieved by operating 2 (or more)</a:t>
            </a:r>
          </a:p>
          <a:p>
            <a:r>
              <a:rPr lang="en-GB"/>
              <a:t>Detectors in synchronisation mode  </a:t>
            </a:r>
          </a:p>
        </p:txBody>
      </p:sp>
    </p:spTree>
    <p:extLst>
      <p:ext uri="{BB962C8B-B14F-4D97-AF65-F5344CB8AC3E}">
        <p14:creationId xmlns:p14="http://schemas.microsoft.com/office/powerpoint/2010/main" val="21103018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Ultimate Goal: Establish International Network</a:t>
            </a:r>
          </a:p>
        </p:txBody>
      </p:sp>
      <p:pic>
        <p:nvPicPr>
          <p:cNvPr id="3" name="Picture 2" descr="Screenshot 2019-01-17 at 11.07.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648" y="1260136"/>
            <a:ext cx="6299880" cy="5121193"/>
          </a:xfrm>
          <a:prstGeom prst="rect">
            <a:avLst/>
          </a:prstGeom>
        </p:spPr>
      </p:pic>
      <p:sp>
        <p:nvSpPr>
          <p:cNvPr id="4" name="TextBox 3"/>
          <p:cNvSpPr txBox="1"/>
          <p:nvPr/>
        </p:nvSpPr>
        <p:spPr>
          <a:xfrm>
            <a:off x="6240016" y="5662990"/>
            <a:ext cx="2573140" cy="646331"/>
          </a:xfrm>
          <a:prstGeom prst="rect">
            <a:avLst/>
          </a:prstGeom>
          <a:noFill/>
        </p:spPr>
        <p:txBody>
          <a:bodyPr wrap="none" rtlCol="0">
            <a:spAutoFit/>
          </a:bodyPr>
          <a:lstStyle/>
          <a:p>
            <a:r>
              <a:rPr lang="en-GB" sz="1200" b="1">
                <a:solidFill>
                  <a:schemeClr val="bg1"/>
                </a:solidFill>
              </a:rPr>
              <a:t>Illustrative Example:</a:t>
            </a:r>
          </a:p>
          <a:p>
            <a:r>
              <a:rPr lang="en-GB" sz="1200">
                <a:solidFill>
                  <a:schemeClr val="bg1"/>
                </a:solidFill>
              </a:rPr>
              <a:t>Network could be further extended </a:t>
            </a:r>
          </a:p>
          <a:p>
            <a:r>
              <a:rPr lang="en-GB" sz="1200">
                <a:solidFill>
                  <a:schemeClr val="bg1"/>
                </a:solidFill>
              </a:rPr>
              <a:t>or arranged differently  </a:t>
            </a:r>
          </a:p>
        </p:txBody>
      </p:sp>
    </p:spTree>
    <p:extLst>
      <p:ext uri="{BB962C8B-B14F-4D97-AF65-F5344CB8AC3E}">
        <p14:creationId xmlns:p14="http://schemas.microsoft.com/office/powerpoint/2010/main" val="26598203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A9CC38-87AD-F94E-93D3-001CFADC6CB5}"/>
              </a:ext>
            </a:extLst>
          </p:cNvPr>
          <p:cNvPicPr>
            <a:picLocks noChangeAspect="1"/>
          </p:cNvPicPr>
          <p:nvPr/>
        </p:nvPicPr>
        <p:blipFill>
          <a:blip r:embed="rId2"/>
          <a:stretch>
            <a:fillRect/>
          </a:stretch>
        </p:blipFill>
        <p:spPr>
          <a:xfrm>
            <a:off x="250862" y="1268760"/>
            <a:ext cx="7959600" cy="5094144"/>
          </a:xfrm>
          <a:prstGeom prst="rect">
            <a:avLst/>
          </a:prstGeom>
        </p:spPr>
      </p:pic>
      <p:sp>
        <p:nvSpPr>
          <p:cNvPr id="2" name="Title 1">
            <a:extLst>
              <a:ext uri="{FF2B5EF4-FFF2-40B4-BE49-F238E27FC236}">
                <a16:creationId xmlns:a16="http://schemas.microsoft.com/office/drawing/2014/main" id="{99A8336F-3310-BC40-A237-E9B1094E57AB}"/>
              </a:ext>
            </a:extLst>
          </p:cNvPr>
          <p:cNvSpPr>
            <a:spLocks noGrp="1"/>
          </p:cNvSpPr>
          <p:nvPr>
            <p:ph type="title"/>
          </p:nvPr>
        </p:nvSpPr>
        <p:spPr/>
        <p:txBody>
          <a:bodyPr/>
          <a:lstStyle/>
          <a:p>
            <a:r>
              <a:rPr lang="en-GB"/>
              <a:t>AION: Pathway to the GW Mid-(Frequency)</a:t>
            </a:r>
            <a:r>
              <a:rPr lang="en-US"/>
              <a:t> </a:t>
            </a:r>
          </a:p>
        </p:txBody>
      </p:sp>
      <p:sp>
        <p:nvSpPr>
          <p:cNvPr id="5" name="Rectangle 4">
            <a:extLst>
              <a:ext uri="{FF2B5EF4-FFF2-40B4-BE49-F238E27FC236}">
                <a16:creationId xmlns:a16="http://schemas.microsoft.com/office/drawing/2014/main" id="{29C6AB73-0DAB-EB43-B9F6-6F5903CB84EC}"/>
              </a:ext>
            </a:extLst>
          </p:cNvPr>
          <p:cNvSpPr/>
          <p:nvPr/>
        </p:nvSpPr>
        <p:spPr>
          <a:xfrm>
            <a:off x="8256240" y="1291172"/>
            <a:ext cx="4104456" cy="2209836"/>
          </a:xfrm>
          <a:prstGeom prst="rect">
            <a:avLst/>
          </a:prstGeom>
        </p:spPr>
        <p:txBody>
          <a:bodyPr wrap="square">
            <a:spAutoFit/>
          </a:bodyPr>
          <a:lstStyle/>
          <a:p>
            <a:pPr>
              <a:spcBef>
                <a:spcPct val="20000"/>
              </a:spcBef>
              <a:defRPr/>
            </a:pPr>
            <a:r>
              <a:rPr lang="en-US" sz="1600" b="1">
                <a:solidFill>
                  <a:srgbClr val="000000"/>
                </a:solidFill>
                <a:latin typeface="Tahoma" pitchFamily="34" charset="0"/>
                <a:ea typeface="+mn-ea"/>
                <a:cs typeface="Arial" charset="0"/>
              </a:rPr>
              <a:t>Mid-band science</a:t>
            </a:r>
          </a:p>
          <a:p>
            <a:pPr marL="285750" indent="-285750">
              <a:spcBef>
                <a:spcPct val="20000"/>
              </a:spcBef>
              <a:buFontTx/>
              <a:buChar char="•"/>
              <a:defRPr/>
            </a:pPr>
            <a:r>
              <a:rPr lang="en-US" sz="1600">
                <a:solidFill>
                  <a:srgbClr val="000000"/>
                </a:solidFill>
                <a:latin typeface="Tahoma" pitchFamily="34" charset="0"/>
                <a:ea typeface="+mn-ea"/>
                <a:cs typeface="Arial" charset="0"/>
              </a:rPr>
              <a:t>Detect sources BEFORE they reach the high frequency band [LIGO, ET]</a:t>
            </a:r>
          </a:p>
          <a:p>
            <a:pPr marL="285750" indent="-285750">
              <a:spcBef>
                <a:spcPct val="20000"/>
              </a:spcBef>
              <a:buFontTx/>
              <a:buChar char="•"/>
              <a:defRPr/>
            </a:pPr>
            <a:r>
              <a:rPr lang="en-US" sz="1600">
                <a:solidFill>
                  <a:srgbClr val="000000"/>
                </a:solidFill>
                <a:latin typeface="Tahoma" pitchFamily="34" charset="0"/>
                <a:ea typeface="+mn-ea"/>
                <a:cs typeface="Arial" charset="0"/>
              </a:rPr>
              <a:t>Optimal for sky localization: predict when and where events will occur (for multi-messenger astronomy)</a:t>
            </a:r>
          </a:p>
          <a:p>
            <a:pPr marL="285750" indent="-285750">
              <a:spcBef>
                <a:spcPct val="20000"/>
              </a:spcBef>
              <a:buFontTx/>
              <a:buChar char="•"/>
              <a:defRPr/>
            </a:pPr>
            <a:r>
              <a:rPr lang="en-US" sz="1600">
                <a:solidFill>
                  <a:srgbClr val="000000"/>
                </a:solidFill>
                <a:latin typeface="Tahoma" pitchFamily="34" charset="0"/>
                <a:ea typeface="+mn-ea"/>
                <a:cs typeface="Arial" charset="0"/>
              </a:rPr>
              <a:t>Search for Ultra-light dark matter in a similar frequency [i.e. mass] range </a:t>
            </a:r>
          </a:p>
        </p:txBody>
      </p:sp>
      <p:sp>
        <p:nvSpPr>
          <p:cNvPr id="6" name="TextBox 5">
            <a:extLst>
              <a:ext uri="{FF2B5EF4-FFF2-40B4-BE49-F238E27FC236}">
                <a16:creationId xmlns:a16="http://schemas.microsoft.com/office/drawing/2014/main" id="{64F4F44E-4B80-7B40-9DC7-2EA9992C20D6}"/>
              </a:ext>
            </a:extLst>
          </p:cNvPr>
          <p:cNvSpPr txBox="1"/>
          <p:nvPr/>
        </p:nvSpPr>
        <p:spPr>
          <a:xfrm>
            <a:off x="8616280" y="3953980"/>
            <a:ext cx="3114452" cy="1692771"/>
          </a:xfrm>
          <a:prstGeom prst="rect">
            <a:avLst/>
          </a:prstGeom>
          <a:solidFill>
            <a:srgbClr val="FFFFCC"/>
          </a:solidFill>
          <a:effectLst>
            <a:glow rad="228600">
              <a:schemeClr val="accent2">
                <a:satMod val="175000"/>
                <a:alpha val="40000"/>
              </a:schemeClr>
            </a:glow>
          </a:effectLst>
        </p:spPr>
        <p:txBody>
          <a:bodyPr wrap="square" rtlCol="0">
            <a:spAutoFit/>
          </a:bodyPr>
          <a:lstStyle/>
          <a:p>
            <a:pPr algn="ctr"/>
            <a:r>
              <a:rPr lang="en-GB" sz="2600"/>
              <a:t>AION: </a:t>
            </a:r>
          </a:p>
          <a:p>
            <a:pPr algn="ctr"/>
            <a:r>
              <a:rPr lang="en-GB" sz="2600"/>
              <a:t>Terrestrial detectors can start filling this gap </a:t>
            </a:r>
          </a:p>
        </p:txBody>
      </p:sp>
    </p:spTree>
    <p:extLst>
      <p:ext uri="{BB962C8B-B14F-4D97-AF65-F5344CB8AC3E}">
        <p14:creationId xmlns:p14="http://schemas.microsoft.com/office/powerpoint/2010/main" val="25068412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7D2BEC-7537-BB4B-A802-D97AD3DF47FC}"/>
              </a:ext>
            </a:extLst>
          </p:cNvPr>
          <p:cNvPicPr>
            <a:picLocks noChangeAspect="1"/>
          </p:cNvPicPr>
          <p:nvPr/>
        </p:nvPicPr>
        <p:blipFill>
          <a:blip r:embed="rId2"/>
          <a:stretch>
            <a:fillRect/>
          </a:stretch>
        </p:blipFill>
        <p:spPr>
          <a:xfrm>
            <a:off x="237124" y="1266206"/>
            <a:ext cx="7963200" cy="5096448"/>
          </a:xfrm>
          <a:prstGeom prst="rect">
            <a:avLst/>
          </a:prstGeom>
        </p:spPr>
      </p:pic>
      <p:sp>
        <p:nvSpPr>
          <p:cNvPr id="2" name="Title 1">
            <a:extLst>
              <a:ext uri="{FF2B5EF4-FFF2-40B4-BE49-F238E27FC236}">
                <a16:creationId xmlns:a16="http://schemas.microsoft.com/office/drawing/2014/main" id="{99A8336F-3310-BC40-A237-E9B1094E57AB}"/>
              </a:ext>
            </a:extLst>
          </p:cNvPr>
          <p:cNvSpPr>
            <a:spLocks noGrp="1"/>
          </p:cNvSpPr>
          <p:nvPr>
            <p:ph type="title"/>
          </p:nvPr>
        </p:nvSpPr>
        <p:spPr/>
        <p:txBody>
          <a:bodyPr/>
          <a:lstStyle/>
          <a:p>
            <a:r>
              <a:rPr lang="en-GB"/>
              <a:t>AION &amp; AEDGE: Pathway to the GW Mid-(Frequency)</a:t>
            </a:r>
            <a:r>
              <a:rPr lang="en-US"/>
              <a:t> </a:t>
            </a:r>
          </a:p>
        </p:txBody>
      </p:sp>
      <p:sp>
        <p:nvSpPr>
          <p:cNvPr id="5" name="Rectangle 4">
            <a:extLst>
              <a:ext uri="{FF2B5EF4-FFF2-40B4-BE49-F238E27FC236}">
                <a16:creationId xmlns:a16="http://schemas.microsoft.com/office/drawing/2014/main" id="{29C6AB73-0DAB-EB43-B9F6-6F5903CB84EC}"/>
              </a:ext>
            </a:extLst>
          </p:cNvPr>
          <p:cNvSpPr/>
          <p:nvPr/>
        </p:nvSpPr>
        <p:spPr>
          <a:xfrm>
            <a:off x="8256240" y="1291172"/>
            <a:ext cx="4104456" cy="2209836"/>
          </a:xfrm>
          <a:prstGeom prst="rect">
            <a:avLst/>
          </a:prstGeom>
        </p:spPr>
        <p:txBody>
          <a:bodyPr wrap="square">
            <a:spAutoFit/>
          </a:bodyPr>
          <a:lstStyle/>
          <a:p>
            <a:pPr>
              <a:spcBef>
                <a:spcPct val="20000"/>
              </a:spcBef>
              <a:defRPr/>
            </a:pPr>
            <a:r>
              <a:rPr lang="en-US" sz="1600" b="1">
                <a:solidFill>
                  <a:srgbClr val="000000"/>
                </a:solidFill>
                <a:latin typeface="Tahoma" pitchFamily="34" charset="0"/>
                <a:ea typeface="+mn-ea"/>
                <a:cs typeface="Arial" charset="0"/>
              </a:rPr>
              <a:t>Mid-band science</a:t>
            </a:r>
          </a:p>
          <a:p>
            <a:pPr marL="285750" indent="-285750">
              <a:spcBef>
                <a:spcPct val="20000"/>
              </a:spcBef>
              <a:buFontTx/>
              <a:buChar char="•"/>
              <a:defRPr/>
            </a:pPr>
            <a:r>
              <a:rPr lang="en-US" sz="1600">
                <a:solidFill>
                  <a:srgbClr val="000000"/>
                </a:solidFill>
                <a:latin typeface="Tahoma" pitchFamily="34" charset="0"/>
                <a:ea typeface="+mn-ea"/>
                <a:cs typeface="Arial" charset="0"/>
              </a:rPr>
              <a:t>Detect sources BEFORE they reach the high frequency band [LIGO, ET]</a:t>
            </a:r>
          </a:p>
          <a:p>
            <a:pPr marL="285750" indent="-285750">
              <a:spcBef>
                <a:spcPct val="20000"/>
              </a:spcBef>
              <a:buFontTx/>
              <a:buChar char="•"/>
              <a:defRPr/>
            </a:pPr>
            <a:r>
              <a:rPr lang="en-US" sz="1600">
                <a:solidFill>
                  <a:srgbClr val="000000"/>
                </a:solidFill>
                <a:latin typeface="Tahoma" pitchFamily="34" charset="0"/>
                <a:ea typeface="+mn-ea"/>
                <a:cs typeface="Arial" charset="0"/>
              </a:rPr>
              <a:t>Optimal for sky localization: predict when and where events will occur (for multi-messenger astronomy)</a:t>
            </a:r>
          </a:p>
          <a:p>
            <a:pPr marL="285750" indent="-285750">
              <a:spcBef>
                <a:spcPct val="20000"/>
              </a:spcBef>
              <a:buFontTx/>
              <a:buChar char="•"/>
              <a:defRPr/>
            </a:pPr>
            <a:r>
              <a:rPr lang="en-US" sz="1600">
                <a:solidFill>
                  <a:srgbClr val="000000"/>
                </a:solidFill>
                <a:latin typeface="Tahoma" pitchFamily="34" charset="0"/>
                <a:ea typeface="+mn-ea"/>
                <a:cs typeface="Arial" charset="0"/>
              </a:rPr>
              <a:t>Search for Ultra-light dark matter in a similar frequency [i.e. mass] range </a:t>
            </a:r>
          </a:p>
        </p:txBody>
      </p:sp>
      <p:sp>
        <p:nvSpPr>
          <p:cNvPr id="6" name="TextBox 5">
            <a:extLst>
              <a:ext uri="{FF2B5EF4-FFF2-40B4-BE49-F238E27FC236}">
                <a16:creationId xmlns:a16="http://schemas.microsoft.com/office/drawing/2014/main" id="{64F4F44E-4B80-7B40-9DC7-2EA9992C20D6}"/>
              </a:ext>
            </a:extLst>
          </p:cNvPr>
          <p:cNvSpPr txBox="1"/>
          <p:nvPr/>
        </p:nvSpPr>
        <p:spPr>
          <a:xfrm>
            <a:off x="8616280" y="3953980"/>
            <a:ext cx="3114452" cy="1692771"/>
          </a:xfrm>
          <a:prstGeom prst="rect">
            <a:avLst/>
          </a:prstGeom>
          <a:solidFill>
            <a:srgbClr val="FFFFCC"/>
          </a:solidFill>
          <a:effectLst>
            <a:glow rad="228600">
              <a:schemeClr val="accent2">
                <a:satMod val="175000"/>
                <a:alpha val="40000"/>
              </a:schemeClr>
            </a:glow>
          </a:effectLst>
        </p:spPr>
        <p:txBody>
          <a:bodyPr wrap="square" rtlCol="0">
            <a:spAutoFit/>
          </a:bodyPr>
          <a:lstStyle/>
          <a:p>
            <a:pPr algn="ctr"/>
            <a:r>
              <a:rPr lang="en-GB" sz="2600"/>
              <a:t>AEDGE </a:t>
            </a:r>
          </a:p>
          <a:p>
            <a:pPr algn="ctr"/>
            <a:r>
              <a:rPr lang="en-GB" sz="2600"/>
              <a:t>Ultimate coverage with a space based detector</a:t>
            </a:r>
          </a:p>
        </p:txBody>
      </p:sp>
    </p:spTree>
    <p:extLst>
      <p:ext uri="{BB962C8B-B14F-4D97-AF65-F5344CB8AC3E}">
        <p14:creationId xmlns:p14="http://schemas.microsoft.com/office/powerpoint/2010/main" val="37246653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extBox 5"/>
          <p:cNvSpPr txBox="1"/>
          <p:nvPr/>
        </p:nvSpPr>
        <p:spPr>
          <a:xfrm>
            <a:off x="407368" y="980728"/>
            <a:ext cx="11449272" cy="4817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a:spAutoFit/>
          </a:bodyPr>
          <a:lstStyle/>
          <a:p>
            <a:pPr defTabSz="457184">
              <a:defRPr sz="3600" b="0">
                <a:latin typeface="Calibri"/>
                <a:ea typeface="Calibri"/>
                <a:cs typeface="Calibri"/>
                <a:sym typeface="Calibri"/>
              </a:defRPr>
            </a:pPr>
            <a:r>
              <a:rPr sz="2531"/>
              <a:t>Probe formation of SMBHs</a:t>
            </a:r>
            <a:r>
              <a:rPr lang="en-GB" sz="2531"/>
              <a:t>: </a:t>
            </a:r>
            <a:r>
              <a:rPr sz="2531"/>
              <a:t>Synergies with other GW experiments (LIGO, LISA), test GR</a:t>
            </a:r>
          </a:p>
        </p:txBody>
      </p:sp>
      <p:sp>
        <p:nvSpPr>
          <p:cNvPr id="204" name="TextBox 8"/>
          <p:cNvSpPr txBox="1"/>
          <p:nvPr/>
        </p:nvSpPr>
        <p:spPr>
          <a:xfrm>
            <a:off x="686616" y="6526248"/>
            <a:ext cx="4041232" cy="287128"/>
          </a:xfrm>
          <a:prstGeom prst="rect">
            <a:avLst/>
          </a:prstGeom>
          <a:solidFill>
            <a:srgbClr val="FF00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19" rIns="45719" bIns="45719">
            <a:spAutoFit/>
          </a:bodyPr>
          <a:lstStyle>
            <a:lvl1pPr algn="l" defTabSz="650240">
              <a:defRPr sz="1800" b="0">
                <a:solidFill>
                  <a:srgbClr val="FFFF00"/>
                </a:solidFill>
                <a:latin typeface="Calibri"/>
                <a:ea typeface="Calibri"/>
                <a:cs typeface="Calibri"/>
                <a:sym typeface="Calibri"/>
              </a:defRPr>
            </a:lvl1pPr>
          </a:lstStyle>
          <a:p>
            <a:r>
              <a:rPr sz="1266"/>
              <a:t>AION Collaboration (</a:t>
            </a:r>
            <a:r>
              <a:rPr sz="1266" err="1"/>
              <a:t>Badurina</a:t>
            </a:r>
            <a:r>
              <a:rPr sz="1266"/>
              <a:t>, …, JE et al): arXiv:1911.11755</a:t>
            </a:r>
          </a:p>
        </p:txBody>
      </p:sp>
      <p:pic>
        <p:nvPicPr>
          <p:cNvPr id="205" name="RSBHs.png" descr="RSBHs.png"/>
          <p:cNvPicPr>
            <a:picLocks noChangeAspect="1"/>
          </p:cNvPicPr>
          <p:nvPr/>
        </p:nvPicPr>
        <p:blipFill>
          <a:blip r:embed="rId3"/>
          <a:stretch>
            <a:fillRect/>
          </a:stretch>
        </p:blipFill>
        <p:spPr>
          <a:xfrm>
            <a:off x="1719929" y="1467020"/>
            <a:ext cx="7798351" cy="5002186"/>
          </a:xfrm>
          <a:prstGeom prst="rect">
            <a:avLst/>
          </a:prstGeom>
          <a:ln w="12700">
            <a:miter lim="400000"/>
          </a:ln>
        </p:spPr>
      </p:pic>
      <p:sp>
        <p:nvSpPr>
          <p:cNvPr id="206" name="TextBox 8"/>
          <p:cNvSpPr txBox="1"/>
          <p:nvPr/>
        </p:nvSpPr>
        <p:spPr>
          <a:xfrm>
            <a:off x="5619105" y="6526248"/>
            <a:ext cx="5003547" cy="287128"/>
          </a:xfrm>
          <a:prstGeom prst="rect">
            <a:avLst/>
          </a:prstGeom>
          <a:solidFill>
            <a:srgbClr val="FF00FF"/>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tIns="45719" rIns="45719" bIns="45719">
            <a:spAutoFit/>
          </a:bodyPr>
          <a:lstStyle>
            <a:lvl1pPr algn="l" defTabSz="650240">
              <a:defRPr sz="1800" b="0">
                <a:solidFill>
                  <a:srgbClr val="FFFF00"/>
                </a:solidFill>
                <a:latin typeface="Calibri"/>
                <a:ea typeface="Calibri"/>
                <a:cs typeface="Calibri"/>
                <a:sym typeface="Calibri"/>
              </a:defRPr>
            </a:lvl1pPr>
          </a:lstStyle>
          <a:p>
            <a:r>
              <a:rPr sz="1266"/>
              <a:t>Badurina, Buchmueller, JE, Lewicki, McCabe &amp; Vaskonen: arXiv:2108.02468</a:t>
            </a:r>
          </a:p>
        </p:txBody>
      </p:sp>
      <p:sp>
        <p:nvSpPr>
          <p:cNvPr id="3" name="Title 2">
            <a:extLst>
              <a:ext uri="{FF2B5EF4-FFF2-40B4-BE49-F238E27FC236}">
                <a16:creationId xmlns:a16="http://schemas.microsoft.com/office/drawing/2014/main" id="{D2D59ADD-4782-114E-8525-959A76164D8C}"/>
              </a:ext>
            </a:extLst>
          </p:cNvPr>
          <p:cNvSpPr>
            <a:spLocks noGrp="1"/>
          </p:cNvSpPr>
          <p:nvPr>
            <p:ph type="title"/>
          </p:nvPr>
        </p:nvSpPr>
        <p:spPr/>
        <p:txBody>
          <a:bodyPr/>
          <a:lstStyle/>
          <a:p>
            <a:r>
              <a:rPr lang="en-US"/>
              <a:t>Vision for 2045+ </a:t>
            </a:r>
          </a:p>
        </p:txBody>
      </p:sp>
    </p:spTree>
    <p:extLst>
      <p:ext uri="{BB962C8B-B14F-4D97-AF65-F5344CB8AC3E}">
        <p14:creationId xmlns:p14="http://schemas.microsoft.com/office/powerpoint/2010/main" val="1118883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CBCE-0FB7-984D-B615-5484A3777206}"/>
              </a:ext>
            </a:extLst>
          </p:cNvPr>
          <p:cNvSpPr>
            <a:spLocks noGrp="1"/>
          </p:cNvSpPr>
          <p:nvPr>
            <p:ph type="title"/>
          </p:nvPr>
        </p:nvSpPr>
        <p:spPr/>
        <p:txBody>
          <a:bodyPr/>
          <a:lstStyle/>
          <a:p>
            <a:r>
              <a:rPr lang="en-US"/>
              <a:t>Proposed Road-map </a:t>
            </a:r>
          </a:p>
        </p:txBody>
      </p:sp>
      <p:pic>
        <p:nvPicPr>
          <p:cNvPr id="4" name="Picture 3">
            <a:extLst>
              <a:ext uri="{FF2B5EF4-FFF2-40B4-BE49-F238E27FC236}">
                <a16:creationId xmlns:a16="http://schemas.microsoft.com/office/drawing/2014/main" id="{03FD4E7F-4169-1D48-8F6F-A242CBC12F12}"/>
              </a:ext>
            </a:extLst>
          </p:cNvPr>
          <p:cNvPicPr>
            <a:picLocks noChangeAspect="1"/>
          </p:cNvPicPr>
          <p:nvPr/>
        </p:nvPicPr>
        <p:blipFill>
          <a:blip r:embed="rId2"/>
          <a:stretch>
            <a:fillRect/>
          </a:stretch>
        </p:blipFill>
        <p:spPr>
          <a:xfrm>
            <a:off x="47328" y="44624"/>
            <a:ext cx="12144672" cy="6795755"/>
          </a:xfrm>
          <a:prstGeom prst="rect">
            <a:avLst/>
          </a:prstGeom>
        </p:spPr>
      </p:pic>
    </p:spTree>
    <p:extLst>
      <p:ext uri="{BB962C8B-B14F-4D97-AF65-F5344CB8AC3E}">
        <p14:creationId xmlns:p14="http://schemas.microsoft.com/office/powerpoint/2010/main" val="35956428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A42C-AC10-314B-8903-0512641CC0FD}"/>
              </a:ext>
            </a:extLst>
          </p:cNvPr>
          <p:cNvSpPr>
            <a:spLocks noGrp="1"/>
          </p:cNvSpPr>
          <p:nvPr>
            <p:ph type="title"/>
          </p:nvPr>
        </p:nvSpPr>
        <p:spPr/>
        <p:txBody>
          <a:bodyPr/>
          <a:lstStyle/>
          <a:p>
            <a:r>
              <a:rPr lang="en-US"/>
              <a:t>The GW Experimental Landscape: 2045ish+</a:t>
            </a:r>
          </a:p>
        </p:txBody>
      </p:sp>
      <p:pic>
        <p:nvPicPr>
          <p:cNvPr id="6" name="Picture 5" descr="A close up of a map&#10;&#10;Description automatically generated">
            <a:extLst>
              <a:ext uri="{FF2B5EF4-FFF2-40B4-BE49-F238E27FC236}">
                <a16:creationId xmlns:a16="http://schemas.microsoft.com/office/drawing/2014/main" id="{09625968-CF79-AE4D-8B3C-BF6D86614EF5}"/>
              </a:ext>
            </a:extLst>
          </p:cNvPr>
          <p:cNvPicPr>
            <a:picLocks noChangeAspect="1"/>
          </p:cNvPicPr>
          <p:nvPr/>
        </p:nvPicPr>
        <p:blipFill>
          <a:blip r:embed="rId2"/>
          <a:stretch>
            <a:fillRect/>
          </a:stretch>
        </p:blipFill>
        <p:spPr>
          <a:xfrm>
            <a:off x="2711624" y="1124744"/>
            <a:ext cx="6337300" cy="4203700"/>
          </a:xfrm>
          <a:prstGeom prst="rect">
            <a:avLst/>
          </a:prstGeom>
        </p:spPr>
      </p:pic>
      <p:pic>
        <p:nvPicPr>
          <p:cNvPr id="10" name="Picture 9" descr="A close up of a map&#10;&#10;Description automatically generated">
            <a:extLst>
              <a:ext uri="{FF2B5EF4-FFF2-40B4-BE49-F238E27FC236}">
                <a16:creationId xmlns:a16="http://schemas.microsoft.com/office/drawing/2014/main" id="{1D3624CC-5D7F-6E42-8F0D-E3068B2A3921}"/>
              </a:ext>
            </a:extLst>
          </p:cNvPr>
          <p:cNvPicPr>
            <a:picLocks noChangeAspect="1"/>
          </p:cNvPicPr>
          <p:nvPr/>
        </p:nvPicPr>
        <p:blipFill>
          <a:blip r:embed="rId3"/>
          <a:stretch>
            <a:fillRect/>
          </a:stretch>
        </p:blipFill>
        <p:spPr>
          <a:xfrm>
            <a:off x="2711624" y="1124744"/>
            <a:ext cx="6337300" cy="4203700"/>
          </a:xfrm>
          <a:prstGeom prst="rect">
            <a:avLst/>
          </a:prstGeom>
        </p:spPr>
      </p:pic>
      <p:graphicFrame>
        <p:nvGraphicFramePr>
          <p:cNvPr id="11" name="Table 10">
            <a:extLst>
              <a:ext uri="{FF2B5EF4-FFF2-40B4-BE49-F238E27FC236}">
                <a16:creationId xmlns:a16="http://schemas.microsoft.com/office/drawing/2014/main" id="{55D5883C-3377-B449-99BF-416E45E2AAEB}"/>
              </a:ext>
            </a:extLst>
          </p:cNvPr>
          <p:cNvGraphicFramePr>
            <a:graphicFrameLocks noGrp="1"/>
          </p:cNvGraphicFramePr>
          <p:nvPr/>
        </p:nvGraphicFramePr>
        <p:xfrm>
          <a:off x="1631504" y="5301209"/>
          <a:ext cx="4320480" cy="1296145"/>
        </p:xfrm>
        <a:graphic>
          <a:graphicData uri="http://schemas.openxmlformats.org/drawingml/2006/table">
            <a:tbl>
              <a:tblPr firstRow="1" firstCol="1" bandRow="1">
                <a:tableStyleId>{073A0DAA-6AF3-43AB-8588-CEC1D06C72B9}</a:tableStyleId>
              </a:tblPr>
              <a:tblGrid>
                <a:gridCol w="1453646">
                  <a:extLst>
                    <a:ext uri="{9D8B030D-6E8A-4147-A177-3AD203B41FA5}">
                      <a16:colId xmlns:a16="http://schemas.microsoft.com/office/drawing/2014/main" val="1127129125"/>
                    </a:ext>
                  </a:extLst>
                </a:gridCol>
                <a:gridCol w="691946">
                  <a:extLst>
                    <a:ext uri="{9D8B030D-6E8A-4147-A177-3AD203B41FA5}">
                      <a16:colId xmlns:a16="http://schemas.microsoft.com/office/drawing/2014/main" val="4281393202"/>
                    </a:ext>
                  </a:extLst>
                </a:gridCol>
                <a:gridCol w="494546">
                  <a:extLst>
                    <a:ext uri="{9D8B030D-6E8A-4147-A177-3AD203B41FA5}">
                      <a16:colId xmlns:a16="http://schemas.microsoft.com/office/drawing/2014/main" val="1227255512"/>
                    </a:ext>
                  </a:extLst>
                </a:gridCol>
                <a:gridCol w="919340">
                  <a:extLst>
                    <a:ext uri="{9D8B030D-6E8A-4147-A177-3AD203B41FA5}">
                      <a16:colId xmlns:a16="http://schemas.microsoft.com/office/drawing/2014/main" val="681128692"/>
                    </a:ext>
                  </a:extLst>
                </a:gridCol>
                <a:gridCol w="761002">
                  <a:extLst>
                    <a:ext uri="{9D8B030D-6E8A-4147-A177-3AD203B41FA5}">
                      <a16:colId xmlns:a16="http://schemas.microsoft.com/office/drawing/2014/main" val="2241352711"/>
                    </a:ext>
                  </a:extLst>
                </a:gridCol>
              </a:tblGrid>
              <a:tr h="427194">
                <a:tc>
                  <a:txBody>
                    <a:bodyPr/>
                    <a:lstStyle/>
                    <a:p>
                      <a:pPr algn="ctr">
                        <a:spcAft>
                          <a:spcPts val="0"/>
                        </a:spcAft>
                      </a:pPr>
                      <a:r>
                        <a:rPr lang="en-GB" sz="1100">
                          <a:effectLst/>
                        </a:rPr>
                        <a:t>Sensitivity</a:t>
                      </a:r>
                    </a:p>
                    <a:p>
                      <a:pPr algn="ctr">
                        <a:spcAft>
                          <a:spcPts val="0"/>
                        </a:spcAft>
                      </a:pPr>
                      <a:r>
                        <a:rPr lang="en-GB" sz="1100">
                          <a:effectLst/>
                        </a:rPr>
                        <a:t>Scenario</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L</a:t>
                      </a:r>
                    </a:p>
                    <a:p>
                      <a:pPr algn="ctr">
                        <a:spcAft>
                          <a:spcPts val="0"/>
                        </a:spcAft>
                      </a:pPr>
                      <a:r>
                        <a:rPr lang="en-GB" sz="1100">
                          <a:effectLst/>
                        </a:rPr>
                        <a:t>[m]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T</a:t>
                      </a:r>
                      <a:r>
                        <a:rPr lang="en-GB" sz="1100" baseline="-25000">
                          <a:effectLst/>
                        </a:rPr>
                        <a:t>int </a:t>
                      </a:r>
                      <a:r>
                        <a:rPr lang="en-GB" sz="1100">
                          <a:effectLst/>
                        </a:rPr>
                        <a: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err="1">
                          <a:effectLst/>
                        </a:rPr>
                        <a:t>Φ</a:t>
                      </a:r>
                      <a:r>
                        <a:rPr lang="en-GB" sz="1100">
                          <a:effectLst/>
                        </a:rPr>
                        <a:t> </a:t>
                      </a:r>
                    </a:p>
                    <a:p>
                      <a:pPr algn="ctr">
                        <a:spcAft>
                          <a:spcPts val="0"/>
                        </a:spcAft>
                      </a:pPr>
                      <a:r>
                        <a:rPr lang="en-GB" sz="1100">
                          <a:effectLst/>
                        </a:rPr>
                        <a:t>[1/√Hz]</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LMP</a:t>
                      </a:r>
                    </a:p>
                    <a:p>
                      <a:pPr algn="ctr">
                        <a:spcAft>
                          <a:spcPts val="0"/>
                        </a:spcAft>
                      </a:pPr>
                      <a:r>
                        <a:rPr lang="en-GB" sz="1100">
                          <a:effectLst/>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7211606"/>
                  </a:ext>
                </a:extLst>
              </a:tr>
              <a:tr h="228160">
                <a:tc>
                  <a:txBody>
                    <a:bodyPr/>
                    <a:lstStyle/>
                    <a:p>
                      <a:pPr algn="ctr">
                        <a:spcAft>
                          <a:spcPts val="0"/>
                        </a:spcAft>
                      </a:pPr>
                      <a:r>
                        <a:rPr lang="en-GB" sz="1100">
                          <a:effectLst/>
                        </a:rPr>
                        <a:t>AION-100-today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100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1.4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10</a:t>
                      </a:r>
                      <a:r>
                        <a:rPr lang="en-GB" sz="1100" baseline="300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100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0210940"/>
                  </a:ext>
                </a:extLst>
              </a:tr>
              <a:tr h="213597">
                <a:tc>
                  <a:txBody>
                    <a:bodyPr/>
                    <a:lstStyle/>
                    <a:p>
                      <a:pPr algn="ctr">
                        <a:spcAft>
                          <a:spcPts val="0"/>
                        </a:spcAft>
                      </a:pPr>
                      <a:r>
                        <a:rPr lang="en-GB" sz="1100">
                          <a:effectLst/>
                        </a:rPr>
                        <a:t>AION-100-ultimate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100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1.4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10</a:t>
                      </a:r>
                      <a:r>
                        <a:rPr lang="en-GB" sz="1100" baseline="300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40000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8981"/>
                  </a:ext>
                </a:extLst>
              </a:tr>
              <a:tr h="213597">
                <a:tc>
                  <a:txBody>
                    <a:bodyPr/>
                    <a:lstStyle/>
                    <a:p>
                      <a:pPr algn="ctr">
                        <a:spcAft>
                          <a:spcPts val="0"/>
                        </a:spcAft>
                      </a:pPr>
                      <a:r>
                        <a:rPr lang="en-GB" sz="1100">
                          <a:effectLst/>
                        </a:rPr>
                        <a:t>AION-km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2000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0.3 x 10</a:t>
                      </a:r>
                      <a:r>
                        <a:rPr lang="en-GB" sz="1100" baseline="300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40000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1268235"/>
                  </a:ext>
                </a:extLst>
              </a:tr>
              <a:tr h="213597">
                <a:tc>
                  <a:txBody>
                    <a:bodyPr/>
                    <a:lstStyle/>
                    <a:p>
                      <a:pPr algn="ctr">
                        <a:spcAft>
                          <a:spcPts val="0"/>
                        </a:spcAft>
                      </a:pPr>
                      <a:r>
                        <a:rPr lang="en-GB" sz="1100">
                          <a:effectLst/>
                        </a:rPr>
                        <a:t>AION-space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4.4x10</a:t>
                      </a:r>
                      <a:r>
                        <a:rPr lang="en-GB" sz="1100" baseline="300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300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10</a:t>
                      </a:r>
                      <a:r>
                        <a:rPr lang="en-GB" sz="1100" baseline="300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1100">
                          <a:effectLst/>
                        </a:rPr>
                        <a:t>&lt;1000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0756948"/>
                  </a:ext>
                </a:extLst>
              </a:tr>
            </a:tbl>
          </a:graphicData>
        </a:graphic>
      </p:graphicFrame>
      <p:sp>
        <p:nvSpPr>
          <p:cNvPr id="12" name="TextBox 11">
            <a:extLst>
              <a:ext uri="{FF2B5EF4-FFF2-40B4-BE49-F238E27FC236}">
                <a16:creationId xmlns:a16="http://schemas.microsoft.com/office/drawing/2014/main" id="{FCC56505-DAF2-4C46-9B46-08818CD54A05}"/>
              </a:ext>
            </a:extLst>
          </p:cNvPr>
          <p:cNvSpPr txBox="1"/>
          <p:nvPr/>
        </p:nvSpPr>
        <p:spPr>
          <a:xfrm>
            <a:off x="6622480" y="5301209"/>
            <a:ext cx="3505969" cy="1384995"/>
          </a:xfrm>
          <a:prstGeom prst="rect">
            <a:avLst/>
          </a:prstGeom>
          <a:solidFill>
            <a:srgbClr val="FFFF00"/>
          </a:solidFill>
        </p:spPr>
        <p:txBody>
          <a:bodyPr wrap="square" rtlCol="0">
            <a:spAutoFit/>
          </a:bodyPr>
          <a:lstStyle/>
          <a:p>
            <a:pPr algn="just"/>
            <a:r>
              <a:rPr lang="en-GB" sz="1200" b="1" i="1"/>
              <a:t>List of basic parameters: Lengths of the detector L, interrogation time of the atom interferometer T</a:t>
            </a:r>
            <a:r>
              <a:rPr lang="en-GB" sz="1200" b="1" i="1" baseline="-25000"/>
              <a:t>int </a:t>
            </a:r>
            <a:r>
              <a:rPr lang="en-GB" sz="1200" b="1" i="1"/>
              <a:t>, phase noise </a:t>
            </a:r>
            <a:r>
              <a:rPr lang="en-GB" sz="1200" b="1" i="1">
                <a:sym typeface="Symbol" pitchFamily="2" charset="2"/>
              </a:rPr>
              <a:t></a:t>
            </a:r>
            <a:r>
              <a:rPr lang="en-GB" sz="1200" b="1" i="1"/>
              <a:t>, and number of momentum transfers LMP. The choice of these parameters predominately defines the sensitivity of the projection scenarios. </a:t>
            </a:r>
            <a:endParaRPr lang="en-US" sz="1200" b="1"/>
          </a:p>
        </p:txBody>
      </p:sp>
      <p:cxnSp>
        <p:nvCxnSpPr>
          <p:cNvPr id="14" name="Curved Connector 13">
            <a:extLst>
              <a:ext uri="{FF2B5EF4-FFF2-40B4-BE49-F238E27FC236}">
                <a16:creationId xmlns:a16="http://schemas.microsoft.com/office/drawing/2014/main" id="{6732C627-8EBE-7B4F-AF17-0E430424CF79}"/>
              </a:ext>
            </a:extLst>
          </p:cNvPr>
          <p:cNvCxnSpPr>
            <a:cxnSpLocks/>
          </p:cNvCxnSpPr>
          <p:nvPr/>
        </p:nvCxnSpPr>
        <p:spPr bwMode="auto">
          <a:xfrm rot="5400000" flipH="1" flipV="1">
            <a:off x="2734010" y="2182478"/>
            <a:ext cx="4203699" cy="3528395"/>
          </a:xfrm>
          <a:prstGeom prst="curvedConnector3">
            <a:avLst>
              <a:gd name="adj1" fmla="val 50000"/>
            </a:avLst>
          </a:prstGeom>
          <a:noFill/>
          <a:ln w="9525" cap="flat" cmpd="sng" algn="ctr">
            <a:solidFill>
              <a:srgbClr val="FF1E30"/>
            </a:solidFill>
            <a:prstDash val="solid"/>
            <a:round/>
            <a:headEnd type="none" w="med" len="med"/>
            <a:tailEnd type="triangle"/>
          </a:ln>
          <a:effectLst/>
        </p:spPr>
      </p:cxnSp>
      <p:cxnSp>
        <p:nvCxnSpPr>
          <p:cNvPr id="22" name="Curved Connector 21">
            <a:extLst>
              <a:ext uri="{FF2B5EF4-FFF2-40B4-BE49-F238E27FC236}">
                <a16:creationId xmlns:a16="http://schemas.microsoft.com/office/drawing/2014/main" id="{95FA7598-8DDA-E648-AA4F-AE28F0A48176}"/>
              </a:ext>
            </a:extLst>
          </p:cNvPr>
          <p:cNvCxnSpPr>
            <a:cxnSpLocks/>
          </p:cNvCxnSpPr>
          <p:nvPr/>
        </p:nvCxnSpPr>
        <p:spPr bwMode="auto">
          <a:xfrm rot="5400000" flipH="1" flipV="1">
            <a:off x="3611724" y="3248980"/>
            <a:ext cx="3096344" cy="2880320"/>
          </a:xfrm>
          <a:prstGeom prst="curvedConnector3">
            <a:avLst/>
          </a:prstGeom>
          <a:noFill/>
          <a:ln w="9525" cap="flat" cmpd="sng" algn="ctr">
            <a:noFill/>
            <a:prstDash val="solid"/>
            <a:round/>
            <a:headEnd type="none" w="med" len="med"/>
            <a:tailEnd type="triangle"/>
          </a:ln>
          <a:effectLst/>
        </p:spPr>
      </p:cxnSp>
      <p:cxnSp>
        <p:nvCxnSpPr>
          <p:cNvPr id="25" name="Curved Connector 24">
            <a:extLst>
              <a:ext uri="{FF2B5EF4-FFF2-40B4-BE49-F238E27FC236}">
                <a16:creationId xmlns:a16="http://schemas.microsoft.com/office/drawing/2014/main" id="{A73DA04F-4FFE-0844-BECD-F9D74762EC0F}"/>
              </a:ext>
            </a:extLst>
          </p:cNvPr>
          <p:cNvCxnSpPr>
            <a:cxnSpLocks/>
          </p:cNvCxnSpPr>
          <p:nvPr/>
        </p:nvCxnSpPr>
        <p:spPr bwMode="auto">
          <a:xfrm flipV="1">
            <a:off x="3071664" y="3573018"/>
            <a:ext cx="3168356" cy="2664294"/>
          </a:xfrm>
          <a:prstGeom prst="curvedConnector3">
            <a:avLst>
              <a:gd name="adj1" fmla="val 24075"/>
            </a:avLst>
          </a:prstGeom>
          <a:noFill/>
          <a:ln w="9525" cap="flat" cmpd="sng" algn="ctr">
            <a:solidFill>
              <a:srgbClr val="7030A0"/>
            </a:solidFill>
            <a:prstDash val="solid"/>
            <a:round/>
            <a:headEnd type="none" w="med" len="med"/>
            <a:tailEnd type="triangle"/>
          </a:ln>
          <a:effectLst/>
        </p:spPr>
      </p:cxnSp>
      <p:cxnSp>
        <p:nvCxnSpPr>
          <p:cNvPr id="31" name="Curved Connector 30">
            <a:extLst>
              <a:ext uri="{FF2B5EF4-FFF2-40B4-BE49-F238E27FC236}">
                <a16:creationId xmlns:a16="http://schemas.microsoft.com/office/drawing/2014/main" id="{31B1E168-4C68-8242-A140-9289FC23B6A5}"/>
              </a:ext>
            </a:extLst>
          </p:cNvPr>
          <p:cNvCxnSpPr>
            <a:cxnSpLocks/>
          </p:cNvCxnSpPr>
          <p:nvPr/>
        </p:nvCxnSpPr>
        <p:spPr bwMode="auto">
          <a:xfrm flipV="1">
            <a:off x="3077606" y="3979914"/>
            <a:ext cx="2741215" cy="2497087"/>
          </a:xfrm>
          <a:prstGeom prst="curvedConnector3">
            <a:avLst/>
          </a:prstGeom>
          <a:noFill/>
          <a:ln w="9525" cap="flat" cmpd="sng" algn="ctr">
            <a:solidFill>
              <a:srgbClr val="FFC000"/>
            </a:solidFill>
            <a:prstDash val="solid"/>
            <a:round/>
            <a:headEnd type="none" w="med" len="med"/>
            <a:tailEnd type="triangle"/>
          </a:ln>
          <a:effectLst/>
        </p:spPr>
      </p:cxnSp>
    </p:spTree>
    <p:extLst>
      <p:ext uri="{BB962C8B-B14F-4D97-AF65-F5344CB8AC3E}">
        <p14:creationId xmlns:p14="http://schemas.microsoft.com/office/powerpoint/2010/main" val="10130527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E1FE-BC7C-8E4D-8080-75685656EF91}"/>
              </a:ext>
            </a:extLst>
          </p:cNvPr>
          <p:cNvSpPr>
            <a:spLocks noGrp="1"/>
          </p:cNvSpPr>
          <p:nvPr>
            <p:ph type="title"/>
          </p:nvPr>
        </p:nvSpPr>
        <p:spPr/>
        <p:txBody>
          <a:bodyPr/>
          <a:lstStyle/>
          <a:p>
            <a:r>
              <a:rPr lang="en-US"/>
              <a:t>The GW Experimental Landscape: 2030ish</a:t>
            </a:r>
          </a:p>
        </p:txBody>
      </p:sp>
      <p:pic>
        <p:nvPicPr>
          <p:cNvPr id="4" name="Picture 3" descr="A close up of a map&#10;&#10;Description automatically generated">
            <a:extLst>
              <a:ext uri="{FF2B5EF4-FFF2-40B4-BE49-F238E27FC236}">
                <a16:creationId xmlns:a16="http://schemas.microsoft.com/office/drawing/2014/main" id="{D0CC32F6-FE84-EF40-8018-A5300F6F09AA}"/>
              </a:ext>
            </a:extLst>
          </p:cNvPr>
          <p:cNvPicPr>
            <a:picLocks noChangeAspect="1"/>
          </p:cNvPicPr>
          <p:nvPr/>
        </p:nvPicPr>
        <p:blipFill>
          <a:blip r:embed="rId2"/>
          <a:stretch>
            <a:fillRect/>
          </a:stretch>
        </p:blipFill>
        <p:spPr>
          <a:xfrm>
            <a:off x="1631504" y="1052736"/>
            <a:ext cx="8496944" cy="5818824"/>
          </a:xfrm>
          <a:prstGeom prst="rect">
            <a:avLst/>
          </a:prstGeom>
        </p:spPr>
      </p:pic>
    </p:spTree>
    <p:extLst>
      <p:ext uri="{BB962C8B-B14F-4D97-AF65-F5344CB8AC3E}">
        <p14:creationId xmlns:p14="http://schemas.microsoft.com/office/powerpoint/2010/main" val="17976099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F44A-C969-124F-93A7-930F70B53462}"/>
              </a:ext>
            </a:extLst>
          </p:cNvPr>
          <p:cNvSpPr>
            <a:spLocks noGrp="1"/>
          </p:cNvSpPr>
          <p:nvPr>
            <p:ph type="title"/>
          </p:nvPr>
        </p:nvSpPr>
        <p:spPr/>
        <p:txBody>
          <a:bodyPr/>
          <a:lstStyle/>
          <a:p>
            <a:r>
              <a:rPr lang="en-GB" dirty="0"/>
              <a:t>Other Fundamental Physics </a:t>
            </a:r>
            <a:endParaRPr lang="en-US" dirty="0"/>
          </a:p>
        </p:txBody>
      </p:sp>
      <p:sp>
        <p:nvSpPr>
          <p:cNvPr id="3" name="Content Placeholder 2">
            <a:extLst>
              <a:ext uri="{FF2B5EF4-FFF2-40B4-BE49-F238E27FC236}">
                <a16:creationId xmlns:a16="http://schemas.microsoft.com/office/drawing/2014/main" id="{A7834034-6649-7E49-ADB1-55043D5740BD}"/>
              </a:ext>
            </a:extLst>
          </p:cNvPr>
          <p:cNvSpPr>
            <a:spLocks noGrp="1"/>
          </p:cNvSpPr>
          <p:nvPr>
            <p:ph idx="1"/>
          </p:nvPr>
        </p:nvSpPr>
        <p:spPr>
          <a:xfrm>
            <a:off x="749300" y="1340768"/>
            <a:ext cx="10963324" cy="5001425"/>
          </a:xfrm>
        </p:spPr>
        <p:txBody>
          <a:bodyPr/>
          <a:lstStyle/>
          <a:p>
            <a:pPr marL="0" indent="0"/>
            <a:r>
              <a:rPr lang="en-US" sz="2600" dirty="0">
                <a:solidFill>
                  <a:schemeClr val="accent6"/>
                </a:solidFill>
              </a:rPr>
              <a:t>Ultra-high-precision atom interferometry may also be sensitive to other aspects of fundamental physics beyond dark matter and GWs, though studies of such possibilities are still at exploratory stages. </a:t>
            </a:r>
          </a:p>
          <a:p>
            <a:pPr marL="0" indent="0"/>
            <a:r>
              <a:rPr lang="en-US" sz="2600" dirty="0">
                <a:solidFill>
                  <a:schemeClr val="accent6"/>
                </a:solidFill>
              </a:rPr>
              <a:t>Examples may include: </a:t>
            </a:r>
            <a:endParaRPr lang="en-GB" sz="2600" dirty="0">
              <a:solidFill>
                <a:schemeClr val="accent6"/>
              </a:solidFill>
            </a:endParaRPr>
          </a:p>
          <a:p>
            <a:pPr marL="342900" indent="-342900">
              <a:buFont typeface="Wingdings" pitchFamily="2" charset="2"/>
              <a:buChar char="Ø"/>
            </a:pPr>
            <a:r>
              <a:rPr lang="en-US" sz="2600" i="1" dirty="0"/>
              <a:t>The possibility of detecting the astrophysical neutrinos</a:t>
            </a:r>
            <a:endParaRPr lang="en-GB" sz="2600" dirty="0"/>
          </a:p>
          <a:p>
            <a:pPr marL="342900" indent="-342900">
              <a:buFont typeface="Wingdings" pitchFamily="2" charset="2"/>
              <a:buChar char="Ø"/>
            </a:pPr>
            <a:r>
              <a:rPr lang="en-US" sz="2600" i="1" dirty="0"/>
              <a:t>Probes of long-range fifth forces</a:t>
            </a:r>
            <a:r>
              <a:rPr lang="en-US" sz="2600" dirty="0"/>
              <a:t>. </a:t>
            </a:r>
          </a:p>
          <a:p>
            <a:pPr marL="342900" indent="-342900">
              <a:buFont typeface="Wingdings" pitchFamily="2" charset="2"/>
              <a:buChar char="Ø"/>
            </a:pPr>
            <a:r>
              <a:rPr lang="en-US" sz="2600" i="1" dirty="0"/>
              <a:t>Constraining possible variations in fundamental constants.</a:t>
            </a:r>
            <a:endParaRPr lang="en-GB" sz="2600" dirty="0"/>
          </a:p>
          <a:p>
            <a:pPr marL="342900" indent="-342900">
              <a:buFont typeface="Wingdings" pitchFamily="2" charset="2"/>
              <a:buChar char="Ø"/>
            </a:pPr>
            <a:r>
              <a:rPr lang="en-US" sz="2600" i="1" dirty="0"/>
              <a:t>Probing dark energy</a:t>
            </a:r>
            <a:r>
              <a:rPr lang="en-US" sz="2600" dirty="0"/>
              <a:t>. </a:t>
            </a:r>
          </a:p>
          <a:p>
            <a:pPr marL="342900" indent="-342900">
              <a:buFont typeface="Wingdings" pitchFamily="2" charset="2"/>
              <a:buChar char="Ø"/>
            </a:pPr>
            <a:r>
              <a:rPr lang="en-US" sz="2600" dirty="0"/>
              <a:t>Probes of basic physical principles such as foundations of quantum mechanics and Lorentz invariance.</a:t>
            </a:r>
            <a:endParaRPr lang="en-GB" sz="2600" dirty="0"/>
          </a:p>
          <a:p>
            <a:endParaRPr lang="en-US" dirty="0"/>
          </a:p>
        </p:txBody>
      </p:sp>
    </p:spTree>
    <p:extLst>
      <p:ext uri="{BB962C8B-B14F-4D97-AF65-F5344CB8AC3E}">
        <p14:creationId xmlns:p14="http://schemas.microsoft.com/office/powerpoint/2010/main" val="12999331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CBCE-0FB7-984D-B615-5484A3777206}"/>
              </a:ext>
            </a:extLst>
          </p:cNvPr>
          <p:cNvSpPr>
            <a:spLocks noGrp="1"/>
          </p:cNvSpPr>
          <p:nvPr>
            <p:ph type="title"/>
          </p:nvPr>
        </p:nvSpPr>
        <p:spPr/>
        <p:txBody>
          <a:bodyPr/>
          <a:lstStyle/>
          <a:p>
            <a:r>
              <a:rPr lang="en-US"/>
              <a:t>Proposed Road-map </a:t>
            </a:r>
          </a:p>
        </p:txBody>
      </p:sp>
      <p:pic>
        <p:nvPicPr>
          <p:cNvPr id="4" name="Picture 3">
            <a:extLst>
              <a:ext uri="{FF2B5EF4-FFF2-40B4-BE49-F238E27FC236}">
                <a16:creationId xmlns:a16="http://schemas.microsoft.com/office/drawing/2014/main" id="{03FD4E7F-4169-1D48-8F6F-A242CBC12F12}"/>
              </a:ext>
            </a:extLst>
          </p:cNvPr>
          <p:cNvPicPr>
            <a:picLocks noChangeAspect="1"/>
          </p:cNvPicPr>
          <p:nvPr/>
        </p:nvPicPr>
        <p:blipFill>
          <a:blip r:embed="rId3"/>
          <a:stretch>
            <a:fillRect/>
          </a:stretch>
        </p:blipFill>
        <p:spPr>
          <a:xfrm>
            <a:off x="47328" y="44624"/>
            <a:ext cx="12144672" cy="6795755"/>
          </a:xfrm>
          <a:prstGeom prst="rect">
            <a:avLst/>
          </a:prstGeom>
        </p:spPr>
      </p:pic>
      <p:sp>
        <p:nvSpPr>
          <p:cNvPr id="3" name="Rectangle 2">
            <a:extLst>
              <a:ext uri="{FF2B5EF4-FFF2-40B4-BE49-F238E27FC236}">
                <a16:creationId xmlns:a16="http://schemas.microsoft.com/office/drawing/2014/main" id="{46BC3CAE-9236-0F41-ABE1-224FDF36ED3D}"/>
              </a:ext>
            </a:extLst>
          </p:cNvPr>
          <p:cNvSpPr/>
          <p:nvPr/>
        </p:nvSpPr>
        <p:spPr bwMode="auto">
          <a:xfrm>
            <a:off x="6888088" y="620688"/>
            <a:ext cx="2880320" cy="2520280"/>
          </a:xfrm>
          <a:prstGeom prst="rect">
            <a:avLst/>
          </a:prstGeom>
          <a:solidFill>
            <a:srgbClr val="FF9F82">
              <a:alpha val="4063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ndParaRPr>
          </a:p>
        </p:txBody>
      </p:sp>
      <p:sp>
        <p:nvSpPr>
          <p:cNvPr id="5" name="Rectangle 4">
            <a:extLst>
              <a:ext uri="{FF2B5EF4-FFF2-40B4-BE49-F238E27FC236}">
                <a16:creationId xmlns:a16="http://schemas.microsoft.com/office/drawing/2014/main" id="{EC136C9D-7176-1647-A757-D43FD6972283}"/>
              </a:ext>
            </a:extLst>
          </p:cNvPr>
          <p:cNvSpPr/>
          <p:nvPr/>
        </p:nvSpPr>
        <p:spPr bwMode="auto">
          <a:xfrm>
            <a:off x="9840416" y="620688"/>
            <a:ext cx="2432298" cy="2448272"/>
          </a:xfrm>
          <a:prstGeom prst="rect">
            <a:avLst/>
          </a:prstGeom>
          <a:solidFill>
            <a:srgbClr val="FFFF00">
              <a:alpha val="4063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ndParaRPr>
          </a:p>
        </p:txBody>
      </p:sp>
      <p:sp>
        <p:nvSpPr>
          <p:cNvPr id="6" name="Rectangle 5">
            <a:extLst>
              <a:ext uri="{FF2B5EF4-FFF2-40B4-BE49-F238E27FC236}">
                <a16:creationId xmlns:a16="http://schemas.microsoft.com/office/drawing/2014/main" id="{8DCC2901-83F7-FE41-A390-53A49D4419C4}"/>
              </a:ext>
            </a:extLst>
          </p:cNvPr>
          <p:cNvSpPr/>
          <p:nvPr/>
        </p:nvSpPr>
        <p:spPr bwMode="auto">
          <a:xfrm>
            <a:off x="-33386" y="609600"/>
            <a:ext cx="2432298" cy="2448272"/>
          </a:xfrm>
          <a:prstGeom prst="rect">
            <a:avLst/>
          </a:prstGeom>
          <a:solidFill>
            <a:srgbClr val="22FF31">
              <a:alpha val="4063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ndParaRPr>
          </a:p>
        </p:txBody>
      </p:sp>
    </p:spTree>
    <p:extLst>
      <p:ext uri="{BB962C8B-B14F-4D97-AF65-F5344CB8AC3E}">
        <p14:creationId xmlns:p14="http://schemas.microsoft.com/office/powerpoint/2010/main" val="29402911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0467-6E1B-5846-8D1A-13AC12E5E0C3}"/>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3D8A5DEA-AA23-6E44-A0E3-0A43A3930676}"/>
              </a:ext>
            </a:extLst>
          </p:cNvPr>
          <p:cNvSpPr>
            <a:spLocks noGrp="1"/>
          </p:cNvSpPr>
          <p:nvPr>
            <p:ph idx="1"/>
          </p:nvPr>
        </p:nvSpPr>
        <p:spPr>
          <a:xfrm>
            <a:off x="335360" y="980728"/>
            <a:ext cx="11856640" cy="5616624"/>
          </a:xfrm>
        </p:spPr>
        <p:txBody>
          <a:bodyPr/>
          <a:lstStyle/>
          <a:p>
            <a:r>
              <a:rPr lang="en-US" sz="2400">
                <a:solidFill>
                  <a:schemeClr val="accent2"/>
                </a:solidFill>
              </a:rPr>
              <a:t>The first stage of the </a:t>
            </a:r>
            <a:r>
              <a:rPr lang="en-GB" sz="2400" i="1">
                <a:solidFill>
                  <a:schemeClr val="accent2"/>
                </a:solidFill>
              </a:rPr>
              <a:t>UK Atom Interferometer Observatory and Network (AION) </a:t>
            </a:r>
            <a:r>
              <a:rPr lang="en-US" sz="2400">
                <a:solidFill>
                  <a:schemeClr val="accent2"/>
                </a:solidFill>
              </a:rPr>
              <a:t>project was recently funded in the UK with about £9.6M</a:t>
            </a:r>
          </a:p>
          <a:p>
            <a:pPr marL="342900" indent="-342900">
              <a:buFont typeface="Wingdings" pitchFamily="2" charset="2"/>
              <a:buChar char="Ø"/>
            </a:pPr>
            <a:r>
              <a:rPr lang="en-GB" sz="1300"/>
              <a:t>AION opens a new window on gravitational physics, astrophysics &amp; cosmology using ultra-cold atom interferometers, leveraging UK investment in quantum technologies, providing new opportunities for UK science communities.</a:t>
            </a:r>
          </a:p>
          <a:p>
            <a:pPr>
              <a:buFont typeface="Wingdings" pitchFamily="2" charset="2"/>
              <a:buChar char="Ø"/>
            </a:pPr>
            <a:r>
              <a:rPr lang="en-US" sz="1300"/>
              <a:t>To push the state-of-the-art single photon atom interferometry, the AION project builds dedicated ultra-cold strontium laboratories in  </a:t>
            </a:r>
            <a:r>
              <a:rPr lang="en-US" sz="1300" b="1"/>
              <a:t>Birmingham, Cambridge, Imperial College, Oxford, and RAL</a:t>
            </a:r>
          </a:p>
          <a:p>
            <a:pPr marL="0" indent="0"/>
            <a:r>
              <a:rPr lang="en-GB" sz="1200" b="1"/>
              <a:t>AION: An Atom Interferometer Observatory and Network, JCAP05(2020) 011,[1911.11755].</a:t>
            </a:r>
            <a:endParaRPr lang="en-US" sz="1200" b="1">
              <a:solidFill>
                <a:schemeClr val="accent2"/>
              </a:solidFill>
            </a:endParaRPr>
          </a:p>
          <a:p>
            <a:r>
              <a:rPr lang="en-US" sz="2400">
                <a:solidFill>
                  <a:schemeClr val="accent2"/>
                </a:solidFill>
              </a:rPr>
              <a:t>The Atomic Experiment for Dark Matter and Gravity Exploration (AEDGE) mission proposal was summitted in the Voyage2050 White Paper call. </a:t>
            </a:r>
          </a:p>
          <a:p>
            <a:pPr marL="342900" indent="-342900">
              <a:buFont typeface="Wingdings" pitchFamily="2" charset="2"/>
              <a:buChar char="Ø"/>
            </a:pPr>
            <a:r>
              <a:rPr lang="en-GB" sz="1300">
                <a:solidFill>
                  <a:schemeClr val="tx2"/>
                </a:solidFill>
              </a:rPr>
              <a:t>AEDGE propose to use ultra-cold atom technology to explore </a:t>
            </a:r>
            <a:r>
              <a:rPr lang="en-GB" sz="1300"/>
              <a:t>gravitational physics, astrophysics &amp; cosmology and to search for ultra-light dark matter. The underlying technology concept is identical to the one AION pursues. </a:t>
            </a:r>
          </a:p>
          <a:p>
            <a:pPr marL="342900" indent="-342900">
              <a:buFont typeface="Wingdings" pitchFamily="2" charset="2"/>
              <a:buChar char="Ø"/>
            </a:pPr>
            <a:r>
              <a:rPr lang="en-GB" sz="1300">
                <a:solidFill>
                  <a:schemeClr val="tx2"/>
                </a:solidFill>
              </a:rPr>
              <a:t>AEDGE is supported by an international consortium of almost 200 scientists </a:t>
            </a:r>
            <a:r>
              <a:rPr lang="en-US" sz="1300">
                <a:solidFill>
                  <a:schemeClr val="tx2"/>
                </a:solidFill>
              </a:rPr>
              <a:t>from 70 institutions, based in 23 different counties.</a:t>
            </a:r>
          </a:p>
          <a:p>
            <a:pPr marL="342900" indent="-342900">
              <a:buFont typeface="Wingdings" pitchFamily="2" charset="2"/>
              <a:buChar char="Ø"/>
            </a:pPr>
            <a:r>
              <a:rPr lang="en-US" sz="1300">
                <a:solidFill>
                  <a:schemeClr val="tx2"/>
                </a:solidFill>
              </a:rPr>
              <a:t>The AEDGE consortium includes leading members of the </a:t>
            </a:r>
            <a:r>
              <a:rPr lang="en-US" sz="1300" b="1"/>
              <a:t>AION (UK), MAGIS (US), MIGA (France), </a:t>
            </a:r>
            <a:r>
              <a:rPr lang="en-US" sz="1300"/>
              <a:t>and </a:t>
            </a:r>
            <a:r>
              <a:rPr lang="en-US" sz="1300" b="1"/>
              <a:t>ZIGA (China) </a:t>
            </a:r>
            <a:r>
              <a:rPr lang="en-US" sz="1300"/>
              <a:t>large-scale terrestrial ultra-cold atom interferometry projects.  Each project is funded by national agencies with about 10M dollar (or more). </a:t>
            </a:r>
          </a:p>
          <a:p>
            <a:pPr marL="0" indent="0"/>
            <a:r>
              <a:rPr lang="en-GB" sz="1200" b="1"/>
              <a:t>AEDGE:  Atomic Experiment  for Dark Matter And Gravity Exploration in Space, </a:t>
            </a:r>
            <a:r>
              <a:rPr lang="en-US" sz="1200" b="1"/>
              <a:t>arXiv:1908.00802,</a:t>
            </a:r>
            <a:r>
              <a:rPr lang="en-GB" sz="1200" b="1"/>
              <a:t> </a:t>
            </a:r>
            <a:r>
              <a:rPr lang="en-GB" sz="1200" b="1" i="1"/>
              <a:t>EPJ Quantum Technol.</a:t>
            </a:r>
            <a:r>
              <a:rPr lang="en-GB" sz="1200" b="1"/>
              <a:t> 7, 6 (2020). </a:t>
            </a:r>
            <a:endParaRPr lang="en-US" sz="1200" b="1">
              <a:solidFill>
                <a:schemeClr val="accent2"/>
              </a:solidFill>
            </a:endParaRPr>
          </a:p>
          <a:p>
            <a:r>
              <a:rPr lang="en-US" sz="2400">
                <a:solidFill>
                  <a:schemeClr val="accent2"/>
                </a:solidFill>
              </a:rPr>
              <a:t>The Community Workshop on Cold Atoms in Space and its Road-Map</a:t>
            </a:r>
          </a:p>
          <a:p>
            <a:pPr>
              <a:buFont typeface="Wingdings" pitchFamily="2" charset="2"/>
              <a:buChar char="Ø"/>
            </a:pPr>
            <a:r>
              <a:rPr lang="en-GB" sz="1300"/>
              <a:t>The purpose of this community workshop was to discuss options for a quantum technology development programme coordinated at the Europe-wide level and to develop a community roadmap and milestones to demonstrate the readiness of cold atom technologies in space, as proposed in the Voyage 2050 recommendations, and in synergy with EU programmes.</a:t>
            </a:r>
          </a:p>
          <a:p>
            <a:pPr>
              <a:buFont typeface="Wingdings" pitchFamily="2" charset="2"/>
              <a:buChar char="Ø"/>
            </a:pPr>
            <a:r>
              <a:rPr lang="en-GB" sz="1300"/>
              <a:t>This event brought together the cold atom, astrophysics, cosmology, fundamental physics, and earth observation communities to shape this development programme. </a:t>
            </a:r>
          </a:p>
          <a:p>
            <a:pPr marL="0" indent="0"/>
            <a:r>
              <a:rPr lang="en-GB" sz="1200" b="1"/>
              <a:t>Writeup: Cold Atoms in Space: Community Workshop Summary and Proposed Road-Map, </a:t>
            </a:r>
            <a:r>
              <a:rPr lang="en-US" sz="1200" b="1"/>
              <a:t>arXiv:2201.07789,</a:t>
            </a:r>
            <a:r>
              <a:rPr lang="en-GB" sz="1200" b="1"/>
              <a:t>  submitted to </a:t>
            </a:r>
            <a:r>
              <a:rPr lang="en-GB" sz="1200" b="1" i="1"/>
              <a:t>EPJ Quantum Technology</a:t>
            </a:r>
            <a:endParaRPr lang="en-US" sz="1200" b="1">
              <a:solidFill>
                <a:schemeClr val="accent2"/>
              </a:solidFill>
            </a:endParaRPr>
          </a:p>
          <a:p>
            <a:pPr marL="342900" indent="-342900">
              <a:buFont typeface="Wingdings" pitchFamily="2" charset="2"/>
              <a:buChar char="Ø"/>
            </a:pPr>
            <a:endParaRPr lang="en-US" sz="1600"/>
          </a:p>
          <a:p>
            <a:pPr marL="342900" indent="-342900">
              <a:buFont typeface="Wingdings" pitchFamily="2" charset="2"/>
              <a:buChar char="Ø"/>
            </a:pPr>
            <a:endParaRPr lang="en-US" sz="1600"/>
          </a:p>
          <a:p>
            <a:pPr marL="342900" indent="-342900">
              <a:buFont typeface="Wingdings" pitchFamily="2" charset="2"/>
              <a:buChar char="Ø"/>
            </a:pPr>
            <a:endParaRPr lang="en-US" sz="1600">
              <a:solidFill>
                <a:schemeClr val="tx2"/>
              </a:solidFill>
            </a:endParaRPr>
          </a:p>
          <a:p>
            <a:pPr marL="0" indent="0"/>
            <a:endParaRPr lang="en-US"/>
          </a:p>
          <a:p>
            <a:pPr marL="0" indent="0"/>
            <a:endParaRPr lang="en-GB"/>
          </a:p>
          <a:p>
            <a:pPr marL="0" indent="0"/>
            <a:endParaRPr lang="en-GB"/>
          </a:p>
          <a:p>
            <a:r>
              <a:rPr lang="en-US" sz="2400"/>
              <a:t> </a:t>
            </a:r>
          </a:p>
          <a:p>
            <a:endParaRPr lang="en-US"/>
          </a:p>
        </p:txBody>
      </p:sp>
    </p:spTree>
    <p:extLst>
      <p:ext uri="{BB962C8B-B14F-4D97-AF65-F5344CB8AC3E}">
        <p14:creationId xmlns:p14="http://schemas.microsoft.com/office/powerpoint/2010/main" val="6086539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275B-52A3-3141-9457-4AC7006ED6AA}"/>
              </a:ext>
            </a:extLst>
          </p:cNvPr>
          <p:cNvSpPr>
            <a:spLocks noGrp="1"/>
          </p:cNvSpPr>
          <p:nvPr>
            <p:ph type="title"/>
          </p:nvPr>
        </p:nvSpPr>
        <p:spPr/>
        <p:txBody>
          <a:bodyPr/>
          <a:lstStyle/>
          <a:p>
            <a:r>
              <a:rPr lang="en-US"/>
              <a:t>Backup</a:t>
            </a:r>
          </a:p>
        </p:txBody>
      </p:sp>
      <p:sp>
        <p:nvSpPr>
          <p:cNvPr id="3" name="Text Placeholder 2">
            <a:extLst>
              <a:ext uri="{FF2B5EF4-FFF2-40B4-BE49-F238E27FC236}">
                <a16:creationId xmlns:a16="http://schemas.microsoft.com/office/drawing/2014/main" id="{285DA80E-ACE5-6541-A2B6-4EE440334BA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84687693"/>
      </p:ext>
    </p:extLst>
  </p:cSld>
  <p:clrMapOvr>
    <a:masterClrMapping/>
  </p:clrMapOvr>
  <mc:AlternateContent xmlns:mc="http://schemas.openxmlformats.org/markup-compatibility/2006" xmlns:p14="http://schemas.microsoft.com/office/powerpoint/2010/main">
    <mc:Choice Requires="p14">
      <p:transition spd="slow" p14:dur="2000" advTm="1871"/>
    </mc:Choice>
    <mc:Fallback xmlns="">
      <p:transition spd="slow" advTm="1871"/>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80F49-771E-C040-955E-50A25472CF67}"/>
              </a:ext>
            </a:extLst>
          </p:cNvPr>
          <p:cNvSpPr>
            <a:spLocks noGrp="1"/>
          </p:cNvSpPr>
          <p:nvPr>
            <p:ph type="title"/>
          </p:nvPr>
        </p:nvSpPr>
        <p:spPr/>
        <p:txBody>
          <a:bodyPr/>
          <a:lstStyle/>
          <a:p>
            <a:r>
              <a:rPr lang="en-US"/>
              <a:t>Why Space?</a:t>
            </a:r>
          </a:p>
        </p:txBody>
      </p:sp>
      <p:sp>
        <p:nvSpPr>
          <p:cNvPr id="3" name="Content Placeholder 2">
            <a:extLst>
              <a:ext uri="{FF2B5EF4-FFF2-40B4-BE49-F238E27FC236}">
                <a16:creationId xmlns:a16="http://schemas.microsoft.com/office/drawing/2014/main" id="{4AAD943F-5DFD-FE41-B228-74E22EE390C3}"/>
              </a:ext>
            </a:extLst>
          </p:cNvPr>
          <p:cNvSpPr>
            <a:spLocks noGrp="1"/>
          </p:cNvSpPr>
          <p:nvPr>
            <p:ph idx="1"/>
          </p:nvPr>
        </p:nvSpPr>
        <p:spPr>
          <a:xfrm>
            <a:off x="479376" y="1124744"/>
            <a:ext cx="11593288" cy="5001425"/>
          </a:xfrm>
        </p:spPr>
        <p:txBody>
          <a:bodyPr/>
          <a:lstStyle/>
          <a:p>
            <a:r>
              <a:rPr lang="en-US" sz="2200"/>
              <a:t>One important argument in </a:t>
            </a:r>
            <a:r>
              <a:rPr lang="en-US" sz="2200" err="1"/>
              <a:t>favour</a:t>
            </a:r>
            <a:r>
              <a:rPr lang="en-US" sz="2200"/>
              <a:t> of Space (vs Earth) is interrogation time T of the atoms in free fall conditions.</a:t>
            </a:r>
          </a:p>
          <a:p>
            <a:r>
              <a:rPr lang="en-US" sz="2200">
                <a:solidFill>
                  <a:schemeClr val="accent2"/>
                </a:solidFill>
              </a:rPr>
              <a:t>To better understand this, it is useful to look at the </a:t>
            </a:r>
            <a:r>
              <a:rPr lang="en-GB" sz="2200">
                <a:solidFill>
                  <a:schemeClr val="accent2"/>
                </a:solidFill>
              </a:rPr>
              <a:t>short-term sensitivity to acceleration of an Atom Interferometer:</a:t>
            </a:r>
          </a:p>
          <a:p>
            <a:endParaRPr lang="en-GB"/>
          </a:p>
          <a:p>
            <a:r>
              <a:rPr lang="en-GB"/>
              <a:t> </a:t>
            </a:r>
            <a:r>
              <a:rPr lang="en-US"/>
              <a:t> </a:t>
            </a:r>
          </a:p>
        </p:txBody>
      </p:sp>
      <p:pic>
        <p:nvPicPr>
          <p:cNvPr id="5" name="Picture 4" descr="Text&#10;&#10;Description automatically generated">
            <a:extLst>
              <a:ext uri="{FF2B5EF4-FFF2-40B4-BE49-F238E27FC236}">
                <a16:creationId xmlns:a16="http://schemas.microsoft.com/office/drawing/2014/main" id="{B04CE2DA-F304-044C-BDD5-73416ECA98AD}"/>
              </a:ext>
            </a:extLst>
          </p:cNvPr>
          <p:cNvPicPr>
            <a:picLocks noChangeAspect="1"/>
          </p:cNvPicPr>
          <p:nvPr/>
        </p:nvPicPr>
        <p:blipFill>
          <a:blip r:embed="rId2"/>
          <a:stretch>
            <a:fillRect/>
          </a:stretch>
        </p:blipFill>
        <p:spPr>
          <a:xfrm>
            <a:off x="3852168" y="2348880"/>
            <a:ext cx="2459856" cy="1197982"/>
          </a:xfrm>
          <a:prstGeom prst="rect">
            <a:avLst/>
          </a:prstGeom>
        </p:spPr>
      </p:pic>
      <p:pic>
        <p:nvPicPr>
          <p:cNvPr id="7" name="Picture 6">
            <a:extLst>
              <a:ext uri="{FF2B5EF4-FFF2-40B4-BE49-F238E27FC236}">
                <a16:creationId xmlns:a16="http://schemas.microsoft.com/office/drawing/2014/main" id="{274B1E59-9A97-784E-A580-13D2AAE7FBCA}"/>
              </a:ext>
            </a:extLst>
          </p:cNvPr>
          <p:cNvPicPr>
            <a:picLocks noChangeAspect="1"/>
          </p:cNvPicPr>
          <p:nvPr/>
        </p:nvPicPr>
        <p:blipFill>
          <a:blip r:embed="rId3"/>
          <a:stretch>
            <a:fillRect/>
          </a:stretch>
        </p:blipFill>
        <p:spPr>
          <a:xfrm>
            <a:off x="784257" y="3645024"/>
            <a:ext cx="10391080" cy="923893"/>
          </a:xfrm>
          <a:prstGeom prst="rect">
            <a:avLst/>
          </a:prstGeom>
        </p:spPr>
      </p:pic>
      <p:sp>
        <p:nvSpPr>
          <p:cNvPr id="8" name="TextBox 7">
            <a:extLst>
              <a:ext uri="{FF2B5EF4-FFF2-40B4-BE49-F238E27FC236}">
                <a16:creationId xmlns:a16="http://schemas.microsoft.com/office/drawing/2014/main" id="{FDD1F854-14A4-BD40-9597-E26381C89190}"/>
              </a:ext>
            </a:extLst>
          </p:cNvPr>
          <p:cNvSpPr txBox="1"/>
          <p:nvPr/>
        </p:nvSpPr>
        <p:spPr>
          <a:xfrm>
            <a:off x="335360" y="4665910"/>
            <a:ext cx="11449272" cy="923330"/>
          </a:xfrm>
          <a:prstGeom prst="rect">
            <a:avLst/>
          </a:prstGeom>
          <a:noFill/>
        </p:spPr>
        <p:txBody>
          <a:bodyPr wrap="square" rtlCol="0">
            <a:spAutoFit/>
          </a:bodyPr>
          <a:lstStyle/>
          <a:p>
            <a:r>
              <a:rPr lang="en-US"/>
              <a:t>On Earth, many interferometry experiments are limited by their free-fall interrogation times T, achieved through launching or dropping atom clouds at some limited distance above the floor. In space this limitation is removed, leading to potentially large improvements in performance.</a:t>
            </a:r>
          </a:p>
        </p:txBody>
      </p:sp>
      <p:sp>
        <p:nvSpPr>
          <p:cNvPr id="9" name="Oval 8">
            <a:extLst>
              <a:ext uri="{FF2B5EF4-FFF2-40B4-BE49-F238E27FC236}">
                <a16:creationId xmlns:a16="http://schemas.microsoft.com/office/drawing/2014/main" id="{A43705AC-C493-CE4B-AE27-C250DCDBAF1F}"/>
              </a:ext>
            </a:extLst>
          </p:cNvPr>
          <p:cNvSpPr/>
          <p:nvPr/>
        </p:nvSpPr>
        <p:spPr bwMode="auto">
          <a:xfrm>
            <a:off x="5526541" y="2852936"/>
            <a:ext cx="569459" cy="732291"/>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ndParaRPr>
          </a:p>
        </p:txBody>
      </p:sp>
      <p:sp>
        <p:nvSpPr>
          <p:cNvPr id="10" name="TextBox 9">
            <a:extLst>
              <a:ext uri="{FF2B5EF4-FFF2-40B4-BE49-F238E27FC236}">
                <a16:creationId xmlns:a16="http://schemas.microsoft.com/office/drawing/2014/main" id="{2521AA7B-DFBB-1A46-8069-B2D7E67A613B}"/>
              </a:ext>
            </a:extLst>
          </p:cNvPr>
          <p:cNvSpPr txBox="1"/>
          <p:nvPr/>
        </p:nvSpPr>
        <p:spPr>
          <a:xfrm>
            <a:off x="335360" y="5613047"/>
            <a:ext cx="11449272" cy="1200329"/>
          </a:xfrm>
          <a:prstGeom prst="rect">
            <a:avLst/>
          </a:prstGeom>
          <a:noFill/>
        </p:spPr>
        <p:txBody>
          <a:bodyPr wrap="square" rtlCol="0">
            <a:spAutoFit/>
          </a:bodyPr>
          <a:lstStyle/>
          <a:p>
            <a:r>
              <a:rPr lang="en-US">
                <a:solidFill>
                  <a:schemeClr val="accent2"/>
                </a:solidFill>
              </a:rPr>
              <a:t>Example:</a:t>
            </a:r>
          </a:p>
          <a:p>
            <a:r>
              <a:rPr lang="en-US">
                <a:solidFill>
                  <a:schemeClr val="accent2"/>
                </a:solidFill>
              </a:rPr>
              <a:t>Taking AION-10 goal as reference, we are planning to demonstrate that AION-10 can reach on earth with </a:t>
            </a:r>
          </a:p>
          <a:p>
            <a:r>
              <a:rPr lang="en-US">
                <a:solidFill>
                  <a:schemeClr val="accent2"/>
                </a:solidFill>
              </a:rPr>
              <a:t>an interrogation time T ~1s a dg of about 5.7x1E-13 in 2024. In space, we estimate we could reach T~20sec and, thus, reach 3.9x1E-14 (factor ~15 better).</a:t>
            </a:r>
          </a:p>
        </p:txBody>
      </p:sp>
      <p:pic>
        <p:nvPicPr>
          <p:cNvPr id="16" name="Picture 15" descr="Diagram&#10;&#10;Description automatically generated with medium confidence">
            <a:extLst>
              <a:ext uri="{FF2B5EF4-FFF2-40B4-BE49-F238E27FC236}">
                <a16:creationId xmlns:a16="http://schemas.microsoft.com/office/drawing/2014/main" id="{E417C196-C2A5-2E41-874D-48574D91AAFC}"/>
              </a:ext>
            </a:extLst>
          </p:cNvPr>
          <p:cNvPicPr>
            <a:picLocks noChangeAspect="1"/>
          </p:cNvPicPr>
          <p:nvPr/>
        </p:nvPicPr>
        <p:blipFill>
          <a:blip r:embed="rId4"/>
          <a:stretch>
            <a:fillRect/>
          </a:stretch>
        </p:blipFill>
        <p:spPr>
          <a:xfrm>
            <a:off x="6753944" y="2758802"/>
            <a:ext cx="1625600" cy="495300"/>
          </a:xfrm>
          <a:prstGeom prst="rect">
            <a:avLst/>
          </a:prstGeom>
        </p:spPr>
      </p:pic>
    </p:spTree>
    <p:extLst>
      <p:ext uri="{BB962C8B-B14F-4D97-AF65-F5344CB8AC3E}">
        <p14:creationId xmlns:p14="http://schemas.microsoft.com/office/powerpoint/2010/main" val="19782954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33657-8EB7-FF42-87C0-FA72CB49C0E8}"/>
              </a:ext>
            </a:extLst>
          </p:cNvPr>
          <p:cNvSpPr>
            <a:spLocks noGrp="1"/>
          </p:cNvSpPr>
          <p:nvPr>
            <p:ph type="title"/>
          </p:nvPr>
        </p:nvSpPr>
        <p:spPr/>
        <p:txBody>
          <a:bodyPr/>
          <a:lstStyle/>
          <a:p>
            <a:r>
              <a:rPr lang="en-US"/>
              <a:t>Community Workshop For Cold ATOMs in space</a:t>
            </a:r>
          </a:p>
        </p:txBody>
      </p:sp>
      <p:sp>
        <p:nvSpPr>
          <p:cNvPr id="3" name="Text Placeholder 2">
            <a:extLst>
              <a:ext uri="{FF2B5EF4-FFF2-40B4-BE49-F238E27FC236}">
                <a16:creationId xmlns:a16="http://schemas.microsoft.com/office/drawing/2014/main" id="{6AFC5CE8-16CF-D941-9E02-E7F9BDDA156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378857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usinesscard&#10;&#10;Description automatically generated">
            <a:extLst>
              <a:ext uri="{FF2B5EF4-FFF2-40B4-BE49-F238E27FC236}">
                <a16:creationId xmlns:a16="http://schemas.microsoft.com/office/drawing/2014/main" id="{A2A64F37-F9F8-B049-8274-B4A3C9906542}"/>
              </a:ext>
            </a:extLst>
          </p:cNvPr>
          <p:cNvPicPr>
            <a:picLocks noChangeAspect="1"/>
          </p:cNvPicPr>
          <p:nvPr/>
        </p:nvPicPr>
        <p:blipFill>
          <a:blip r:embed="rId2"/>
          <a:stretch>
            <a:fillRect/>
          </a:stretch>
        </p:blipFill>
        <p:spPr>
          <a:xfrm>
            <a:off x="620" y="1"/>
            <a:ext cx="12191380" cy="6840432"/>
          </a:xfrm>
          <a:prstGeom prst="rect">
            <a:avLst/>
          </a:prstGeom>
        </p:spPr>
      </p:pic>
      <p:sp>
        <p:nvSpPr>
          <p:cNvPr id="6" name="Text Placeholder 5">
            <a:extLst>
              <a:ext uri="{FF2B5EF4-FFF2-40B4-BE49-F238E27FC236}">
                <a16:creationId xmlns:a16="http://schemas.microsoft.com/office/drawing/2014/main" id="{E193F03F-9153-A44F-B758-6AD1D1A94C03}"/>
              </a:ext>
            </a:extLst>
          </p:cNvPr>
          <p:cNvSpPr>
            <a:spLocks noGrp="1"/>
          </p:cNvSpPr>
          <p:nvPr>
            <p:ph type="body" idx="1"/>
          </p:nvPr>
        </p:nvSpPr>
        <p:spPr/>
        <p:txBody>
          <a:bodyPr/>
          <a:lstStyle/>
          <a:p>
            <a:endParaRPr lang="en-US"/>
          </a:p>
        </p:txBody>
      </p:sp>
      <p:sp>
        <p:nvSpPr>
          <p:cNvPr id="8" name="Title 7">
            <a:extLst>
              <a:ext uri="{FF2B5EF4-FFF2-40B4-BE49-F238E27FC236}">
                <a16:creationId xmlns:a16="http://schemas.microsoft.com/office/drawing/2014/main" id="{59C6404D-D158-3F41-B12C-EFDC73AF518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6614846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usinesscard&#10;&#10;Description automatically generated">
            <a:extLst>
              <a:ext uri="{FF2B5EF4-FFF2-40B4-BE49-F238E27FC236}">
                <a16:creationId xmlns:a16="http://schemas.microsoft.com/office/drawing/2014/main" id="{A2A64F37-F9F8-B049-8274-B4A3C9906542}"/>
              </a:ext>
            </a:extLst>
          </p:cNvPr>
          <p:cNvPicPr>
            <a:picLocks noChangeAspect="1"/>
          </p:cNvPicPr>
          <p:nvPr/>
        </p:nvPicPr>
        <p:blipFill>
          <a:blip r:embed="rId2"/>
          <a:stretch>
            <a:fillRect/>
          </a:stretch>
        </p:blipFill>
        <p:spPr>
          <a:xfrm>
            <a:off x="620" y="1"/>
            <a:ext cx="12191380" cy="6840432"/>
          </a:xfrm>
          <a:prstGeom prst="rect">
            <a:avLst/>
          </a:prstGeom>
        </p:spPr>
      </p:pic>
      <p:sp>
        <p:nvSpPr>
          <p:cNvPr id="6" name="Text Placeholder 5">
            <a:extLst>
              <a:ext uri="{FF2B5EF4-FFF2-40B4-BE49-F238E27FC236}">
                <a16:creationId xmlns:a16="http://schemas.microsoft.com/office/drawing/2014/main" id="{E9648C08-54F2-094D-A89E-441B9BA74567}"/>
              </a:ext>
            </a:extLst>
          </p:cNvPr>
          <p:cNvSpPr>
            <a:spLocks noGrp="1"/>
          </p:cNvSpPr>
          <p:nvPr>
            <p:ph type="body" idx="1"/>
          </p:nvPr>
        </p:nvSpPr>
        <p:spPr/>
        <p:txBody>
          <a:bodyPr/>
          <a:lstStyle/>
          <a:p>
            <a:endParaRPr lang="en-US"/>
          </a:p>
        </p:txBody>
      </p:sp>
      <p:sp>
        <p:nvSpPr>
          <p:cNvPr id="8" name="Title 7">
            <a:extLst>
              <a:ext uri="{FF2B5EF4-FFF2-40B4-BE49-F238E27FC236}">
                <a16:creationId xmlns:a16="http://schemas.microsoft.com/office/drawing/2014/main" id="{E5D0011E-7FD6-9F45-BE3F-606FAB18440C}"/>
              </a:ext>
            </a:extLst>
          </p:cNvPr>
          <p:cNvSpPr>
            <a:spLocks noGrp="1"/>
          </p:cNvSpPr>
          <p:nvPr>
            <p:ph type="title"/>
          </p:nvPr>
        </p:nvSpPr>
        <p:spPr/>
        <p:txBody>
          <a:bodyPr/>
          <a:lstStyle/>
          <a:p>
            <a:endParaRPr lang="en-US"/>
          </a:p>
        </p:txBody>
      </p:sp>
      <p:sp>
        <p:nvSpPr>
          <p:cNvPr id="9" name="Content Placeholder 2">
            <a:extLst>
              <a:ext uri="{FF2B5EF4-FFF2-40B4-BE49-F238E27FC236}">
                <a16:creationId xmlns:a16="http://schemas.microsoft.com/office/drawing/2014/main" id="{DBCF77A1-1F2E-CB44-8263-E93DC27B05D9}"/>
              </a:ext>
            </a:extLst>
          </p:cNvPr>
          <p:cNvSpPr txBox="1">
            <a:spLocks/>
          </p:cNvSpPr>
          <p:nvPr/>
        </p:nvSpPr>
        <p:spPr>
          <a:xfrm>
            <a:off x="551384" y="728438"/>
            <a:ext cx="7776864" cy="5040560"/>
          </a:xfrm>
          <a:prstGeom prst="rect">
            <a:avLst/>
          </a:prstGeom>
          <a:solidFill>
            <a:schemeClr val="bg1"/>
          </a:solidFill>
        </p:spPr>
        <p:txBody>
          <a:bodyPr vert="horz" lIns="81043" tIns="40522" rIns="81043" bIns="40522" anchor="b"/>
          <a:lstStyle>
            <a:lvl1pPr marL="0" indent="0" algn="l" rtl="0" eaLnBrk="0" fontAlgn="base" hangingPunct="0">
              <a:spcBef>
                <a:spcPct val="20000"/>
              </a:spcBef>
              <a:spcAft>
                <a:spcPct val="0"/>
              </a:spcAft>
              <a:buNone/>
              <a:defRPr sz="1800">
                <a:solidFill>
                  <a:schemeClr val="tx1"/>
                </a:solidFill>
                <a:latin typeface="+mn-lt"/>
                <a:ea typeface="ＭＳ Ｐゴシック" charset="-128"/>
                <a:cs typeface="ＭＳ Ｐゴシック" charset="-128"/>
              </a:defRPr>
            </a:lvl1pPr>
            <a:lvl2pPr marL="405216" indent="0" algn="l" rtl="0" eaLnBrk="0" fontAlgn="base" hangingPunct="0">
              <a:spcBef>
                <a:spcPct val="20000"/>
              </a:spcBef>
              <a:spcAft>
                <a:spcPct val="0"/>
              </a:spcAft>
              <a:buNone/>
              <a:defRPr sz="1600">
                <a:solidFill>
                  <a:schemeClr val="tx1"/>
                </a:solidFill>
                <a:latin typeface="+mn-lt"/>
                <a:ea typeface="ＭＳ Ｐゴシック" charset="-128"/>
              </a:defRPr>
            </a:lvl2pPr>
            <a:lvl3pPr marL="810433" indent="0" algn="l" rtl="0" eaLnBrk="0" fontAlgn="base" hangingPunct="0">
              <a:spcBef>
                <a:spcPct val="20000"/>
              </a:spcBef>
              <a:spcAft>
                <a:spcPct val="0"/>
              </a:spcAft>
              <a:buNone/>
              <a:defRPr sz="1400">
                <a:solidFill>
                  <a:schemeClr val="tx1"/>
                </a:solidFill>
                <a:latin typeface="+mn-lt"/>
                <a:ea typeface="ＭＳ Ｐゴシック" charset="-128"/>
              </a:defRPr>
            </a:lvl3pPr>
            <a:lvl4pPr marL="1215649" indent="0" algn="l" rtl="0" eaLnBrk="0" fontAlgn="base" hangingPunct="0">
              <a:spcBef>
                <a:spcPct val="20000"/>
              </a:spcBef>
              <a:spcAft>
                <a:spcPct val="0"/>
              </a:spcAft>
              <a:buNone/>
              <a:defRPr sz="1200">
                <a:solidFill>
                  <a:schemeClr val="tx1"/>
                </a:solidFill>
                <a:latin typeface="+mn-lt"/>
                <a:ea typeface="ＭＳ Ｐゴシック" charset="-128"/>
              </a:defRPr>
            </a:lvl4pPr>
            <a:lvl5pPr marL="1620865" indent="0" algn="l" rtl="0" eaLnBrk="0" fontAlgn="base" hangingPunct="0">
              <a:spcBef>
                <a:spcPct val="20000"/>
              </a:spcBef>
              <a:spcAft>
                <a:spcPct val="0"/>
              </a:spcAft>
              <a:buNone/>
              <a:defRPr sz="1200">
                <a:solidFill>
                  <a:schemeClr val="tx1"/>
                </a:solidFill>
                <a:latin typeface="+mn-lt"/>
                <a:ea typeface="ＭＳ Ｐゴシック" charset="-128"/>
              </a:defRPr>
            </a:lvl5pPr>
            <a:lvl6pPr marL="2026082" indent="0" algn="l" rtl="0" eaLnBrk="0" fontAlgn="base" hangingPunct="0">
              <a:spcBef>
                <a:spcPct val="20000"/>
              </a:spcBef>
              <a:spcAft>
                <a:spcPct val="0"/>
              </a:spcAft>
              <a:buNone/>
              <a:defRPr sz="1200">
                <a:solidFill>
                  <a:schemeClr val="tx1"/>
                </a:solidFill>
                <a:latin typeface="+mn-lt"/>
                <a:ea typeface="ＭＳ Ｐゴシック" charset="-128"/>
              </a:defRPr>
            </a:lvl6pPr>
            <a:lvl7pPr marL="2431298" indent="0" algn="l" rtl="0" eaLnBrk="0" fontAlgn="base" hangingPunct="0">
              <a:spcBef>
                <a:spcPct val="20000"/>
              </a:spcBef>
              <a:spcAft>
                <a:spcPct val="0"/>
              </a:spcAft>
              <a:buNone/>
              <a:defRPr sz="1200">
                <a:solidFill>
                  <a:schemeClr val="tx1"/>
                </a:solidFill>
                <a:latin typeface="+mn-lt"/>
                <a:ea typeface="ＭＳ Ｐゴシック" charset="-128"/>
              </a:defRPr>
            </a:lvl7pPr>
            <a:lvl8pPr marL="2836515" indent="0" algn="l" rtl="0" eaLnBrk="0" fontAlgn="base" hangingPunct="0">
              <a:spcBef>
                <a:spcPct val="20000"/>
              </a:spcBef>
              <a:spcAft>
                <a:spcPct val="0"/>
              </a:spcAft>
              <a:buNone/>
              <a:defRPr sz="1200">
                <a:solidFill>
                  <a:schemeClr val="tx1"/>
                </a:solidFill>
                <a:latin typeface="+mn-lt"/>
                <a:ea typeface="ＭＳ Ｐゴシック" charset="-128"/>
              </a:defRPr>
            </a:lvl8pPr>
            <a:lvl9pPr marL="3241731" indent="0" algn="l" rtl="0" eaLnBrk="0" fontAlgn="base" hangingPunct="0">
              <a:spcBef>
                <a:spcPct val="20000"/>
              </a:spcBef>
              <a:spcAft>
                <a:spcPct val="0"/>
              </a:spcAft>
              <a:buNone/>
              <a:defRPr sz="1200">
                <a:solidFill>
                  <a:schemeClr val="tx1"/>
                </a:solidFill>
                <a:latin typeface="+mn-lt"/>
                <a:ea typeface="ＭＳ Ｐゴシック" charset="-128"/>
              </a:defRPr>
            </a:lvl9pPr>
          </a:lstStyle>
          <a:p>
            <a:r>
              <a:rPr lang="en-GB" sz="1600" i="1" kern="0"/>
              <a:t>Angelo </a:t>
            </a:r>
            <a:r>
              <a:rPr lang="en-GB" sz="1600" i="1" kern="0" err="1"/>
              <a:t>Bassi</a:t>
            </a:r>
            <a:r>
              <a:rPr lang="en-GB" sz="1600" i="1" kern="0"/>
              <a:t>, University of Trieste, Italy </a:t>
            </a:r>
            <a:br>
              <a:rPr lang="en-GB" sz="1600" kern="0"/>
            </a:br>
            <a:r>
              <a:rPr lang="en-GB" sz="1600" i="1" kern="0"/>
              <a:t>Kai Bongs, University of Birmingham, UK </a:t>
            </a:r>
            <a:br>
              <a:rPr lang="en-GB" sz="1600" kern="0"/>
            </a:br>
            <a:r>
              <a:rPr lang="en-GB" sz="1600" i="1" kern="0"/>
              <a:t>Philippe </a:t>
            </a:r>
            <a:r>
              <a:rPr lang="en-GB" sz="1600" i="1" kern="0" err="1"/>
              <a:t>Bouyer</a:t>
            </a:r>
            <a:r>
              <a:rPr lang="en-GB" sz="1600" i="1" kern="0"/>
              <a:t>, CNRS, </a:t>
            </a:r>
            <a:r>
              <a:rPr lang="en-GB" sz="1600" i="1" kern="0" err="1"/>
              <a:t>Institut</a:t>
            </a:r>
            <a:r>
              <a:rPr lang="en-GB" sz="1600" i="1" kern="0"/>
              <a:t> </a:t>
            </a:r>
            <a:r>
              <a:rPr lang="en-GB" sz="1600" i="1" kern="0" err="1"/>
              <a:t>d’Optique</a:t>
            </a:r>
            <a:r>
              <a:rPr lang="en-GB" sz="1600" i="1" kern="0"/>
              <a:t>, France </a:t>
            </a:r>
            <a:br>
              <a:rPr lang="en-GB" sz="1600" kern="0"/>
            </a:br>
            <a:r>
              <a:rPr lang="en-GB" sz="1600" i="1" kern="0"/>
              <a:t>Oliver Buchmueller, Imperial College London, UK </a:t>
            </a:r>
            <a:br>
              <a:rPr lang="en-GB" sz="1600" kern="0"/>
            </a:br>
            <a:r>
              <a:rPr lang="en-GB" sz="1600" i="1" kern="0"/>
              <a:t>Luigi </a:t>
            </a:r>
            <a:r>
              <a:rPr lang="en-GB" sz="1600" i="1" kern="0" err="1"/>
              <a:t>Cacciapuoti</a:t>
            </a:r>
            <a:r>
              <a:rPr lang="en-GB" sz="1600" i="1" kern="0"/>
              <a:t>, European Space Agency</a:t>
            </a:r>
            <a:br>
              <a:rPr lang="en-GB" sz="1600" kern="0"/>
            </a:br>
            <a:r>
              <a:rPr lang="en-GB" sz="1600" i="1" kern="0" err="1"/>
              <a:t>Marilù</a:t>
            </a:r>
            <a:r>
              <a:rPr lang="en-GB" sz="1600" i="1" kern="0"/>
              <a:t> </a:t>
            </a:r>
            <a:r>
              <a:rPr lang="en-GB" sz="1600" i="1" kern="0" err="1"/>
              <a:t>Chiofalo</a:t>
            </a:r>
            <a:r>
              <a:rPr lang="en-GB" sz="1600" i="1" kern="0"/>
              <a:t>, University of Pisa and INFN Pisa, Italy  </a:t>
            </a:r>
            <a:br>
              <a:rPr lang="en-GB" sz="1600" kern="0"/>
            </a:br>
            <a:r>
              <a:rPr lang="en-GB" sz="1600" i="1" kern="0"/>
              <a:t>Albert De </a:t>
            </a:r>
            <a:r>
              <a:rPr lang="en-GB" sz="1600" i="1" kern="0" err="1"/>
              <a:t>Roeck</a:t>
            </a:r>
            <a:r>
              <a:rPr lang="en-GB" sz="1600" i="1" kern="0"/>
              <a:t>, CERN, Geneva, Switzerland, and University of Antwerp, Belgium </a:t>
            </a:r>
            <a:br>
              <a:rPr lang="en-GB" sz="1600" kern="0"/>
            </a:br>
            <a:r>
              <a:rPr lang="en-GB" sz="1600" i="1" kern="0"/>
              <a:t>Michael </a:t>
            </a:r>
            <a:r>
              <a:rPr lang="en-GB" sz="1600" i="1" kern="0" err="1"/>
              <a:t>Doser</a:t>
            </a:r>
            <a:r>
              <a:rPr lang="en-GB" sz="1600" i="1" kern="0"/>
              <a:t>, CERN, Geneva, Switzerland</a:t>
            </a:r>
            <a:br>
              <a:rPr lang="en-GB" sz="1600" kern="0"/>
            </a:br>
            <a:r>
              <a:rPr lang="en-GB" sz="1600" i="1" kern="0"/>
              <a:t>John Ellis, King’s College London, UK </a:t>
            </a:r>
            <a:br>
              <a:rPr lang="en-GB" sz="1600" kern="0"/>
            </a:br>
            <a:r>
              <a:rPr lang="en-GB" sz="1600" i="1" kern="0"/>
              <a:t>Rene Forsberg, DTU Space, Denmark </a:t>
            </a:r>
            <a:br>
              <a:rPr lang="en-GB" sz="1600" kern="0"/>
            </a:br>
            <a:r>
              <a:rPr lang="en-GB" sz="1600" i="1" kern="0"/>
              <a:t>Thomas </a:t>
            </a:r>
            <a:r>
              <a:rPr lang="en-GB" sz="1600" i="1" kern="0" err="1"/>
              <a:t>Lévèque</a:t>
            </a:r>
            <a:r>
              <a:rPr lang="en-GB" sz="1600" i="1" kern="0"/>
              <a:t>, Centre National </a:t>
            </a:r>
            <a:r>
              <a:rPr lang="en-GB" sz="1600" i="1" kern="0" err="1"/>
              <a:t>d’Etudes</a:t>
            </a:r>
            <a:r>
              <a:rPr lang="en-GB" sz="1600" i="1" kern="0"/>
              <a:t> </a:t>
            </a:r>
            <a:r>
              <a:rPr lang="en-GB" sz="1600" i="1" kern="0" err="1"/>
              <a:t>Spatiales</a:t>
            </a:r>
            <a:r>
              <a:rPr lang="en-GB" sz="1600" i="1" kern="0"/>
              <a:t>, France </a:t>
            </a:r>
            <a:br>
              <a:rPr lang="en-GB" sz="1600" kern="0"/>
            </a:br>
            <a:r>
              <a:rPr lang="en-GB" sz="1600" i="1" kern="0"/>
              <a:t>Christian </a:t>
            </a:r>
            <a:r>
              <a:rPr lang="en-GB" sz="1600" i="1" kern="0" err="1"/>
              <a:t>Lisdat</a:t>
            </a:r>
            <a:r>
              <a:rPr lang="en-GB" sz="1600" i="1" kern="0"/>
              <a:t>, </a:t>
            </a:r>
            <a:r>
              <a:rPr lang="en-GB" sz="1600" i="1" kern="0" err="1"/>
              <a:t>Physikalisch-Technische</a:t>
            </a:r>
            <a:r>
              <a:rPr lang="en-GB" sz="1600" i="1" kern="0"/>
              <a:t> </a:t>
            </a:r>
            <a:r>
              <a:rPr lang="en-GB" sz="1600" i="1" kern="0" err="1"/>
              <a:t>Bundesanstalt</a:t>
            </a:r>
            <a:r>
              <a:rPr lang="en-GB" sz="1600" i="1" kern="0"/>
              <a:t>, Germany </a:t>
            </a:r>
            <a:br>
              <a:rPr lang="en-GB" sz="1600" kern="0"/>
            </a:br>
            <a:r>
              <a:rPr lang="en-GB" sz="1600" i="1" kern="0"/>
              <a:t>Federica </a:t>
            </a:r>
            <a:r>
              <a:rPr lang="en-GB" sz="1600" i="1" kern="0" err="1"/>
              <a:t>Migliaccio</a:t>
            </a:r>
            <a:r>
              <a:rPr lang="en-GB" sz="1600" i="1" kern="0"/>
              <a:t>, DICA, </a:t>
            </a:r>
            <a:r>
              <a:rPr lang="en-GB" sz="1600" i="1" kern="0" err="1"/>
              <a:t>Politecnico</a:t>
            </a:r>
            <a:r>
              <a:rPr lang="en-GB" sz="1600" i="1" kern="0"/>
              <a:t> di Milano, Italy</a:t>
            </a:r>
            <a:br>
              <a:rPr lang="en-GB" sz="1600" kern="0"/>
            </a:br>
            <a:r>
              <a:rPr lang="en-GB" sz="1600" i="1" kern="0"/>
              <a:t>Ernst Rasel, Leibniz </a:t>
            </a:r>
            <a:r>
              <a:rPr lang="en-GB" sz="1600" i="1" kern="0" err="1"/>
              <a:t>Universität</a:t>
            </a:r>
            <a:r>
              <a:rPr lang="en-GB" sz="1600" i="1" kern="0"/>
              <a:t> Hannover, Germany </a:t>
            </a:r>
            <a:br>
              <a:rPr lang="en-GB" sz="1600" kern="0"/>
            </a:br>
            <a:r>
              <a:rPr lang="en-GB" sz="1600" i="1" kern="0"/>
              <a:t>Stephan Schiller, </a:t>
            </a:r>
            <a:r>
              <a:rPr lang="en-GB" sz="1600" i="1" kern="0" err="1"/>
              <a:t>Heinrich-Heine-Universität</a:t>
            </a:r>
            <a:r>
              <a:rPr lang="en-GB" sz="1600" i="1" kern="0"/>
              <a:t> </a:t>
            </a:r>
            <a:r>
              <a:rPr lang="en-GB" sz="1600" i="1" kern="0" err="1"/>
              <a:t>Düsseldorf</a:t>
            </a:r>
            <a:r>
              <a:rPr lang="en-GB" sz="1600" i="1" kern="0"/>
              <a:t>, Germany </a:t>
            </a:r>
            <a:br>
              <a:rPr lang="en-GB" sz="1600" kern="0"/>
            </a:br>
            <a:r>
              <a:rPr lang="en-GB" sz="1600" i="1" kern="0"/>
              <a:t>Christian Schubert, Leibniz </a:t>
            </a:r>
            <a:r>
              <a:rPr lang="en-GB" sz="1600" i="1" kern="0" err="1"/>
              <a:t>Universität</a:t>
            </a:r>
            <a:r>
              <a:rPr lang="en-GB" sz="1600" i="1" kern="0"/>
              <a:t> Hannover, Germany </a:t>
            </a:r>
            <a:br>
              <a:rPr lang="en-GB" sz="1600" kern="0"/>
            </a:br>
            <a:r>
              <a:rPr lang="en-GB" sz="1600" i="1" kern="0"/>
              <a:t>Carla </a:t>
            </a:r>
            <a:r>
              <a:rPr lang="en-GB" sz="1600" i="1" kern="0" err="1"/>
              <a:t>Signorini</a:t>
            </a:r>
            <a:r>
              <a:rPr lang="en-GB" sz="1600" i="1" kern="0"/>
              <a:t>, INFN Pisa, Italy </a:t>
            </a:r>
            <a:br>
              <a:rPr lang="en-GB" sz="1600" kern="0"/>
            </a:br>
            <a:r>
              <a:rPr lang="en-GB" sz="1600" i="1" kern="0"/>
              <a:t>Guglielmo Tino, </a:t>
            </a:r>
            <a:r>
              <a:rPr lang="en-GB" sz="1600" i="1" kern="0" err="1"/>
              <a:t>Universita</a:t>
            </a:r>
            <a:r>
              <a:rPr lang="en-GB" sz="1600" i="1" kern="0"/>
              <a:t>̀ di Firenze and LENS, Italy</a:t>
            </a:r>
            <a:br>
              <a:rPr lang="en-GB" sz="1600" kern="0"/>
            </a:br>
            <a:r>
              <a:rPr lang="en-GB" sz="1600" i="1" kern="0"/>
              <a:t>Wolf von Klitzing, IESL-FORTH, Greece</a:t>
            </a:r>
            <a:br>
              <a:rPr lang="en-GB" sz="1600" kern="0"/>
            </a:br>
            <a:r>
              <a:rPr lang="en-GB" sz="1600" kern="0"/>
              <a:t>Peter Wolf, </a:t>
            </a:r>
            <a:r>
              <a:rPr lang="en-GB" sz="1600" i="1" kern="0"/>
              <a:t>CNRS,</a:t>
            </a:r>
            <a:r>
              <a:rPr lang="en-GB" sz="1600" kern="0"/>
              <a:t> </a:t>
            </a:r>
            <a:r>
              <a:rPr lang="en-GB" sz="1600" i="1" kern="0" err="1"/>
              <a:t>Observatoire</a:t>
            </a:r>
            <a:r>
              <a:rPr lang="en-GB" sz="1600" i="1" kern="0"/>
              <a:t> de Paris-PSL, Paris, France </a:t>
            </a:r>
            <a:endParaRPr lang="en-GB" sz="1600" kern="0"/>
          </a:p>
        </p:txBody>
      </p:sp>
    </p:spTree>
    <p:extLst>
      <p:ext uri="{BB962C8B-B14F-4D97-AF65-F5344CB8AC3E}">
        <p14:creationId xmlns:p14="http://schemas.microsoft.com/office/powerpoint/2010/main" val="1398441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CBCE-0FB7-984D-B615-5484A3777206}"/>
              </a:ext>
            </a:extLst>
          </p:cNvPr>
          <p:cNvSpPr>
            <a:spLocks noGrp="1"/>
          </p:cNvSpPr>
          <p:nvPr>
            <p:ph type="title"/>
          </p:nvPr>
        </p:nvSpPr>
        <p:spPr/>
        <p:txBody>
          <a:bodyPr/>
          <a:lstStyle/>
          <a:p>
            <a:r>
              <a:rPr lang="en-US"/>
              <a:t>Proposed Road-map </a:t>
            </a:r>
          </a:p>
        </p:txBody>
      </p:sp>
      <p:pic>
        <p:nvPicPr>
          <p:cNvPr id="4" name="Picture 3">
            <a:extLst>
              <a:ext uri="{FF2B5EF4-FFF2-40B4-BE49-F238E27FC236}">
                <a16:creationId xmlns:a16="http://schemas.microsoft.com/office/drawing/2014/main" id="{03FD4E7F-4169-1D48-8F6F-A242CBC12F12}"/>
              </a:ext>
            </a:extLst>
          </p:cNvPr>
          <p:cNvPicPr>
            <a:picLocks noChangeAspect="1"/>
          </p:cNvPicPr>
          <p:nvPr/>
        </p:nvPicPr>
        <p:blipFill>
          <a:blip r:embed="rId3"/>
          <a:stretch>
            <a:fillRect/>
          </a:stretch>
        </p:blipFill>
        <p:spPr>
          <a:xfrm>
            <a:off x="47328" y="44624"/>
            <a:ext cx="12144672" cy="6795755"/>
          </a:xfrm>
          <a:prstGeom prst="rect">
            <a:avLst/>
          </a:prstGeom>
        </p:spPr>
      </p:pic>
      <p:sp>
        <p:nvSpPr>
          <p:cNvPr id="3" name="Rectangle 2">
            <a:extLst>
              <a:ext uri="{FF2B5EF4-FFF2-40B4-BE49-F238E27FC236}">
                <a16:creationId xmlns:a16="http://schemas.microsoft.com/office/drawing/2014/main" id="{46BC3CAE-9236-0F41-ABE1-224FDF36ED3D}"/>
              </a:ext>
            </a:extLst>
          </p:cNvPr>
          <p:cNvSpPr/>
          <p:nvPr/>
        </p:nvSpPr>
        <p:spPr bwMode="auto">
          <a:xfrm>
            <a:off x="6888088" y="620688"/>
            <a:ext cx="2880320" cy="2520280"/>
          </a:xfrm>
          <a:prstGeom prst="rect">
            <a:avLst/>
          </a:prstGeom>
          <a:solidFill>
            <a:srgbClr val="FF9F82">
              <a:alpha val="4063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ndParaRPr>
          </a:p>
        </p:txBody>
      </p:sp>
      <p:sp>
        <p:nvSpPr>
          <p:cNvPr id="5" name="Rectangle 4">
            <a:extLst>
              <a:ext uri="{FF2B5EF4-FFF2-40B4-BE49-F238E27FC236}">
                <a16:creationId xmlns:a16="http://schemas.microsoft.com/office/drawing/2014/main" id="{EC136C9D-7176-1647-A757-D43FD6972283}"/>
              </a:ext>
            </a:extLst>
          </p:cNvPr>
          <p:cNvSpPr/>
          <p:nvPr/>
        </p:nvSpPr>
        <p:spPr bwMode="auto">
          <a:xfrm>
            <a:off x="9840416" y="620688"/>
            <a:ext cx="2432298" cy="2448272"/>
          </a:xfrm>
          <a:prstGeom prst="rect">
            <a:avLst/>
          </a:prstGeom>
          <a:solidFill>
            <a:srgbClr val="FFFF00">
              <a:alpha val="4063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ndParaRPr>
          </a:p>
        </p:txBody>
      </p:sp>
      <p:sp>
        <p:nvSpPr>
          <p:cNvPr id="6" name="Rectangle 5">
            <a:extLst>
              <a:ext uri="{FF2B5EF4-FFF2-40B4-BE49-F238E27FC236}">
                <a16:creationId xmlns:a16="http://schemas.microsoft.com/office/drawing/2014/main" id="{8DCC2901-83F7-FE41-A390-53A49D4419C4}"/>
              </a:ext>
            </a:extLst>
          </p:cNvPr>
          <p:cNvSpPr/>
          <p:nvPr/>
        </p:nvSpPr>
        <p:spPr bwMode="auto">
          <a:xfrm>
            <a:off x="-33386" y="609600"/>
            <a:ext cx="2432298" cy="2448272"/>
          </a:xfrm>
          <a:prstGeom prst="rect">
            <a:avLst/>
          </a:prstGeom>
          <a:solidFill>
            <a:srgbClr val="22FF31">
              <a:alpha val="4063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ndParaRPr>
          </a:p>
        </p:txBody>
      </p:sp>
    </p:spTree>
    <p:extLst>
      <p:ext uri="{BB962C8B-B14F-4D97-AF65-F5344CB8AC3E}">
        <p14:creationId xmlns:p14="http://schemas.microsoft.com/office/powerpoint/2010/main" val="17793536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Voyage2050senior.png" descr="Voyage2050senior.png"/>
          <p:cNvPicPr>
            <a:picLocks noChangeAspect="1"/>
          </p:cNvPicPr>
          <p:nvPr/>
        </p:nvPicPr>
        <p:blipFill>
          <a:blip r:embed="rId3"/>
          <a:stretch>
            <a:fillRect/>
          </a:stretch>
        </p:blipFill>
        <p:spPr>
          <a:xfrm>
            <a:off x="139700" y="-33474"/>
            <a:ext cx="5578812" cy="6891474"/>
          </a:xfrm>
          <a:prstGeom prst="rect">
            <a:avLst/>
          </a:prstGeom>
          <a:ln w="12700">
            <a:miter lim="400000"/>
          </a:ln>
        </p:spPr>
      </p:pic>
      <p:sp>
        <p:nvSpPr>
          <p:cNvPr id="4" name="Large missions:…">
            <a:extLst>
              <a:ext uri="{FF2B5EF4-FFF2-40B4-BE49-F238E27FC236}">
                <a16:creationId xmlns:a16="http://schemas.microsoft.com/office/drawing/2014/main" id="{AAC6D406-7EDB-234B-889A-57B5EA463344}"/>
              </a:ext>
            </a:extLst>
          </p:cNvPr>
          <p:cNvSpPr txBox="1">
            <a:spLocks/>
          </p:cNvSpPr>
          <p:nvPr/>
        </p:nvSpPr>
        <p:spPr>
          <a:xfrm>
            <a:off x="5807968" y="0"/>
            <a:ext cx="5578812" cy="6858000"/>
          </a:xfrm>
          <a:prstGeom prst="rect">
            <a:avLst/>
          </a:prstGeom>
          <a:solidFill>
            <a:srgbClr val="FFFFFF"/>
          </a:solidFill>
          <a:ln>
            <a:solidFill>
              <a:srgbClr val="000000"/>
            </a:solidFill>
            <a:round/>
          </a:ln>
        </p:spPr>
        <p:txBody>
          <a:bodyPr lIns="48767" tIns="48767" rIns="48767" bIns="48767" anchor="t"/>
          <a:lstStyle>
            <a:lvl1pPr marL="303912" indent="-303912"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658477" indent="-253260" algn="l" rtl="0" eaLnBrk="0" fontAlgn="base" hangingPunct="0">
              <a:spcBef>
                <a:spcPct val="20000"/>
              </a:spcBef>
              <a:spcAft>
                <a:spcPct val="0"/>
              </a:spcAft>
              <a:defRPr>
                <a:solidFill>
                  <a:schemeClr val="tx1"/>
                </a:solidFill>
                <a:latin typeface="+mn-lt"/>
                <a:ea typeface="ＭＳ Ｐゴシック" charset="-128"/>
              </a:defRPr>
            </a:lvl2pPr>
            <a:lvl3pPr marL="1013041" indent="-202608" algn="l" rtl="0" eaLnBrk="0" fontAlgn="base" hangingPunct="0">
              <a:spcBef>
                <a:spcPct val="20000"/>
              </a:spcBef>
              <a:spcAft>
                <a:spcPct val="0"/>
              </a:spcAft>
              <a:defRPr>
                <a:solidFill>
                  <a:schemeClr val="tx1"/>
                </a:solidFill>
                <a:latin typeface="+mn-lt"/>
                <a:ea typeface="ＭＳ Ｐゴシック" charset="-128"/>
              </a:defRPr>
            </a:lvl3pPr>
            <a:lvl4pPr marL="1418257" indent="-202608" algn="l" rtl="0" eaLnBrk="0" fontAlgn="base" hangingPunct="0">
              <a:spcBef>
                <a:spcPct val="20000"/>
              </a:spcBef>
              <a:spcAft>
                <a:spcPct val="0"/>
              </a:spcAft>
              <a:defRPr>
                <a:solidFill>
                  <a:schemeClr val="tx1"/>
                </a:solidFill>
                <a:latin typeface="+mn-lt"/>
                <a:ea typeface="ＭＳ Ｐゴシック" charset="-128"/>
              </a:defRPr>
            </a:lvl4pPr>
            <a:lvl5pPr marL="1823474" indent="-202608" algn="l" rtl="0" eaLnBrk="0" fontAlgn="base" hangingPunct="0">
              <a:spcBef>
                <a:spcPct val="20000"/>
              </a:spcBef>
              <a:spcAft>
                <a:spcPct val="0"/>
              </a:spcAft>
              <a:defRPr>
                <a:solidFill>
                  <a:schemeClr val="tx1"/>
                </a:solidFill>
                <a:latin typeface="+mn-lt"/>
                <a:ea typeface="ＭＳ Ｐゴシック" charset="-128"/>
              </a:defRPr>
            </a:lvl5pPr>
            <a:lvl6pPr marL="2228690" indent="-202608" algn="l" rtl="0" eaLnBrk="0" fontAlgn="base" hangingPunct="0">
              <a:spcBef>
                <a:spcPct val="20000"/>
              </a:spcBef>
              <a:spcAft>
                <a:spcPct val="0"/>
              </a:spcAft>
              <a:defRPr>
                <a:solidFill>
                  <a:schemeClr val="tx1"/>
                </a:solidFill>
                <a:latin typeface="+mn-lt"/>
                <a:ea typeface="ＭＳ Ｐゴシック" charset="-128"/>
              </a:defRPr>
            </a:lvl6pPr>
            <a:lvl7pPr marL="2633906" indent="-202608" algn="l" rtl="0" eaLnBrk="0" fontAlgn="base" hangingPunct="0">
              <a:spcBef>
                <a:spcPct val="20000"/>
              </a:spcBef>
              <a:spcAft>
                <a:spcPct val="0"/>
              </a:spcAft>
              <a:defRPr>
                <a:solidFill>
                  <a:schemeClr val="tx1"/>
                </a:solidFill>
                <a:latin typeface="+mn-lt"/>
                <a:ea typeface="ＭＳ Ｐゴシック" charset="-128"/>
              </a:defRPr>
            </a:lvl7pPr>
            <a:lvl8pPr marL="3039123" indent="-202608" algn="l" rtl="0" eaLnBrk="0" fontAlgn="base" hangingPunct="0">
              <a:spcBef>
                <a:spcPct val="20000"/>
              </a:spcBef>
              <a:spcAft>
                <a:spcPct val="0"/>
              </a:spcAft>
              <a:defRPr>
                <a:solidFill>
                  <a:schemeClr val="tx1"/>
                </a:solidFill>
                <a:latin typeface="+mn-lt"/>
                <a:ea typeface="ＭＳ Ｐゴシック" charset="-128"/>
              </a:defRPr>
            </a:lvl8pPr>
            <a:lvl9pPr marL="3444339" indent="-202608" algn="l" rtl="0" eaLnBrk="0" fontAlgn="base" hangingPunct="0">
              <a:spcBef>
                <a:spcPct val="20000"/>
              </a:spcBef>
              <a:spcAft>
                <a:spcPct val="0"/>
              </a:spcAft>
              <a:defRPr>
                <a:solidFill>
                  <a:schemeClr val="tx1"/>
                </a:solidFill>
                <a:latin typeface="+mn-lt"/>
                <a:ea typeface="ＭＳ Ｐゴシック" charset="-128"/>
              </a:defRPr>
            </a:lvl9pPr>
          </a:lstStyle>
          <a:p>
            <a:pPr marL="0" indent="0" defTabSz="1300480">
              <a:lnSpc>
                <a:spcPct val="72000"/>
              </a:lnSpc>
              <a:spcBef>
                <a:spcPts val="1400"/>
              </a:spcBef>
              <a:buFont typeface="Arial"/>
              <a:buNone/>
              <a:defRPr sz="2800" b="1">
                <a:latin typeface="Calibri"/>
                <a:ea typeface="Calibri"/>
                <a:cs typeface="Calibri"/>
                <a:sym typeface="Calibri"/>
              </a:defRPr>
            </a:pPr>
            <a:r>
              <a:rPr lang="en-GB" sz="2200" b="1" u="sng" kern="0">
                <a:latin typeface="Calibri"/>
                <a:ea typeface="Calibri"/>
                <a:cs typeface="Calibri"/>
                <a:sym typeface="Calibri"/>
              </a:rPr>
              <a:t>Large missions:</a:t>
            </a:r>
          </a:p>
          <a:p>
            <a:pPr marL="342900" indent="-342900" defTabSz="1300480">
              <a:lnSpc>
                <a:spcPct val="72000"/>
              </a:lnSpc>
              <a:spcBef>
                <a:spcPts val="1400"/>
              </a:spcBef>
              <a:buSzPct val="100000"/>
              <a:buFont typeface="Wingdings" pitchFamily="2" charset="2"/>
              <a:buChar char="Ø"/>
              <a:defRPr sz="2800">
                <a:latin typeface="Calibri"/>
                <a:ea typeface="Calibri"/>
                <a:cs typeface="Calibri"/>
                <a:sym typeface="Calibri"/>
              </a:defRPr>
            </a:pPr>
            <a:r>
              <a:rPr lang="en-GB" sz="2200" kern="0">
                <a:latin typeface="Calibri"/>
                <a:ea typeface="Calibri"/>
                <a:cs typeface="Calibri"/>
                <a:sym typeface="Calibri"/>
              </a:rPr>
              <a:t>Moons of the Giant Planets </a:t>
            </a:r>
          </a:p>
          <a:p>
            <a:pPr marL="342900" indent="-342900" defTabSz="1300480">
              <a:lnSpc>
                <a:spcPct val="72000"/>
              </a:lnSpc>
              <a:spcBef>
                <a:spcPts val="1400"/>
              </a:spcBef>
              <a:buSzPct val="100000"/>
              <a:buFont typeface="Wingdings" pitchFamily="2" charset="2"/>
              <a:buChar char="Ø"/>
              <a:defRPr sz="2800">
                <a:latin typeface="Calibri"/>
                <a:ea typeface="Calibri"/>
                <a:cs typeface="Calibri"/>
                <a:sym typeface="Calibri"/>
              </a:defRPr>
            </a:pPr>
            <a:r>
              <a:rPr lang="en-GB" sz="2200" kern="0">
                <a:latin typeface="Calibri"/>
                <a:ea typeface="Calibri"/>
                <a:cs typeface="Calibri"/>
                <a:sym typeface="Calibri"/>
              </a:rPr>
              <a:t>Exoplanets</a:t>
            </a:r>
          </a:p>
          <a:p>
            <a:pPr marL="342900" indent="-342900" defTabSz="1300480">
              <a:lnSpc>
                <a:spcPct val="72000"/>
              </a:lnSpc>
              <a:spcBef>
                <a:spcPts val="1400"/>
              </a:spcBef>
              <a:buSzPct val="100000"/>
              <a:buFont typeface="Wingdings" pitchFamily="2" charset="2"/>
              <a:buChar char="Ø"/>
              <a:defRPr sz="2800">
                <a:solidFill>
                  <a:srgbClr val="FFC000"/>
                </a:solidFill>
                <a:latin typeface="Calibri"/>
                <a:ea typeface="Calibri"/>
                <a:cs typeface="Calibri"/>
                <a:sym typeface="Calibri"/>
              </a:defRPr>
            </a:pPr>
            <a:r>
              <a:rPr lang="en-GB" sz="2200" kern="0">
                <a:solidFill>
                  <a:srgbClr val="D315FF"/>
                </a:solidFill>
                <a:latin typeface="Calibri"/>
                <a:ea typeface="Calibri"/>
                <a:cs typeface="Calibri"/>
                <a:sym typeface="Calibri"/>
              </a:rPr>
              <a:t>New Physical Probes of the Early Universe: </a:t>
            </a:r>
            <a:r>
              <a:rPr lang="en-GB" sz="2200" kern="0">
                <a:solidFill>
                  <a:srgbClr val="000000"/>
                </a:solidFill>
                <a:latin typeface="Calibri"/>
                <a:ea typeface="Calibri"/>
                <a:cs typeface="Calibri"/>
                <a:sym typeface="Calibri"/>
              </a:rPr>
              <a:t>Fundamental physics and astrophysics</a:t>
            </a:r>
          </a:p>
          <a:p>
            <a:pPr marL="0" indent="0" defTabSz="1300480">
              <a:lnSpc>
                <a:spcPct val="72000"/>
              </a:lnSpc>
              <a:spcBef>
                <a:spcPts val="1400"/>
              </a:spcBef>
              <a:buFont typeface="Arial"/>
              <a:buNone/>
              <a:defRPr sz="2800" b="1">
                <a:latin typeface="Calibri"/>
                <a:ea typeface="Calibri"/>
                <a:cs typeface="Calibri"/>
                <a:sym typeface="Calibri"/>
              </a:defRPr>
            </a:pPr>
            <a:r>
              <a:rPr lang="en-GB" sz="2200" b="1" u="sng" kern="0">
                <a:latin typeface="Calibri"/>
                <a:ea typeface="Calibri"/>
                <a:cs typeface="Calibri"/>
                <a:sym typeface="Calibri"/>
              </a:rPr>
              <a:t>Possible Medium missions:</a:t>
            </a:r>
          </a:p>
          <a:p>
            <a:pPr marL="304800" indent="-304800" defTabSz="1300480">
              <a:lnSpc>
                <a:spcPct val="72000"/>
              </a:lnSpc>
              <a:spcBef>
                <a:spcPts val="1400"/>
              </a:spcBef>
              <a:buSzPct val="100000"/>
              <a:buFont typeface="Arial"/>
              <a:buNone/>
              <a:defRPr sz="2800">
                <a:latin typeface="Calibri"/>
                <a:ea typeface="Calibri"/>
                <a:cs typeface="Calibri"/>
                <a:sym typeface="Calibri"/>
              </a:defRPr>
            </a:pPr>
            <a:r>
              <a:rPr lang="en-GB" sz="2200" kern="0">
                <a:latin typeface="Calibri"/>
                <a:ea typeface="Calibri"/>
                <a:cs typeface="Calibri"/>
                <a:sym typeface="Calibri"/>
              </a:rPr>
              <a:t>… </a:t>
            </a:r>
            <a:r>
              <a:rPr lang="en-GB" sz="2200" kern="0">
                <a:solidFill>
                  <a:srgbClr val="FF0000"/>
                </a:solidFill>
                <a:latin typeface="Calibri"/>
                <a:ea typeface="Calibri"/>
                <a:cs typeface="Calibri"/>
                <a:sym typeface="Calibri"/>
              </a:rPr>
              <a:t>QM &amp; GR (cold atoms?)</a:t>
            </a:r>
          </a:p>
          <a:p>
            <a:pPr marL="0" indent="0" defTabSz="1300480">
              <a:lnSpc>
                <a:spcPct val="72000"/>
              </a:lnSpc>
              <a:spcBef>
                <a:spcPts val="1400"/>
              </a:spcBef>
              <a:defRPr sz="2800" b="1">
                <a:latin typeface="Calibri"/>
                <a:ea typeface="Calibri"/>
                <a:cs typeface="Calibri"/>
                <a:sym typeface="Calibri"/>
              </a:defRPr>
            </a:pPr>
            <a:r>
              <a:rPr lang="en-GB" sz="2200" b="1" kern="0">
                <a:latin typeface="Calibri"/>
                <a:ea typeface="Calibri"/>
                <a:cs typeface="Calibri"/>
                <a:sym typeface="Calibri"/>
              </a:rPr>
              <a:t>Technology development recommendations for Cold Atom Interferometry</a:t>
            </a:r>
          </a:p>
          <a:p>
            <a:pPr marL="342900" indent="-342900" defTabSz="1300480">
              <a:lnSpc>
                <a:spcPct val="72000"/>
              </a:lnSpc>
              <a:spcBef>
                <a:spcPts val="1400"/>
              </a:spcBef>
              <a:buSzPct val="100000"/>
              <a:buFont typeface="Arial" panose="020B0604020202020204" pitchFamily="34" charset="0"/>
              <a:buChar char="•"/>
              <a:defRPr sz="2800">
                <a:latin typeface="Calibri"/>
                <a:ea typeface="Calibri"/>
                <a:cs typeface="Calibri"/>
                <a:sym typeface="Calibri"/>
              </a:defRPr>
            </a:pPr>
            <a:r>
              <a:rPr lang="en-GB" sz="2200" kern="0">
                <a:latin typeface="Calibri"/>
                <a:ea typeface="Calibri"/>
                <a:cs typeface="Calibri"/>
                <a:sym typeface="Calibri"/>
              </a:rPr>
              <a:t>for gravitational wave detectors in new wavebands …, detectors for dark matter candidates, sensitive clock tests of general relativity, tests of wave function collapse .…</a:t>
            </a:r>
          </a:p>
          <a:p>
            <a:pPr marL="342900" indent="-342900" defTabSz="1300480">
              <a:lnSpc>
                <a:spcPct val="72000"/>
              </a:lnSpc>
              <a:spcBef>
                <a:spcPts val="1400"/>
              </a:spcBef>
              <a:buSzPct val="100000"/>
              <a:buFont typeface="Arial" panose="020B0604020202020204" pitchFamily="34" charset="0"/>
              <a:buChar char="•"/>
              <a:defRPr sz="2800">
                <a:latin typeface="Calibri"/>
                <a:ea typeface="Calibri"/>
                <a:cs typeface="Calibri"/>
                <a:sym typeface="Calibri"/>
              </a:defRPr>
            </a:pPr>
            <a:r>
              <a:rPr lang="en-GB" sz="2200" kern="0">
                <a:latin typeface="Calibri"/>
                <a:ea typeface="Calibri"/>
                <a:cs typeface="Calibri"/>
                <a:sym typeface="Calibri"/>
              </a:rPr>
              <a:t>must reach high technical readiness level, be superior to classical technologies</a:t>
            </a:r>
          </a:p>
          <a:p>
            <a:pPr marL="342900" indent="-342900" defTabSz="1300480">
              <a:lnSpc>
                <a:spcPct val="72000"/>
              </a:lnSpc>
              <a:spcBef>
                <a:spcPts val="1400"/>
              </a:spcBef>
              <a:buSzPct val="100000"/>
              <a:buFont typeface="Arial" panose="020B0604020202020204" pitchFamily="34" charset="0"/>
              <a:buChar char="•"/>
              <a:defRPr sz="2800">
                <a:latin typeface="Calibri"/>
                <a:ea typeface="Calibri"/>
                <a:cs typeface="Calibri"/>
                <a:sym typeface="Calibri"/>
              </a:defRPr>
            </a:pPr>
            <a:r>
              <a:rPr lang="en-GB" sz="2200" kern="0">
                <a:latin typeface="Calibri"/>
                <a:ea typeface="Calibri"/>
                <a:cs typeface="Calibri"/>
                <a:sym typeface="Calibri"/>
              </a:rPr>
              <a:t>start with atomic clocks, on free-flyer or ISS?</a:t>
            </a:r>
          </a:p>
          <a:p>
            <a:pPr marL="304800" indent="-304800" defTabSz="1300480">
              <a:lnSpc>
                <a:spcPct val="72000"/>
              </a:lnSpc>
              <a:spcBef>
                <a:spcPts val="1400"/>
              </a:spcBef>
              <a:buSzPct val="100000"/>
              <a:buFont typeface="Arial"/>
              <a:buNone/>
              <a:defRPr sz="2800">
                <a:latin typeface="Calibri"/>
                <a:ea typeface="Calibri"/>
                <a:cs typeface="Calibri"/>
                <a:sym typeface="Calibri"/>
              </a:defRPr>
            </a:pPr>
            <a:endParaRPr lang="en-GB" sz="2200" kern="0">
              <a:latin typeface="Calibri"/>
              <a:ea typeface="Calibri"/>
              <a:cs typeface="Calibri"/>
              <a:sym typeface="Calibri"/>
            </a:endParaRPr>
          </a:p>
          <a:p>
            <a:pPr marL="304800" indent="-304800" defTabSz="1300480">
              <a:lnSpc>
                <a:spcPct val="72000"/>
              </a:lnSpc>
              <a:spcBef>
                <a:spcPts val="1400"/>
              </a:spcBef>
              <a:buSzPct val="100000"/>
              <a:buFont typeface="Arial"/>
              <a:buNone/>
              <a:defRPr sz="2800">
                <a:latin typeface="Calibri"/>
                <a:ea typeface="Calibri"/>
                <a:cs typeface="Calibri"/>
                <a:sym typeface="Calibri"/>
              </a:defRPr>
            </a:pPr>
            <a:r>
              <a:rPr lang="en-GB" sz="2200" b="1" i="1" kern="0">
                <a:latin typeface="Calibri"/>
                <a:ea typeface="Calibri"/>
                <a:cs typeface="Calibri"/>
                <a:sym typeface="Calibri"/>
              </a:rPr>
              <a:t>What M-mission to propose?</a:t>
            </a:r>
          </a:p>
        </p:txBody>
      </p:sp>
    </p:spTree>
    <p:extLst>
      <p:ext uri="{BB962C8B-B14F-4D97-AF65-F5344CB8AC3E}">
        <p14:creationId xmlns:p14="http://schemas.microsoft.com/office/powerpoint/2010/main" val="9222689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82027-52A0-0049-A946-239565A9C866}"/>
              </a:ext>
            </a:extLst>
          </p:cNvPr>
          <p:cNvSpPr>
            <a:spLocks noGrp="1"/>
          </p:cNvSpPr>
          <p:nvPr>
            <p:ph type="title"/>
          </p:nvPr>
        </p:nvSpPr>
        <p:spPr/>
        <p:txBody>
          <a:bodyPr/>
          <a:lstStyle/>
          <a:p>
            <a:r>
              <a:rPr lang="en-US"/>
              <a:t>“Per </a:t>
            </a:r>
            <a:r>
              <a:rPr lang="en-US" err="1"/>
              <a:t>audacia</a:t>
            </a:r>
            <a:r>
              <a:rPr lang="en-US"/>
              <a:t> ad </a:t>
            </a:r>
            <a:r>
              <a:rPr lang="en-US" err="1"/>
              <a:t>astra</a:t>
            </a:r>
            <a:r>
              <a:rPr lang="en-US"/>
              <a:t>”</a:t>
            </a:r>
          </a:p>
        </p:txBody>
      </p:sp>
      <p:sp>
        <p:nvSpPr>
          <p:cNvPr id="3" name="Content Placeholder 2">
            <a:extLst>
              <a:ext uri="{FF2B5EF4-FFF2-40B4-BE49-F238E27FC236}">
                <a16:creationId xmlns:a16="http://schemas.microsoft.com/office/drawing/2014/main" id="{C91754B4-FB33-FF4B-9B21-A39317FD2E0A}"/>
              </a:ext>
            </a:extLst>
          </p:cNvPr>
          <p:cNvSpPr>
            <a:spLocks noGrp="1"/>
          </p:cNvSpPr>
          <p:nvPr>
            <p:ph idx="1"/>
          </p:nvPr>
        </p:nvSpPr>
        <p:spPr>
          <a:xfrm>
            <a:off x="263352" y="1135285"/>
            <a:ext cx="11737304" cy="4525963"/>
          </a:xfrm>
        </p:spPr>
        <p:txBody>
          <a:bodyPr/>
          <a:lstStyle/>
          <a:p>
            <a:r>
              <a:rPr lang="en-US" sz="3500" b="1" i="1">
                <a:solidFill>
                  <a:srgbClr val="FF0000"/>
                </a:solidFill>
              </a:rPr>
              <a:t>A coordinated three-fold response of the community to the Voyage 2050 recommendations:</a:t>
            </a:r>
            <a:endParaRPr lang="en-US" sz="3500"/>
          </a:p>
          <a:p>
            <a:pPr marL="457200" indent="-457200" defTabSz="514095">
              <a:spcBef>
                <a:spcPts val="0"/>
              </a:spcBef>
              <a:buFont typeface="Arial" panose="020B0604020202020204" pitchFamily="34" charset="0"/>
              <a:buChar char="•"/>
              <a:defRPr sz="2816">
                <a:latin typeface="Calibri"/>
                <a:ea typeface="Calibri"/>
                <a:cs typeface="Calibri"/>
                <a:sym typeface="Calibri"/>
              </a:defRPr>
            </a:pPr>
            <a:r>
              <a:rPr lang="en-GB" sz="3200" b="1"/>
              <a:t>A letter to ESA’s Director of Science, Guenther </a:t>
            </a:r>
            <a:r>
              <a:rPr lang="en-GB" sz="3200" b="1" err="1"/>
              <a:t>Hasinger</a:t>
            </a:r>
            <a:r>
              <a:rPr lang="en-GB" sz="3200" b="1"/>
              <a:t>: </a:t>
            </a:r>
          </a:p>
          <a:p>
            <a:pPr marL="782319" lvl="1" indent="-391159" defTabSz="514095">
              <a:spcBef>
                <a:spcPts val="0"/>
              </a:spcBef>
              <a:buFont typeface="Wingdings" pitchFamily="2" charset="2"/>
              <a:buChar char="Ø"/>
              <a:defRPr sz="2464">
                <a:latin typeface="Calibri"/>
                <a:ea typeface="Calibri"/>
                <a:cs typeface="Calibri"/>
                <a:sym typeface="Calibri"/>
              </a:defRPr>
            </a:pPr>
            <a:r>
              <a:rPr lang="en-GB"/>
              <a:t>to raise awareness in ESA that the community is prepared to organise itself and to work actively with ESA, as it shapes a roadmap for a Cold Atom technology in space development programme</a:t>
            </a:r>
            <a:endParaRPr lang="en-GB">
              <a:solidFill>
                <a:schemeClr val="accent2"/>
              </a:solidFill>
            </a:endParaRPr>
          </a:p>
          <a:p>
            <a:pPr marL="457200" indent="-457200" defTabSz="514095">
              <a:spcBef>
                <a:spcPts val="0"/>
              </a:spcBef>
              <a:buFont typeface="Arial" panose="020B0604020202020204" pitchFamily="34" charset="0"/>
              <a:buChar char="•"/>
              <a:defRPr sz="2816">
                <a:latin typeface="Calibri"/>
                <a:ea typeface="Calibri"/>
                <a:cs typeface="Calibri"/>
                <a:sym typeface="Calibri"/>
              </a:defRPr>
            </a:pPr>
            <a:r>
              <a:rPr lang="en-GB" sz="3200" b="1">
                <a:solidFill>
                  <a:schemeClr val="accent2"/>
                </a:solidFill>
              </a:rPr>
              <a:t>A community workshop in September: </a:t>
            </a:r>
          </a:p>
          <a:p>
            <a:pPr marL="782319" lvl="1" indent="-391159" defTabSz="514095">
              <a:spcBef>
                <a:spcPts val="0"/>
              </a:spcBef>
              <a:buFont typeface="Wingdings" pitchFamily="2" charset="2"/>
              <a:buChar char="Ø"/>
              <a:defRPr sz="2464">
                <a:latin typeface="Calibri"/>
                <a:ea typeface="Calibri"/>
                <a:cs typeface="Calibri"/>
                <a:sym typeface="Calibri"/>
              </a:defRPr>
            </a:pPr>
            <a:r>
              <a:rPr lang="en-GB" sz="2464">
                <a:solidFill>
                  <a:schemeClr val="accent2"/>
                </a:solidFill>
                <a:sym typeface="Calibri"/>
              </a:rPr>
              <a:t>This event brought together the cold atom, astrophysics, cosmology, fundamental physics, and earth observation communities </a:t>
            </a:r>
            <a:r>
              <a:rPr lang="en-GB">
                <a:solidFill>
                  <a:schemeClr val="accent2"/>
                </a:solidFill>
              </a:rPr>
              <a:t>to formulate a road-map for the development programme,.</a:t>
            </a:r>
          </a:p>
          <a:p>
            <a:pPr marL="493795" indent="-457200" defTabSz="514095">
              <a:spcBef>
                <a:spcPts val="0"/>
              </a:spcBef>
              <a:buFont typeface="Arial" panose="020B0604020202020204" pitchFamily="34" charset="0"/>
              <a:buChar char="•"/>
              <a:defRPr sz="2464">
                <a:latin typeface="Calibri"/>
                <a:ea typeface="Calibri"/>
                <a:cs typeface="Calibri"/>
                <a:sym typeface="Calibri"/>
              </a:defRPr>
            </a:pPr>
            <a:r>
              <a:rPr lang="en-GB" sz="3200" b="1"/>
              <a:t>A Workshop Summary and Road-map Document </a:t>
            </a:r>
          </a:p>
          <a:p>
            <a:pPr marL="782319" lvl="1" indent="-391159" defTabSz="514095">
              <a:spcBef>
                <a:spcPts val="0"/>
              </a:spcBef>
              <a:buFont typeface="Wingdings" pitchFamily="2" charset="2"/>
              <a:buChar char="Ø"/>
              <a:defRPr sz="2464">
                <a:latin typeface="Calibri"/>
                <a:ea typeface="Calibri"/>
                <a:cs typeface="Calibri"/>
                <a:sym typeface="Calibri"/>
              </a:defRPr>
            </a:pPr>
            <a:r>
              <a:rPr lang="en-GB"/>
              <a:t>As input input to ESA and national space agencies on how to structure a Cold atoms in Space programme and what priorities could be established.</a:t>
            </a:r>
            <a:endParaRPr lang="en-GB" b="1"/>
          </a:p>
          <a:p>
            <a:pPr marL="782319" lvl="1" indent="-391159" defTabSz="514095">
              <a:spcBef>
                <a:spcPts val="0"/>
              </a:spcBef>
              <a:buFont typeface="Wingdings" pitchFamily="2" charset="2"/>
              <a:buChar char="Ø"/>
              <a:defRPr sz="2464">
                <a:latin typeface="Calibri"/>
                <a:ea typeface="Calibri"/>
                <a:cs typeface="Calibri"/>
                <a:sym typeface="Calibri"/>
              </a:defRPr>
            </a:pPr>
            <a:endParaRPr lang="en-GB" b="1"/>
          </a:p>
          <a:p>
            <a:endParaRPr lang="en-US"/>
          </a:p>
        </p:txBody>
      </p:sp>
    </p:spTree>
    <p:extLst>
      <p:ext uri="{BB962C8B-B14F-4D97-AF65-F5344CB8AC3E}">
        <p14:creationId xmlns:p14="http://schemas.microsoft.com/office/powerpoint/2010/main" val="5969565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ED3C4-D772-1347-8074-C534699F1529}"/>
              </a:ext>
            </a:extLst>
          </p:cNvPr>
          <p:cNvSpPr>
            <a:spLocks noGrp="1"/>
          </p:cNvSpPr>
          <p:nvPr>
            <p:ph type="title"/>
          </p:nvPr>
        </p:nvSpPr>
        <p:spPr/>
        <p:txBody>
          <a:bodyPr/>
          <a:lstStyle/>
          <a:p>
            <a:r>
              <a:rPr lang="en-US"/>
              <a:t>Participant Analysis </a:t>
            </a:r>
          </a:p>
        </p:txBody>
      </p:sp>
      <p:sp>
        <p:nvSpPr>
          <p:cNvPr id="4" name="TextBox 3">
            <a:extLst>
              <a:ext uri="{FF2B5EF4-FFF2-40B4-BE49-F238E27FC236}">
                <a16:creationId xmlns:a16="http://schemas.microsoft.com/office/drawing/2014/main" id="{7292BCFE-AA42-E046-9636-E669F5B20729}"/>
              </a:ext>
            </a:extLst>
          </p:cNvPr>
          <p:cNvSpPr txBox="1"/>
          <p:nvPr/>
        </p:nvSpPr>
        <p:spPr>
          <a:xfrm>
            <a:off x="263353" y="1124744"/>
            <a:ext cx="11928648" cy="369332"/>
          </a:xfrm>
          <a:prstGeom prst="rect">
            <a:avLst/>
          </a:prstGeom>
          <a:noFill/>
        </p:spPr>
        <p:txBody>
          <a:bodyPr wrap="square" rtlCol="0">
            <a:spAutoFit/>
          </a:bodyPr>
          <a:lstStyle/>
          <a:p>
            <a:r>
              <a:rPr lang="en-US" b="1">
                <a:solidFill>
                  <a:schemeClr val="accent2"/>
                </a:solidFill>
              </a:rPr>
              <a:t>321 people from 36 countries </a:t>
            </a:r>
            <a:r>
              <a:rPr lang="en-US">
                <a:solidFill>
                  <a:schemeClr val="accent2"/>
                </a:solidFill>
              </a:rPr>
              <a:t>have</a:t>
            </a:r>
            <a:r>
              <a:rPr lang="en-US" b="1">
                <a:solidFill>
                  <a:schemeClr val="accent2"/>
                </a:solidFill>
              </a:rPr>
              <a:t> </a:t>
            </a:r>
            <a:r>
              <a:rPr lang="en-US">
                <a:solidFill>
                  <a:schemeClr val="accent2"/>
                </a:solidFill>
              </a:rPr>
              <a:t>registered for the Workshop and/or to follow the Community Roadmap process  </a:t>
            </a:r>
          </a:p>
        </p:txBody>
      </p:sp>
      <p:graphicFrame>
        <p:nvGraphicFramePr>
          <p:cNvPr id="5" name="Chart 4">
            <a:extLst>
              <a:ext uri="{FF2B5EF4-FFF2-40B4-BE49-F238E27FC236}">
                <a16:creationId xmlns:a16="http://schemas.microsoft.com/office/drawing/2014/main" id="{C0F91279-EA96-9648-A267-408C111912B6}"/>
              </a:ext>
            </a:extLst>
          </p:cNvPr>
          <p:cNvGraphicFramePr/>
          <p:nvPr/>
        </p:nvGraphicFramePr>
        <p:xfrm>
          <a:off x="335360" y="1500014"/>
          <a:ext cx="5832648" cy="47525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E7F09B99-A5F1-1A4F-BD6A-7F3133F1A8EA}"/>
              </a:ext>
            </a:extLst>
          </p:cNvPr>
          <p:cNvGraphicFramePr>
            <a:graphicFrameLocks/>
          </p:cNvGraphicFramePr>
          <p:nvPr/>
        </p:nvGraphicFramePr>
        <p:xfrm>
          <a:off x="6312024" y="1494076"/>
          <a:ext cx="5760640" cy="4752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832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ED3C4-D772-1347-8074-C534699F1529}"/>
              </a:ext>
            </a:extLst>
          </p:cNvPr>
          <p:cNvSpPr>
            <a:spLocks noGrp="1"/>
          </p:cNvSpPr>
          <p:nvPr>
            <p:ph type="title"/>
          </p:nvPr>
        </p:nvSpPr>
        <p:spPr/>
        <p:txBody>
          <a:bodyPr/>
          <a:lstStyle/>
          <a:p>
            <a:r>
              <a:rPr lang="en-US"/>
              <a:t>Participant Analysis </a:t>
            </a:r>
          </a:p>
        </p:txBody>
      </p:sp>
      <p:graphicFrame>
        <p:nvGraphicFramePr>
          <p:cNvPr id="7" name="Chart 6">
            <a:extLst>
              <a:ext uri="{FF2B5EF4-FFF2-40B4-BE49-F238E27FC236}">
                <a16:creationId xmlns:a16="http://schemas.microsoft.com/office/drawing/2014/main" id="{0D844EB0-C1FB-B546-9F77-591D079A69C0}"/>
              </a:ext>
            </a:extLst>
          </p:cNvPr>
          <p:cNvGraphicFramePr/>
          <p:nvPr/>
        </p:nvGraphicFramePr>
        <p:xfrm>
          <a:off x="749300" y="1630680"/>
          <a:ext cx="5490716" cy="48463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3E34DAE-B7CD-2946-92F8-C7909AD8D699}"/>
              </a:ext>
            </a:extLst>
          </p:cNvPr>
          <p:cNvGraphicFramePr>
            <a:graphicFrameLocks/>
          </p:cNvGraphicFramePr>
          <p:nvPr/>
        </p:nvGraphicFramePr>
        <p:xfrm>
          <a:off x="6456040" y="1630680"/>
          <a:ext cx="5328593" cy="4846319"/>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490E8E45-700E-8C46-BCE0-95186EE6F031}"/>
              </a:ext>
            </a:extLst>
          </p:cNvPr>
          <p:cNvSpPr txBox="1"/>
          <p:nvPr/>
        </p:nvSpPr>
        <p:spPr>
          <a:xfrm>
            <a:off x="263353" y="1124744"/>
            <a:ext cx="11928648" cy="369332"/>
          </a:xfrm>
          <a:prstGeom prst="rect">
            <a:avLst/>
          </a:prstGeom>
          <a:noFill/>
        </p:spPr>
        <p:txBody>
          <a:bodyPr wrap="square" rtlCol="0">
            <a:spAutoFit/>
          </a:bodyPr>
          <a:lstStyle/>
          <a:p>
            <a:r>
              <a:rPr lang="en-US" b="1">
                <a:solidFill>
                  <a:schemeClr val="accent2"/>
                </a:solidFill>
              </a:rPr>
              <a:t>321 people from 36 countries </a:t>
            </a:r>
            <a:r>
              <a:rPr lang="en-US">
                <a:solidFill>
                  <a:schemeClr val="accent2"/>
                </a:solidFill>
              </a:rPr>
              <a:t>have</a:t>
            </a:r>
            <a:r>
              <a:rPr lang="en-US" b="1">
                <a:solidFill>
                  <a:schemeClr val="accent2"/>
                </a:solidFill>
              </a:rPr>
              <a:t> </a:t>
            </a:r>
            <a:r>
              <a:rPr lang="en-US">
                <a:solidFill>
                  <a:schemeClr val="accent2"/>
                </a:solidFill>
              </a:rPr>
              <a:t>registered for the Workshop and/or to follow the Community Roadmap process  </a:t>
            </a:r>
          </a:p>
        </p:txBody>
      </p:sp>
    </p:spTree>
    <p:extLst>
      <p:ext uri="{BB962C8B-B14F-4D97-AF65-F5344CB8AC3E}">
        <p14:creationId xmlns:p14="http://schemas.microsoft.com/office/powerpoint/2010/main" val="10514870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Cold Atom Community Virtual Workshop Agenda"/>
          <p:cNvSpPr txBox="1">
            <a:spLocks noGrp="1"/>
          </p:cNvSpPr>
          <p:nvPr>
            <p:ph type="title"/>
          </p:nvPr>
        </p:nvSpPr>
        <p:spPr>
          <a:xfrm>
            <a:off x="2002017" y="178594"/>
            <a:ext cx="8187967" cy="790882"/>
          </a:xfrm>
          <a:prstGeom prst="rect">
            <a:avLst/>
          </a:prstGeom>
        </p:spPr>
        <p:txBody>
          <a:bodyPr/>
          <a:lstStyle>
            <a:lvl1pPr algn="l">
              <a:spcBef>
                <a:spcPts val="4200"/>
              </a:spcBef>
              <a:defRPr sz="4500">
                <a:solidFill>
                  <a:schemeClr val="accent5">
                    <a:hueOff val="-82419"/>
                    <a:satOff val="-9513"/>
                    <a:lumOff val="-16343"/>
                  </a:schemeClr>
                </a:solidFill>
                <a:latin typeface="Calibri"/>
                <a:ea typeface="Calibri"/>
                <a:cs typeface="Calibri"/>
                <a:sym typeface="Calibri"/>
              </a:defRPr>
            </a:lvl1pPr>
          </a:lstStyle>
          <a:p>
            <a:r>
              <a:t> Workshop Agenda</a:t>
            </a:r>
          </a:p>
        </p:txBody>
      </p:sp>
      <p:sp>
        <p:nvSpPr>
          <p:cNvPr id="310" name="Double-click to edit"/>
          <p:cNvSpPr txBox="1">
            <a:spLocks noGrp="1"/>
          </p:cNvSpPr>
          <p:nvPr>
            <p:ph type="body" idx="1"/>
          </p:nvPr>
        </p:nvSpPr>
        <p:spPr>
          <a:xfrm>
            <a:off x="1889210" y="1118908"/>
            <a:ext cx="8413580" cy="5497712"/>
          </a:xfrm>
          <a:prstGeom prst="rect">
            <a:avLst/>
          </a:prstGeom>
        </p:spPr>
        <p:txBody>
          <a:bodyPr/>
          <a:lstStyle/>
          <a:p>
            <a:pPr marL="0" lvl="1" indent="321457">
              <a:buSzTx/>
              <a:buNone/>
              <a:defRPr sz="2800">
                <a:latin typeface="Calibri"/>
                <a:ea typeface="Calibri"/>
                <a:cs typeface="Calibri"/>
                <a:sym typeface="Calibri"/>
              </a:defRPr>
            </a:pPr>
            <a:endParaRPr/>
          </a:p>
          <a:p>
            <a:pPr marL="625056" lvl="1" indent="-312528">
              <a:defRPr sz="2800">
                <a:latin typeface="Calibri"/>
                <a:ea typeface="Calibri"/>
                <a:cs typeface="Calibri"/>
                <a:sym typeface="Calibri"/>
              </a:defRPr>
            </a:pPr>
            <a:endParaRPr/>
          </a:p>
          <a:p>
            <a:pPr marL="625056" lvl="1" indent="-312528">
              <a:defRPr sz="2800">
                <a:latin typeface="Calibri"/>
                <a:ea typeface="Calibri"/>
                <a:cs typeface="Calibri"/>
                <a:sym typeface="Calibri"/>
              </a:defRPr>
            </a:pPr>
            <a:endParaRPr/>
          </a:p>
          <a:p>
            <a:pPr marL="625056" lvl="1" indent="-312528">
              <a:defRPr sz="2800">
                <a:latin typeface="Calibri"/>
                <a:ea typeface="Calibri"/>
                <a:cs typeface="Calibri"/>
                <a:sym typeface="Calibri"/>
              </a:defRPr>
            </a:pPr>
            <a:endParaRPr/>
          </a:p>
          <a:p>
            <a:pPr marL="625056" lvl="1" indent="-312528">
              <a:defRPr sz="3600" b="1">
                <a:solidFill>
                  <a:schemeClr val="accent5">
                    <a:hueOff val="-82419"/>
                    <a:satOff val="-9513"/>
                    <a:lumOff val="-16343"/>
                  </a:schemeClr>
                </a:solidFill>
                <a:latin typeface="Calibri"/>
                <a:ea typeface="Calibri"/>
                <a:cs typeface="Calibri"/>
                <a:sym typeface="Calibri"/>
              </a:defRPr>
            </a:pPr>
            <a:endParaRPr/>
          </a:p>
          <a:p>
            <a:pPr marL="625056" lvl="1" indent="-312528">
              <a:defRPr sz="3600" b="1">
                <a:solidFill>
                  <a:schemeClr val="accent5">
                    <a:hueOff val="-82419"/>
                    <a:satOff val="-9513"/>
                    <a:lumOff val="-16343"/>
                  </a:schemeClr>
                </a:solidFill>
                <a:latin typeface="Calibri"/>
                <a:ea typeface="Calibri"/>
                <a:cs typeface="Calibri"/>
                <a:sym typeface="Calibri"/>
              </a:defRPr>
            </a:pPr>
            <a:endParaRPr/>
          </a:p>
        </p:txBody>
      </p:sp>
      <p:pic>
        <p:nvPicPr>
          <p:cNvPr id="311" name="Agenda1.png" descr="Agenda1.png"/>
          <p:cNvPicPr>
            <a:picLocks noChangeAspect="1"/>
          </p:cNvPicPr>
          <p:nvPr/>
        </p:nvPicPr>
        <p:blipFill>
          <a:blip r:embed="rId2"/>
          <a:stretch>
            <a:fillRect/>
          </a:stretch>
        </p:blipFill>
        <p:spPr>
          <a:xfrm>
            <a:off x="1639436" y="876862"/>
            <a:ext cx="2863219" cy="5981805"/>
          </a:xfrm>
          <a:prstGeom prst="rect">
            <a:avLst/>
          </a:prstGeom>
          <a:ln w="12700">
            <a:miter lim="400000"/>
          </a:ln>
        </p:spPr>
      </p:pic>
      <p:pic>
        <p:nvPicPr>
          <p:cNvPr id="312" name="Agenda2.png" descr="Agenda2.png"/>
          <p:cNvPicPr>
            <a:picLocks noChangeAspect="1"/>
          </p:cNvPicPr>
          <p:nvPr/>
        </p:nvPicPr>
        <p:blipFill>
          <a:blip r:embed="rId3"/>
          <a:stretch>
            <a:fillRect/>
          </a:stretch>
        </p:blipFill>
        <p:spPr>
          <a:xfrm>
            <a:off x="4591042" y="888123"/>
            <a:ext cx="2863219" cy="5993670"/>
          </a:xfrm>
          <a:prstGeom prst="rect">
            <a:avLst/>
          </a:prstGeom>
          <a:ln w="12700">
            <a:miter lim="400000"/>
          </a:ln>
        </p:spPr>
      </p:pic>
      <p:pic>
        <p:nvPicPr>
          <p:cNvPr id="313" name="Agenda3.png" descr="Agenda3.png"/>
          <p:cNvPicPr>
            <a:picLocks noChangeAspect="1"/>
          </p:cNvPicPr>
          <p:nvPr/>
        </p:nvPicPr>
        <p:blipFill>
          <a:blip r:embed="rId4"/>
          <a:stretch>
            <a:fillRect/>
          </a:stretch>
        </p:blipFill>
        <p:spPr>
          <a:xfrm>
            <a:off x="7542648" y="1566892"/>
            <a:ext cx="2943782" cy="4765745"/>
          </a:xfrm>
          <a:prstGeom prst="rect">
            <a:avLst/>
          </a:prstGeom>
          <a:ln w="12700">
            <a:miter lim="400000"/>
          </a:ln>
        </p:spPr>
      </p:pic>
      <p:sp>
        <p:nvSpPr>
          <p:cNvPr id="323" name="Text"/>
          <p:cNvSpPr txBox="1"/>
          <p:nvPr/>
        </p:nvSpPr>
        <p:spPr>
          <a:xfrm>
            <a:off x="6875359" y="-714381"/>
            <a:ext cx="72200" cy="266933"/>
          </a:xfrm>
          <a:prstGeom prst="rect">
            <a:avLst/>
          </a:prstGeom>
          <a:ln w="12700">
            <a:miter lim="400000"/>
          </a:ln>
        </p:spPr>
        <p:txBody>
          <a:bodyPr wrap="none" lIns="35719" tIns="35719" rIns="35719" bIns="35719" anchor="ctr">
            <a:spAutoFit/>
          </a:bodyPr>
          <a:lstStyle/>
          <a:p>
            <a:endParaRPr sz="1266"/>
          </a:p>
        </p:txBody>
      </p:sp>
      <p:sp>
        <p:nvSpPr>
          <p:cNvPr id="22" name="Title 1">
            <a:extLst>
              <a:ext uri="{FF2B5EF4-FFF2-40B4-BE49-F238E27FC236}">
                <a16:creationId xmlns:a16="http://schemas.microsoft.com/office/drawing/2014/main" id="{373448D2-B408-AE44-8917-403EC66C9F38}"/>
              </a:ext>
            </a:extLst>
          </p:cNvPr>
          <p:cNvSpPr txBox="1">
            <a:spLocks/>
          </p:cNvSpPr>
          <p:nvPr/>
        </p:nvSpPr>
        <p:spPr bwMode="auto">
          <a:xfrm>
            <a:off x="749300" y="235496"/>
            <a:ext cx="10693400" cy="457200"/>
          </a:xfrm>
          <a:prstGeom prst="rect">
            <a:avLst/>
          </a:prstGeom>
          <a:noFill/>
          <a:ln w="9525">
            <a:noFill/>
            <a:miter lim="800000"/>
            <a:headEnd/>
            <a:tailEnd/>
          </a:ln>
        </p:spPr>
        <p:txBody>
          <a:bodyPr spcFirstLastPara="1" vert="horz" wrap="square" lIns="91425" tIns="91425" rIns="91425" bIns="91425" numCol="1" anchor="t" anchorCtr="0" compatLnSpc="1">
            <a:prstTxWarp prst="textNoShape">
              <a:avLst/>
            </a:prstTxWarp>
            <a:noAutofit/>
          </a:bodyPr>
          <a:lstStyle>
            <a:lvl1pPr lvl="0" algn="ctr" rtl="0" eaLnBrk="0" fontAlgn="base" hangingPunct="0">
              <a:spcBef>
                <a:spcPts val="0"/>
              </a:spcBef>
              <a:spcAft>
                <a:spcPts val="0"/>
              </a:spcAft>
              <a:buSzPts val="2800"/>
              <a:buNone/>
              <a:defRPr sz="2500" b="1">
                <a:solidFill>
                  <a:srgbClr val="006699"/>
                </a:solidFill>
                <a:latin typeface="+mj-lt"/>
                <a:ea typeface="ＭＳ Ｐゴシック" charset="-128"/>
                <a:cs typeface="ＭＳ Ｐゴシック" charset="-128"/>
              </a:defRPr>
            </a:lvl1pPr>
            <a:lvl2pPr lvl="1"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2pPr>
            <a:lvl3pPr lvl="2"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3pPr>
            <a:lvl4pPr lvl="3"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4pPr>
            <a:lvl5pPr lvl="4"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5pPr>
            <a:lvl6pPr marL="405216" lvl="5" algn="ctr" rtl="0" eaLnBrk="0" fontAlgn="base" hangingPunct="0">
              <a:spcBef>
                <a:spcPts val="0"/>
              </a:spcBef>
              <a:spcAft>
                <a:spcPts val="0"/>
              </a:spcAft>
              <a:buSzPts val="2800"/>
              <a:buNone/>
              <a:defRPr sz="2500" b="1">
                <a:solidFill>
                  <a:srgbClr val="006699"/>
                </a:solidFill>
                <a:latin typeface="Helvetica" charset="0"/>
              </a:defRPr>
            </a:lvl6pPr>
            <a:lvl7pPr marL="810433" lvl="6" algn="ctr" rtl="0" eaLnBrk="0" fontAlgn="base" hangingPunct="0">
              <a:spcBef>
                <a:spcPts val="0"/>
              </a:spcBef>
              <a:spcAft>
                <a:spcPts val="0"/>
              </a:spcAft>
              <a:buSzPts val="2800"/>
              <a:buNone/>
              <a:defRPr sz="2500" b="1">
                <a:solidFill>
                  <a:srgbClr val="006699"/>
                </a:solidFill>
                <a:latin typeface="Helvetica" charset="0"/>
              </a:defRPr>
            </a:lvl7pPr>
            <a:lvl8pPr marL="1215649" lvl="7" algn="ctr" rtl="0" eaLnBrk="0" fontAlgn="base" hangingPunct="0">
              <a:spcBef>
                <a:spcPts val="0"/>
              </a:spcBef>
              <a:spcAft>
                <a:spcPts val="0"/>
              </a:spcAft>
              <a:buSzPts val="2800"/>
              <a:buNone/>
              <a:defRPr sz="2500" b="1">
                <a:solidFill>
                  <a:srgbClr val="006699"/>
                </a:solidFill>
                <a:latin typeface="Helvetica" charset="0"/>
              </a:defRPr>
            </a:lvl8pPr>
            <a:lvl9pPr marL="1620865" lvl="8" algn="ctr" rtl="0" eaLnBrk="0" fontAlgn="base" hangingPunct="0">
              <a:spcBef>
                <a:spcPts val="0"/>
              </a:spcBef>
              <a:spcAft>
                <a:spcPts val="0"/>
              </a:spcAft>
              <a:buSzPts val="2800"/>
              <a:buNone/>
              <a:defRPr sz="2500" b="1">
                <a:solidFill>
                  <a:srgbClr val="006699"/>
                </a:solidFill>
                <a:latin typeface="Helvetica" charset="0"/>
              </a:defRPr>
            </a:lvl9pPr>
          </a:lstStyle>
          <a:p>
            <a:r>
              <a:rPr lang="en-US" kern="0"/>
              <a:t>Community Workshop for Cold Atoms in space </a:t>
            </a:r>
          </a:p>
        </p:txBody>
      </p:sp>
    </p:spTree>
    <p:extLst>
      <p:ext uri="{BB962C8B-B14F-4D97-AF65-F5344CB8AC3E}">
        <p14:creationId xmlns:p14="http://schemas.microsoft.com/office/powerpoint/2010/main" val="8033988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Cold Atom Community Virtual Workshop Agenda"/>
          <p:cNvSpPr txBox="1">
            <a:spLocks noGrp="1"/>
          </p:cNvSpPr>
          <p:nvPr>
            <p:ph type="title"/>
          </p:nvPr>
        </p:nvSpPr>
        <p:spPr>
          <a:xfrm>
            <a:off x="2002017" y="178594"/>
            <a:ext cx="8187967" cy="790882"/>
          </a:xfrm>
          <a:prstGeom prst="rect">
            <a:avLst/>
          </a:prstGeom>
        </p:spPr>
        <p:txBody>
          <a:bodyPr/>
          <a:lstStyle>
            <a:lvl1pPr algn="l">
              <a:spcBef>
                <a:spcPts val="4200"/>
              </a:spcBef>
              <a:defRPr sz="4500">
                <a:solidFill>
                  <a:schemeClr val="accent5">
                    <a:hueOff val="-82419"/>
                    <a:satOff val="-9513"/>
                    <a:lumOff val="-16343"/>
                  </a:schemeClr>
                </a:solidFill>
                <a:latin typeface="Calibri"/>
                <a:ea typeface="Calibri"/>
                <a:cs typeface="Calibri"/>
                <a:sym typeface="Calibri"/>
              </a:defRPr>
            </a:lvl1pPr>
          </a:lstStyle>
          <a:p>
            <a:r>
              <a:t> Workshop Agenda</a:t>
            </a:r>
          </a:p>
        </p:txBody>
      </p:sp>
      <p:sp>
        <p:nvSpPr>
          <p:cNvPr id="310" name="Double-click to edit"/>
          <p:cNvSpPr txBox="1">
            <a:spLocks noGrp="1"/>
          </p:cNvSpPr>
          <p:nvPr>
            <p:ph type="body" idx="1"/>
          </p:nvPr>
        </p:nvSpPr>
        <p:spPr>
          <a:xfrm>
            <a:off x="1889210" y="1118908"/>
            <a:ext cx="8413580" cy="5497712"/>
          </a:xfrm>
          <a:prstGeom prst="rect">
            <a:avLst/>
          </a:prstGeom>
        </p:spPr>
        <p:txBody>
          <a:bodyPr/>
          <a:lstStyle/>
          <a:p>
            <a:pPr marL="0" lvl="1" indent="321457">
              <a:buSzTx/>
              <a:buNone/>
              <a:defRPr sz="2800">
                <a:latin typeface="Calibri"/>
                <a:ea typeface="Calibri"/>
                <a:cs typeface="Calibri"/>
                <a:sym typeface="Calibri"/>
              </a:defRPr>
            </a:pPr>
            <a:endParaRPr/>
          </a:p>
          <a:p>
            <a:pPr marL="625056" lvl="1" indent="-312528">
              <a:defRPr sz="2800">
                <a:latin typeface="Calibri"/>
                <a:ea typeface="Calibri"/>
                <a:cs typeface="Calibri"/>
                <a:sym typeface="Calibri"/>
              </a:defRPr>
            </a:pPr>
            <a:endParaRPr/>
          </a:p>
          <a:p>
            <a:pPr marL="625056" lvl="1" indent="-312528">
              <a:defRPr sz="2800">
                <a:latin typeface="Calibri"/>
                <a:ea typeface="Calibri"/>
                <a:cs typeface="Calibri"/>
                <a:sym typeface="Calibri"/>
              </a:defRPr>
            </a:pPr>
            <a:endParaRPr/>
          </a:p>
          <a:p>
            <a:pPr marL="625056" lvl="1" indent="-312528">
              <a:defRPr sz="2800">
                <a:latin typeface="Calibri"/>
                <a:ea typeface="Calibri"/>
                <a:cs typeface="Calibri"/>
                <a:sym typeface="Calibri"/>
              </a:defRPr>
            </a:pPr>
            <a:endParaRPr/>
          </a:p>
          <a:p>
            <a:pPr marL="625056" lvl="1" indent="-312528">
              <a:defRPr sz="3600" b="1">
                <a:solidFill>
                  <a:schemeClr val="accent5">
                    <a:hueOff val="-82419"/>
                    <a:satOff val="-9513"/>
                    <a:lumOff val="-16343"/>
                  </a:schemeClr>
                </a:solidFill>
                <a:latin typeface="Calibri"/>
                <a:ea typeface="Calibri"/>
                <a:cs typeface="Calibri"/>
                <a:sym typeface="Calibri"/>
              </a:defRPr>
            </a:pPr>
            <a:endParaRPr/>
          </a:p>
          <a:p>
            <a:pPr marL="625056" lvl="1" indent="-312528">
              <a:defRPr sz="3600" b="1">
                <a:solidFill>
                  <a:schemeClr val="accent5">
                    <a:hueOff val="-82419"/>
                    <a:satOff val="-9513"/>
                    <a:lumOff val="-16343"/>
                  </a:schemeClr>
                </a:solidFill>
                <a:latin typeface="Calibri"/>
                <a:ea typeface="Calibri"/>
                <a:cs typeface="Calibri"/>
                <a:sym typeface="Calibri"/>
              </a:defRPr>
            </a:pPr>
            <a:endParaRPr/>
          </a:p>
        </p:txBody>
      </p:sp>
      <p:pic>
        <p:nvPicPr>
          <p:cNvPr id="311" name="Agenda1.png" descr="Agenda1.png"/>
          <p:cNvPicPr>
            <a:picLocks noChangeAspect="1"/>
          </p:cNvPicPr>
          <p:nvPr/>
        </p:nvPicPr>
        <p:blipFill>
          <a:blip r:embed="rId2"/>
          <a:stretch>
            <a:fillRect/>
          </a:stretch>
        </p:blipFill>
        <p:spPr>
          <a:xfrm>
            <a:off x="1639436" y="876862"/>
            <a:ext cx="2863219" cy="5981805"/>
          </a:xfrm>
          <a:prstGeom prst="rect">
            <a:avLst/>
          </a:prstGeom>
          <a:ln w="12700">
            <a:miter lim="400000"/>
          </a:ln>
        </p:spPr>
      </p:pic>
      <p:pic>
        <p:nvPicPr>
          <p:cNvPr id="312" name="Agenda2.png" descr="Agenda2.png"/>
          <p:cNvPicPr>
            <a:picLocks noChangeAspect="1"/>
          </p:cNvPicPr>
          <p:nvPr/>
        </p:nvPicPr>
        <p:blipFill>
          <a:blip r:embed="rId3"/>
          <a:stretch>
            <a:fillRect/>
          </a:stretch>
        </p:blipFill>
        <p:spPr>
          <a:xfrm>
            <a:off x="4591042" y="888123"/>
            <a:ext cx="2863219" cy="5993670"/>
          </a:xfrm>
          <a:prstGeom prst="rect">
            <a:avLst/>
          </a:prstGeom>
          <a:ln w="12700">
            <a:miter lim="400000"/>
          </a:ln>
        </p:spPr>
      </p:pic>
      <p:pic>
        <p:nvPicPr>
          <p:cNvPr id="313" name="Agenda3.png" descr="Agenda3.png"/>
          <p:cNvPicPr>
            <a:picLocks noChangeAspect="1"/>
          </p:cNvPicPr>
          <p:nvPr/>
        </p:nvPicPr>
        <p:blipFill>
          <a:blip r:embed="rId4"/>
          <a:stretch>
            <a:fillRect/>
          </a:stretch>
        </p:blipFill>
        <p:spPr>
          <a:xfrm>
            <a:off x="7542648" y="1566892"/>
            <a:ext cx="2943782" cy="4765745"/>
          </a:xfrm>
          <a:prstGeom prst="rect">
            <a:avLst/>
          </a:prstGeom>
          <a:ln w="12700">
            <a:miter lim="400000"/>
          </a:ln>
        </p:spPr>
      </p:pic>
      <p:sp>
        <p:nvSpPr>
          <p:cNvPr id="314" name="Oval 8"/>
          <p:cNvSpPr/>
          <p:nvPr/>
        </p:nvSpPr>
        <p:spPr>
          <a:xfrm>
            <a:off x="2040060" y="1060279"/>
            <a:ext cx="1457972" cy="440335"/>
          </a:xfrm>
          <a:prstGeom prst="ellipse">
            <a:avLst/>
          </a:prstGeom>
          <a:ln w="101600">
            <a:solidFill>
              <a:srgbClr val="FF0000"/>
            </a:solidFill>
          </a:ln>
        </p:spPr>
        <p:txBody>
          <a:bodyPr lIns="45719" tIns="45719" rIns="45719" bIns="45719" anchor="ctr"/>
          <a:lstStyle/>
          <a:p>
            <a:pPr defTabSz="457184">
              <a:defRPr b="0">
                <a:latin typeface="Calibri"/>
                <a:ea typeface="Calibri"/>
                <a:cs typeface="Calibri"/>
                <a:sym typeface="Calibri"/>
              </a:defRPr>
            </a:pPr>
            <a:endParaRPr sz="1266"/>
          </a:p>
        </p:txBody>
      </p:sp>
      <p:sp>
        <p:nvSpPr>
          <p:cNvPr id="315" name="Oval 8"/>
          <p:cNvSpPr/>
          <p:nvPr/>
        </p:nvSpPr>
        <p:spPr>
          <a:xfrm>
            <a:off x="2040060" y="2747990"/>
            <a:ext cx="2048657" cy="440334"/>
          </a:xfrm>
          <a:prstGeom prst="ellipse">
            <a:avLst/>
          </a:prstGeom>
          <a:ln w="101600">
            <a:solidFill>
              <a:srgbClr val="FF0000"/>
            </a:solidFill>
          </a:ln>
        </p:spPr>
        <p:txBody>
          <a:bodyPr lIns="45719" tIns="45719" rIns="45719" bIns="45719" anchor="ctr"/>
          <a:lstStyle/>
          <a:p>
            <a:pPr defTabSz="457184">
              <a:defRPr b="0">
                <a:latin typeface="Calibri"/>
                <a:ea typeface="Calibri"/>
                <a:cs typeface="Calibri"/>
                <a:sym typeface="Calibri"/>
              </a:defRPr>
            </a:pPr>
            <a:endParaRPr sz="1266"/>
          </a:p>
        </p:txBody>
      </p:sp>
      <p:sp>
        <p:nvSpPr>
          <p:cNvPr id="316" name="Oval 8"/>
          <p:cNvSpPr/>
          <p:nvPr/>
        </p:nvSpPr>
        <p:spPr>
          <a:xfrm>
            <a:off x="2040061" y="3453435"/>
            <a:ext cx="1586824" cy="440334"/>
          </a:xfrm>
          <a:prstGeom prst="ellipse">
            <a:avLst/>
          </a:prstGeom>
          <a:ln w="101600">
            <a:solidFill>
              <a:srgbClr val="FF0000"/>
            </a:solidFill>
          </a:ln>
        </p:spPr>
        <p:txBody>
          <a:bodyPr lIns="45719" tIns="45719" rIns="45719" bIns="45719" anchor="ctr"/>
          <a:lstStyle/>
          <a:p>
            <a:pPr defTabSz="457184">
              <a:defRPr b="0">
                <a:latin typeface="Calibri"/>
                <a:ea typeface="Calibri"/>
                <a:cs typeface="Calibri"/>
                <a:sym typeface="Calibri"/>
              </a:defRPr>
            </a:pPr>
            <a:endParaRPr sz="1266"/>
          </a:p>
        </p:txBody>
      </p:sp>
      <p:sp>
        <p:nvSpPr>
          <p:cNvPr id="317" name="Oval 8"/>
          <p:cNvSpPr/>
          <p:nvPr/>
        </p:nvSpPr>
        <p:spPr>
          <a:xfrm>
            <a:off x="4844932" y="2998021"/>
            <a:ext cx="2048657" cy="1739486"/>
          </a:xfrm>
          <a:prstGeom prst="ellipse">
            <a:avLst/>
          </a:prstGeom>
          <a:ln w="101600">
            <a:solidFill>
              <a:srgbClr val="FF0000"/>
            </a:solidFill>
          </a:ln>
        </p:spPr>
        <p:txBody>
          <a:bodyPr lIns="45719" tIns="45719" rIns="45719" bIns="45719" anchor="ctr"/>
          <a:lstStyle/>
          <a:p>
            <a:pPr defTabSz="457184">
              <a:defRPr b="0">
                <a:latin typeface="Calibri"/>
                <a:ea typeface="Calibri"/>
                <a:cs typeface="Calibri"/>
                <a:sym typeface="Calibri"/>
              </a:defRPr>
            </a:pPr>
            <a:endParaRPr sz="1266"/>
          </a:p>
        </p:txBody>
      </p:sp>
      <p:sp>
        <p:nvSpPr>
          <p:cNvPr id="318" name="Oval 8"/>
          <p:cNvSpPr/>
          <p:nvPr/>
        </p:nvSpPr>
        <p:spPr>
          <a:xfrm>
            <a:off x="4879701" y="5141146"/>
            <a:ext cx="1586824" cy="440335"/>
          </a:xfrm>
          <a:prstGeom prst="ellipse">
            <a:avLst/>
          </a:prstGeom>
          <a:ln w="101600">
            <a:solidFill>
              <a:srgbClr val="FF0000"/>
            </a:solidFill>
          </a:ln>
        </p:spPr>
        <p:txBody>
          <a:bodyPr lIns="45719" tIns="45719" rIns="45719" bIns="45719" anchor="ctr"/>
          <a:lstStyle/>
          <a:p>
            <a:pPr defTabSz="457184">
              <a:defRPr b="0">
                <a:latin typeface="Calibri"/>
                <a:ea typeface="Calibri"/>
                <a:cs typeface="Calibri"/>
                <a:sym typeface="Calibri"/>
              </a:defRPr>
            </a:pPr>
            <a:endParaRPr sz="1266"/>
          </a:p>
        </p:txBody>
      </p:sp>
      <p:sp>
        <p:nvSpPr>
          <p:cNvPr id="319" name="Oval 8"/>
          <p:cNvSpPr/>
          <p:nvPr/>
        </p:nvSpPr>
        <p:spPr>
          <a:xfrm>
            <a:off x="7956587" y="5087568"/>
            <a:ext cx="1679399" cy="440335"/>
          </a:xfrm>
          <a:prstGeom prst="ellipse">
            <a:avLst/>
          </a:prstGeom>
          <a:ln w="101600">
            <a:solidFill>
              <a:srgbClr val="FF0000"/>
            </a:solidFill>
          </a:ln>
        </p:spPr>
        <p:txBody>
          <a:bodyPr lIns="45719" tIns="45719" rIns="45719" bIns="45719" anchor="ctr"/>
          <a:lstStyle/>
          <a:p>
            <a:pPr defTabSz="457184">
              <a:defRPr b="0">
                <a:latin typeface="Calibri"/>
                <a:ea typeface="Calibri"/>
                <a:cs typeface="Calibri"/>
                <a:sym typeface="Calibri"/>
              </a:defRPr>
            </a:pPr>
            <a:endParaRPr sz="1266"/>
          </a:p>
        </p:txBody>
      </p:sp>
      <p:sp>
        <p:nvSpPr>
          <p:cNvPr id="320" name="Oval 8"/>
          <p:cNvSpPr/>
          <p:nvPr/>
        </p:nvSpPr>
        <p:spPr>
          <a:xfrm>
            <a:off x="4452026" y="747740"/>
            <a:ext cx="2763032" cy="2031341"/>
          </a:xfrm>
          <a:prstGeom prst="ellipse">
            <a:avLst/>
          </a:prstGeom>
          <a:ln w="101600">
            <a:solidFill>
              <a:schemeClr val="accent3">
                <a:hueOff val="914337"/>
                <a:satOff val="31515"/>
                <a:lumOff val="-30790"/>
              </a:schemeClr>
            </a:solidFill>
          </a:ln>
        </p:spPr>
        <p:txBody>
          <a:bodyPr lIns="45719" tIns="45719" rIns="45719" bIns="45719" anchor="ctr"/>
          <a:lstStyle/>
          <a:p>
            <a:pPr defTabSz="457184">
              <a:defRPr b="0">
                <a:latin typeface="Calibri"/>
                <a:ea typeface="Calibri"/>
                <a:cs typeface="Calibri"/>
                <a:sym typeface="Calibri"/>
              </a:defRPr>
            </a:pPr>
            <a:endParaRPr sz="1266"/>
          </a:p>
        </p:txBody>
      </p:sp>
      <p:sp>
        <p:nvSpPr>
          <p:cNvPr id="321" name="Oval 8"/>
          <p:cNvSpPr/>
          <p:nvPr/>
        </p:nvSpPr>
        <p:spPr>
          <a:xfrm>
            <a:off x="1716867" y="4158880"/>
            <a:ext cx="1661711" cy="2612084"/>
          </a:xfrm>
          <a:prstGeom prst="ellipse">
            <a:avLst/>
          </a:prstGeom>
          <a:ln w="101600">
            <a:solidFill>
              <a:schemeClr val="accent3">
                <a:hueOff val="914337"/>
                <a:satOff val="31515"/>
                <a:lumOff val="-30790"/>
              </a:schemeClr>
            </a:solidFill>
          </a:ln>
        </p:spPr>
        <p:txBody>
          <a:bodyPr lIns="45719" tIns="45719" rIns="45719" bIns="45719" anchor="ctr"/>
          <a:lstStyle/>
          <a:p>
            <a:pPr defTabSz="457184">
              <a:defRPr b="0">
                <a:latin typeface="Calibri"/>
                <a:ea typeface="Calibri"/>
                <a:cs typeface="Calibri"/>
                <a:sym typeface="Calibri"/>
              </a:defRPr>
            </a:pPr>
            <a:endParaRPr sz="1266"/>
          </a:p>
        </p:txBody>
      </p:sp>
      <p:sp>
        <p:nvSpPr>
          <p:cNvPr id="322" name="Closely related to AION"/>
          <p:cNvSpPr txBox="1"/>
          <p:nvPr/>
        </p:nvSpPr>
        <p:spPr>
          <a:xfrm>
            <a:off x="7660479" y="1071148"/>
            <a:ext cx="1764907" cy="318357"/>
          </a:xfrm>
          <a:prstGeom prst="rect">
            <a:avLst/>
          </a:prstGeom>
          <a:solidFill>
            <a:srgbClr val="FF0000"/>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a:defRPr b="0">
                <a:solidFill>
                  <a:srgbClr val="FFFFFF"/>
                </a:solidFill>
                <a:latin typeface="Calibri"/>
                <a:ea typeface="Calibri"/>
                <a:cs typeface="Calibri"/>
                <a:sym typeface="Calibri"/>
              </a:defRPr>
            </a:lvl1pPr>
          </a:lstStyle>
          <a:p>
            <a:r>
              <a:rPr sz="1600"/>
              <a:t>Closely r</a:t>
            </a:r>
            <a:r>
              <a:rPr lang="en-GB" sz="1600"/>
              <a:t>elated to FP</a:t>
            </a:r>
            <a:endParaRPr sz="1600"/>
          </a:p>
        </p:txBody>
      </p:sp>
      <p:sp>
        <p:nvSpPr>
          <p:cNvPr id="323" name="Text"/>
          <p:cNvSpPr txBox="1"/>
          <p:nvPr/>
        </p:nvSpPr>
        <p:spPr>
          <a:xfrm>
            <a:off x="6875359" y="-714381"/>
            <a:ext cx="72200" cy="266933"/>
          </a:xfrm>
          <a:prstGeom prst="rect">
            <a:avLst/>
          </a:prstGeom>
          <a:ln w="12700">
            <a:miter lim="400000"/>
          </a:ln>
        </p:spPr>
        <p:txBody>
          <a:bodyPr wrap="none" lIns="35719" tIns="35719" rIns="35719" bIns="35719" anchor="ctr">
            <a:spAutoFit/>
          </a:bodyPr>
          <a:lstStyle/>
          <a:p>
            <a:endParaRPr sz="1266"/>
          </a:p>
        </p:txBody>
      </p:sp>
      <p:sp>
        <p:nvSpPr>
          <p:cNvPr id="324" name="Other interesting space…"/>
          <p:cNvSpPr txBox="1"/>
          <p:nvPr/>
        </p:nvSpPr>
        <p:spPr>
          <a:xfrm>
            <a:off x="7620916" y="6255356"/>
            <a:ext cx="2244525" cy="564578"/>
          </a:xfrm>
          <a:prstGeom prst="rect">
            <a:avLst/>
          </a:prstGeom>
          <a:solidFill>
            <a:schemeClr val="accent3">
              <a:hueOff val="914337"/>
              <a:satOff val="31515"/>
              <a:lumOff val="-3079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p>
            <a:pPr>
              <a:defRPr b="0">
                <a:solidFill>
                  <a:srgbClr val="FFFFFF"/>
                </a:solidFill>
                <a:latin typeface="Calibri"/>
                <a:ea typeface="Calibri"/>
                <a:cs typeface="Calibri"/>
                <a:sym typeface="Calibri"/>
              </a:defRPr>
            </a:pPr>
            <a:r>
              <a:rPr sz="1600"/>
              <a:t>Other interesting space</a:t>
            </a:r>
          </a:p>
          <a:p>
            <a:pPr>
              <a:defRPr b="0">
                <a:solidFill>
                  <a:srgbClr val="FFFFFF"/>
                </a:solidFill>
                <a:latin typeface="Calibri"/>
                <a:ea typeface="Calibri"/>
                <a:cs typeface="Calibri"/>
                <a:sym typeface="Calibri"/>
              </a:defRPr>
            </a:pPr>
            <a:r>
              <a:rPr sz="1600"/>
              <a:t>applications of cold atoms</a:t>
            </a:r>
          </a:p>
        </p:txBody>
      </p:sp>
      <p:sp>
        <p:nvSpPr>
          <p:cNvPr id="325" name="Oval 8"/>
          <p:cNvSpPr/>
          <p:nvPr/>
        </p:nvSpPr>
        <p:spPr>
          <a:xfrm>
            <a:off x="7956587" y="4310685"/>
            <a:ext cx="1679399" cy="808008"/>
          </a:xfrm>
          <a:prstGeom prst="ellipse">
            <a:avLst/>
          </a:prstGeom>
          <a:ln w="101600">
            <a:solidFill>
              <a:schemeClr val="accent3">
                <a:hueOff val="914337"/>
                <a:satOff val="31515"/>
                <a:lumOff val="-30790"/>
              </a:schemeClr>
            </a:solidFill>
          </a:ln>
        </p:spPr>
        <p:txBody>
          <a:bodyPr lIns="45719" tIns="45719" rIns="45719" bIns="45719" anchor="ctr"/>
          <a:lstStyle/>
          <a:p>
            <a:pPr defTabSz="457184">
              <a:defRPr b="0">
                <a:latin typeface="Calibri"/>
                <a:ea typeface="Calibri"/>
                <a:cs typeface="Calibri"/>
                <a:sym typeface="Calibri"/>
              </a:defRPr>
            </a:pPr>
            <a:endParaRPr sz="1266"/>
          </a:p>
        </p:txBody>
      </p:sp>
      <p:sp>
        <p:nvSpPr>
          <p:cNvPr id="326" name="Oval 8"/>
          <p:cNvSpPr/>
          <p:nvPr/>
        </p:nvSpPr>
        <p:spPr>
          <a:xfrm>
            <a:off x="7771958" y="1602611"/>
            <a:ext cx="2048657" cy="2622135"/>
          </a:xfrm>
          <a:prstGeom prst="ellipse">
            <a:avLst/>
          </a:prstGeom>
          <a:ln w="101600">
            <a:solidFill>
              <a:schemeClr val="accent1">
                <a:lumOff val="-13575"/>
              </a:schemeClr>
            </a:solidFill>
          </a:ln>
        </p:spPr>
        <p:txBody>
          <a:bodyPr lIns="45719" tIns="45719" rIns="45719" bIns="45719" anchor="ctr"/>
          <a:lstStyle/>
          <a:p>
            <a:pPr>
              <a:defRPr sz="2200" b="0">
                <a:solidFill>
                  <a:srgbClr val="FFFFFF"/>
                </a:solidFill>
                <a:latin typeface="+mn-lt"/>
                <a:ea typeface="+mn-ea"/>
                <a:cs typeface="+mn-cs"/>
                <a:sym typeface="Helvetica Neue Medium"/>
              </a:defRPr>
            </a:pPr>
            <a:endParaRPr sz="1547"/>
          </a:p>
        </p:txBody>
      </p:sp>
      <p:sp>
        <p:nvSpPr>
          <p:cNvPr id="327" name="Oval 8"/>
          <p:cNvSpPr/>
          <p:nvPr/>
        </p:nvSpPr>
        <p:spPr>
          <a:xfrm>
            <a:off x="1998662" y="1424799"/>
            <a:ext cx="1701503" cy="814289"/>
          </a:xfrm>
          <a:prstGeom prst="ellipse">
            <a:avLst/>
          </a:prstGeom>
          <a:ln w="101600">
            <a:solidFill>
              <a:schemeClr val="accent1">
                <a:lumOff val="-13575"/>
              </a:schemeClr>
            </a:solidFill>
          </a:ln>
        </p:spPr>
        <p:txBody>
          <a:bodyPr lIns="45719" tIns="45719" rIns="45719" bIns="45719" anchor="ctr"/>
          <a:lstStyle/>
          <a:p>
            <a:pPr>
              <a:defRPr sz="2200" b="0">
                <a:solidFill>
                  <a:srgbClr val="FFFFFF"/>
                </a:solidFill>
                <a:latin typeface="+mn-lt"/>
                <a:ea typeface="+mn-ea"/>
                <a:cs typeface="+mn-cs"/>
                <a:sym typeface="Helvetica Neue Medium"/>
              </a:defRPr>
            </a:pPr>
            <a:endParaRPr sz="1547"/>
          </a:p>
        </p:txBody>
      </p:sp>
      <p:sp>
        <p:nvSpPr>
          <p:cNvPr id="328" name="Interest from space agencies"/>
          <p:cNvSpPr txBox="1"/>
          <p:nvPr/>
        </p:nvSpPr>
        <p:spPr>
          <a:xfrm>
            <a:off x="9763828" y="1071147"/>
            <a:ext cx="2452852" cy="318357"/>
          </a:xfrm>
          <a:prstGeom prst="rect">
            <a:avLst/>
          </a:prstGeom>
          <a:solidFill>
            <a:schemeClr val="accent1">
              <a:lumOff val="-13575"/>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a:defRPr b="0">
                <a:solidFill>
                  <a:srgbClr val="FFFFFF"/>
                </a:solidFill>
                <a:latin typeface="Calibri"/>
                <a:ea typeface="Calibri"/>
                <a:cs typeface="Calibri"/>
                <a:sym typeface="Calibri"/>
              </a:defRPr>
            </a:lvl1pPr>
          </a:lstStyle>
          <a:p>
            <a:r>
              <a:rPr sz="1600"/>
              <a:t>Interest from space agencies</a:t>
            </a:r>
          </a:p>
        </p:txBody>
      </p:sp>
      <p:sp>
        <p:nvSpPr>
          <p:cNvPr id="22" name="Title 1">
            <a:extLst>
              <a:ext uri="{FF2B5EF4-FFF2-40B4-BE49-F238E27FC236}">
                <a16:creationId xmlns:a16="http://schemas.microsoft.com/office/drawing/2014/main" id="{373448D2-B408-AE44-8917-403EC66C9F38}"/>
              </a:ext>
            </a:extLst>
          </p:cNvPr>
          <p:cNvSpPr txBox="1">
            <a:spLocks/>
          </p:cNvSpPr>
          <p:nvPr/>
        </p:nvSpPr>
        <p:spPr bwMode="auto">
          <a:xfrm>
            <a:off x="749300" y="235496"/>
            <a:ext cx="10693400" cy="457200"/>
          </a:xfrm>
          <a:prstGeom prst="rect">
            <a:avLst/>
          </a:prstGeom>
          <a:noFill/>
          <a:ln w="9525">
            <a:noFill/>
            <a:miter lim="800000"/>
            <a:headEnd/>
            <a:tailEnd/>
          </a:ln>
        </p:spPr>
        <p:txBody>
          <a:bodyPr spcFirstLastPara="1" vert="horz" wrap="square" lIns="91425" tIns="91425" rIns="91425" bIns="91425" numCol="1" anchor="t" anchorCtr="0" compatLnSpc="1">
            <a:prstTxWarp prst="textNoShape">
              <a:avLst/>
            </a:prstTxWarp>
            <a:noAutofit/>
          </a:bodyPr>
          <a:lstStyle>
            <a:lvl1pPr lvl="0" algn="ctr" rtl="0" eaLnBrk="0" fontAlgn="base" hangingPunct="0">
              <a:spcBef>
                <a:spcPts val="0"/>
              </a:spcBef>
              <a:spcAft>
                <a:spcPts val="0"/>
              </a:spcAft>
              <a:buSzPts val="2800"/>
              <a:buNone/>
              <a:defRPr sz="2500" b="1">
                <a:solidFill>
                  <a:srgbClr val="006699"/>
                </a:solidFill>
                <a:latin typeface="+mj-lt"/>
                <a:ea typeface="ＭＳ Ｐゴシック" charset="-128"/>
                <a:cs typeface="ＭＳ Ｐゴシック" charset="-128"/>
              </a:defRPr>
            </a:lvl1pPr>
            <a:lvl2pPr lvl="1"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2pPr>
            <a:lvl3pPr lvl="2"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3pPr>
            <a:lvl4pPr lvl="3"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4pPr>
            <a:lvl5pPr lvl="4"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5pPr>
            <a:lvl6pPr marL="405216" lvl="5" algn="ctr" rtl="0" eaLnBrk="0" fontAlgn="base" hangingPunct="0">
              <a:spcBef>
                <a:spcPts val="0"/>
              </a:spcBef>
              <a:spcAft>
                <a:spcPts val="0"/>
              </a:spcAft>
              <a:buSzPts val="2800"/>
              <a:buNone/>
              <a:defRPr sz="2500" b="1">
                <a:solidFill>
                  <a:srgbClr val="006699"/>
                </a:solidFill>
                <a:latin typeface="Helvetica" charset="0"/>
              </a:defRPr>
            </a:lvl6pPr>
            <a:lvl7pPr marL="810433" lvl="6" algn="ctr" rtl="0" eaLnBrk="0" fontAlgn="base" hangingPunct="0">
              <a:spcBef>
                <a:spcPts val="0"/>
              </a:spcBef>
              <a:spcAft>
                <a:spcPts val="0"/>
              </a:spcAft>
              <a:buSzPts val="2800"/>
              <a:buNone/>
              <a:defRPr sz="2500" b="1">
                <a:solidFill>
                  <a:srgbClr val="006699"/>
                </a:solidFill>
                <a:latin typeface="Helvetica" charset="0"/>
              </a:defRPr>
            </a:lvl7pPr>
            <a:lvl8pPr marL="1215649" lvl="7" algn="ctr" rtl="0" eaLnBrk="0" fontAlgn="base" hangingPunct="0">
              <a:spcBef>
                <a:spcPts val="0"/>
              </a:spcBef>
              <a:spcAft>
                <a:spcPts val="0"/>
              </a:spcAft>
              <a:buSzPts val="2800"/>
              <a:buNone/>
              <a:defRPr sz="2500" b="1">
                <a:solidFill>
                  <a:srgbClr val="006699"/>
                </a:solidFill>
                <a:latin typeface="Helvetica" charset="0"/>
              </a:defRPr>
            </a:lvl8pPr>
            <a:lvl9pPr marL="1620865" lvl="8" algn="ctr" rtl="0" eaLnBrk="0" fontAlgn="base" hangingPunct="0">
              <a:spcBef>
                <a:spcPts val="0"/>
              </a:spcBef>
              <a:spcAft>
                <a:spcPts val="0"/>
              </a:spcAft>
              <a:buSzPts val="2800"/>
              <a:buNone/>
              <a:defRPr sz="2500" b="1">
                <a:solidFill>
                  <a:srgbClr val="006699"/>
                </a:solidFill>
                <a:latin typeface="Helvetica" charset="0"/>
              </a:defRPr>
            </a:lvl9pPr>
          </a:lstStyle>
          <a:p>
            <a:r>
              <a:rPr lang="en-US" kern="0"/>
              <a:t>Community Workshop for Cold Atoms in space </a:t>
            </a:r>
          </a:p>
        </p:txBody>
      </p:sp>
    </p:spTree>
    <p:extLst>
      <p:ext uri="{BB962C8B-B14F-4D97-AF65-F5344CB8AC3E}">
        <p14:creationId xmlns:p14="http://schemas.microsoft.com/office/powerpoint/2010/main" val="18002074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DB500-1619-E44B-8314-2822869073D5}"/>
              </a:ext>
            </a:extLst>
          </p:cNvPr>
          <p:cNvSpPr>
            <a:spLocks noGrp="1"/>
          </p:cNvSpPr>
          <p:nvPr>
            <p:ph type="title"/>
          </p:nvPr>
        </p:nvSpPr>
        <p:spPr/>
        <p:txBody>
          <a:bodyPr/>
          <a:lstStyle/>
          <a:p>
            <a:r>
              <a:rPr lang="en-US"/>
              <a:t>Community Workshop Summary &amp; Road-map</a:t>
            </a:r>
          </a:p>
        </p:txBody>
      </p:sp>
      <p:pic>
        <p:nvPicPr>
          <p:cNvPr id="5" name="Picture 4" descr="Text&#10;&#10;Description automatically generated">
            <a:extLst>
              <a:ext uri="{FF2B5EF4-FFF2-40B4-BE49-F238E27FC236}">
                <a16:creationId xmlns:a16="http://schemas.microsoft.com/office/drawing/2014/main" id="{CCA393EF-5BC5-AF48-9985-7E80073D3445}"/>
              </a:ext>
            </a:extLst>
          </p:cNvPr>
          <p:cNvPicPr>
            <a:picLocks noChangeAspect="1"/>
          </p:cNvPicPr>
          <p:nvPr/>
        </p:nvPicPr>
        <p:blipFill>
          <a:blip r:embed="rId3"/>
          <a:stretch>
            <a:fillRect/>
          </a:stretch>
        </p:blipFill>
        <p:spPr>
          <a:xfrm>
            <a:off x="882660" y="1087365"/>
            <a:ext cx="4842644" cy="5747161"/>
          </a:xfrm>
          <a:prstGeom prst="rect">
            <a:avLst/>
          </a:prstGeom>
        </p:spPr>
      </p:pic>
      <p:pic>
        <p:nvPicPr>
          <p:cNvPr id="7" name="Picture 6" descr="Text&#10;&#10;Description automatically generated">
            <a:extLst>
              <a:ext uri="{FF2B5EF4-FFF2-40B4-BE49-F238E27FC236}">
                <a16:creationId xmlns:a16="http://schemas.microsoft.com/office/drawing/2014/main" id="{7C588215-C011-E541-9752-C304A52EC103}"/>
              </a:ext>
            </a:extLst>
          </p:cNvPr>
          <p:cNvPicPr>
            <a:picLocks noChangeAspect="1"/>
          </p:cNvPicPr>
          <p:nvPr/>
        </p:nvPicPr>
        <p:blipFill>
          <a:blip r:embed="rId4"/>
          <a:stretch>
            <a:fillRect/>
          </a:stretch>
        </p:blipFill>
        <p:spPr>
          <a:xfrm>
            <a:off x="5581288" y="1772816"/>
            <a:ext cx="4575444" cy="3384376"/>
          </a:xfrm>
          <a:prstGeom prst="rect">
            <a:avLst/>
          </a:prstGeom>
        </p:spPr>
      </p:pic>
      <p:sp>
        <p:nvSpPr>
          <p:cNvPr id="9" name="TextBox 8">
            <a:extLst>
              <a:ext uri="{FF2B5EF4-FFF2-40B4-BE49-F238E27FC236}">
                <a16:creationId xmlns:a16="http://schemas.microsoft.com/office/drawing/2014/main" id="{BF77D5EB-F204-7E43-83B7-91B7CC487D28}"/>
              </a:ext>
            </a:extLst>
          </p:cNvPr>
          <p:cNvSpPr txBox="1"/>
          <p:nvPr/>
        </p:nvSpPr>
        <p:spPr>
          <a:xfrm>
            <a:off x="5725304" y="1235253"/>
            <a:ext cx="6347360" cy="461665"/>
          </a:xfrm>
          <a:prstGeom prst="rect">
            <a:avLst/>
          </a:prstGeom>
          <a:noFill/>
        </p:spPr>
        <p:txBody>
          <a:bodyPr wrap="square">
            <a:spAutoFit/>
          </a:bodyPr>
          <a:lstStyle/>
          <a:p>
            <a:r>
              <a:rPr lang="en-GB" sz="2400" b="0" i="0">
                <a:solidFill>
                  <a:schemeClr val="accent2"/>
                </a:solidFill>
                <a:effectLst/>
                <a:latin typeface="Helvetica" pitchFamily="2" charset="0"/>
                <a:hlinkClick r:id="rId5">
                  <a:extLst>
                    <a:ext uri="{A12FA001-AC4F-418D-AE19-62706E023703}">
                      <ahyp:hlinkClr xmlns:ahyp="http://schemas.microsoft.com/office/drawing/2018/hyperlinkcolor" val="tx"/>
                    </a:ext>
                  </a:extLst>
                </a:hlinkClick>
              </a:rPr>
              <a:t>https://arxiv.org/abs/2201.07789</a:t>
            </a:r>
            <a:endParaRPr lang="en-US" sz="2400">
              <a:solidFill>
                <a:schemeClr val="accent2"/>
              </a:solidFill>
            </a:endParaRPr>
          </a:p>
        </p:txBody>
      </p:sp>
      <p:sp>
        <p:nvSpPr>
          <p:cNvPr id="10" name="TextBox 9">
            <a:extLst>
              <a:ext uri="{FF2B5EF4-FFF2-40B4-BE49-F238E27FC236}">
                <a16:creationId xmlns:a16="http://schemas.microsoft.com/office/drawing/2014/main" id="{024EB149-2BF6-4140-93FD-56DF8C426148}"/>
              </a:ext>
            </a:extLst>
          </p:cNvPr>
          <p:cNvSpPr txBox="1"/>
          <p:nvPr/>
        </p:nvSpPr>
        <p:spPr>
          <a:xfrm>
            <a:off x="5752922" y="5395694"/>
            <a:ext cx="5040560" cy="1200329"/>
          </a:xfrm>
          <a:prstGeom prst="rect">
            <a:avLst/>
          </a:prstGeom>
          <a:solidFill>
            <a:srgbClr val="FFFF00"/>
          </a:solidFill>
          <a:scene3d>
            <a:camera prst="orthographicFront"/>
            <a:lightRig rig="flood" dir="t"/>
          </a:scene3d>
        </p:spPr>
        <p:txBody>
          <a:bodyPr wrap="square" rtlCol="0">
            <a:spAutoFit/>
          </a:bodyPr>
          <a:lstStyle/>
          <a:p>
            <a:pPr algn="ctr"/>
            <a:r>
              <a:rPr lang="en-GB"/>
              <a:t>This document has been signed by more than </a:t>
            </a:r>
            <a:r>
              <a:rPr lang="en-GB" b="1"/>
              <a:t>250 scientists</a:t>
            </a:r>
            <a:r>
              <a:rPr lang="en-GB"/>
              <a:t>, representing the cold atom, astrophysics, cosmology, fundamental physics, geodesy and earth observation communities.  </a:t>
            </a:r>
          </a:p>
        </p:txBody>
      </p:sp>
    </p:spTree>
    <p:extLst>
      <p:ext uri="{BB962C8B-B14F-4D97-AF65-F5344CB8AC3E}">
        <p14:creationId xmlns:p14="http://schemas.microsoft.com/office/powerpoint/2010/main" val="28421355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CBCE-0FB7-984D-B615-5484A3777206}"/>
              </a:ext>
            </a:extLst>
          </p:cNvPr>
          <p:cNvSpPr>
            <a:spLocks noGrp="1"/>
          </p:cNvSpPr>
          <p:nvPr>
            <p:ph type="title"/>
          </p:nvPr>
        </p:nvSpPr>
        <p:spPr/>
        <p:txBody>
          <a:bodyPr/>
          <a:lstStyle/>
          <a:p>
            <a:r>
              <a:rPr lang="en-US"/>
              <a:t>Proposed Road-map </a:t>
            </a:r>
          </a:p>
        </p:txBody>
      </p:sp>
      <p:pic>
        <p:nvPicPr>
          <p:cNvPr id="4" name="Picture 3">
            <a:extLst>
              <a:ext uri="{FF2B5EF4-FFF2-40B4-BE49-F238E27FC236}">
                <a16:creationId xmlns:a16="http://schemas.microsoft.com/office/drawing/2014/main" id="{03FD4E7F-4169-1D48-8F6F-A242CBC12F12}"/>
              </a:ext>
            </a:extLst>
          </p:cNvPr>
          <p:cNvPicPr>
            <a:picLocks noChangeAspect="1"/>
          </p:cNvPicPr>
          <p:nvPr/>
        </p:nvPicPr>
        <p:blipFill>
          <a:blip r:embed="rId2"/>
          <a:stretch>
            <a:fillRect/>
          </a:stretch>
        </p:blipFill>
        <p:spPr>
          <a:xfrm>
            <a:off x="47328" y="44624"/>
            <a:ext cx="12144672" cy="6795755"/>
          </a:xfrm>
          <a:prstGeom prst="rect">
            <a:avLst/>
          </a:prstGeom>
        </p:spPr>
      </p:pic>
    </p:spTree>
    <p:extLst>
      <p:ext uri="{BB962C8B-B14F-4D97-AF65-F5344CB8AC3E}">
        <p14:creationId xmlns:p14="http://schemas.microsoft.com/office/powerpoint/2010/main" val="15183148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CBCE-0FB7-984D-B615-5484A3777206}"/>
              </a:ext>
            </a:extLst>
          </p:cNvPr>
          <p:cNvSpPr>
            <a:spLocks noGrp="1"/>
          </p:cNvSpPr>
          <p:nvPr>
            <p:ph type="title"/>
          </p:nvPr>
        </p:nvSpPr>
        <p:spPr/>
        <p:txBody>
          <a:bodyPr/>
          <a:lstStyle/>
          <a:p>
            <a:r>
              <a:rPr lang="en-US"/>
              <a:t>Proposed Road-map </a:t>
            </a:r>
          </a:p>
        </p:txBody>
      </p:sp>
      <p:pic>
        <p:nvPicPr>
          <p:cNvPr id="4" name="Picture 3">
            <a:extLst>
              <a:ext uri="{FF2B5EF4-FFF2-40B4-BE49-F238E27FC236}">
                <a16:creationId xmlns:a16="http://schemas.microsoft.com/office/drawing/2014/main" id="{03FD4E7F-4169-1D48-8F6F-A242CBC12F12}"/>
              </a:ext>
            </a:extLst>
          </p:cNvPr>
          <p:cNvPicPr>
            <a:picLocks noChangeAspect="1"/>
          </p:cNvPicPr>
          <p:nvPr/>
        </p:nvPicPr>
        <p:blipFill>
          <a:blip r:embed="rId2"/>
          <a:stretch>
            <a:fillRect/>
          </a:stretch>
        </p:blipFill>
        <p:spPr>
          <a:xfrm>
            <a:off x="47328" y="44624"/>
            <a:ext cx="12144672" cy="6795755"/>
          </a:xfrm>
          <a:prstGeom prst="rect">
            <a:avLst/>
          </a:prstGeom>
        </p:spPr>
      </p:pic>
      <p:sp>
        <p:nvSpPr>
          <p:cNvPr id="3" name="Rectangle 2">
            <a:extLst>
              <a:ext uri="{FF2B5EF4-FFF2-40B4-BE49-F238E27FC236}">
                <a16:creationId xmlns:a16="http://schemas.microsoft.com/office/drawing/2014/main" id="{46BC3CAE-9236-0F41-ABE1-224FDF36ED3D}"/>
              </a:ext>
            </a:extLst>
          </p:cNvPr>
          <p:cNvSpPr/>
          <p:nvPr/>
        </p:nvSpPr>
        <p:spPr bwMode="auto">
          <a:xfrm>
            <a:off x="6888088" y="620688"/>
            <a:ext cx="2880320" cy="2520280"/>
          </a:xfrm>
          <a:prstGeom prst="rect">
            <a:avLst/>
          </a:prstGeom>
          <a:solidFill>
            <a:srgbClr val="FFFF00">
              <a:alpha val="4063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ndParaRPr>
          </a:p>
        </p:txBody>
      </p:sp>
    </p:spTree>
    <p:extLst>
      <p:ext uri="{BB962C8B-B14F-4D97-AF65-F5344CB8AC3E}">
        <p14:creationId xmlns:p14="http://schemas.microsoft.com/office/powerpoint/2010/main" val="32658587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3212A54-971F-144F-BF95-A85AE4343DDA}"/>
              </a:ext>
            </a:extLst>
          </p:cNvPr>
          <p:cNvPicPr>
            <a:picLocks noChangeAspect="1"/>
          </p:cNvPicPr>
          <p:nvPr/>
        </p:nvPicPr>
        <p:blipFill>
          <a:blip r:embed="rId2"/>
          <a:stretch>
            <a:fillRect/>
          </a:stretch>
        </p:blipFill>
        <p:spPr>
          <a:xfrm>
            <a:off x="1271464" y="1070620"/>
            <a:ext cx="9512300" cy="1638300"/>
          </a:xfrm>
          <a:prstGeom prst="rect">
            <a:avLst/>
          </a:prstGeom>
        </p:spPr>
      </p:pic>
      <p:sp>
        <p:nvSpPr>
          <p:cNvPr id="2" name="Title 1">
            <a:extLst>
              <a:ext uri="{FF2B5EF4-FFF2-40B4-BE49-F238E27FC236}">
                <a16:creationId xmlns:a16="http://schemas.microsoft.com/office/drawing/2014/main" id="{866ADE8D-B496-4F46-8568-F30A1F503D0E}"/>
              </a:ext>
            </a:extLst>
          </p:cNvPr>
          <p:cNvSpPr>
            <a:spLocks noGrp="1"/>
          </p:cNvSpPr>
          <p:nvPr>
            <p:ph type="title"/>
          </p:nvPr>
        </p:nvSpPr>
        <p:spPr/>
        <p:txBody>
          <a:bodyPr/>
          <a:lstStyle/>
          <a:p>
            <a:r>
              <a:rPr lang="en-US"/>
              <a:t>STE-QUEST (M-Class Mission Proposal)</a:t>
            </a:r>
          </a:p>
        </p:txBody>
      </p:sp>
      <p:pic>
        <p:nvPicPr>
          <p:cNvPr id="8" name="Picture 7" descr="Diagram&#10;&#10;Description automatically generated">
            <a:extLst>
              <a:ext uri="{FF2B5EF4-FFF2-40B4-BE49-F238E27FC236}">
                <a16:creationId xmlns:a16="http://schemas.microsoft.com/office/drawing/2014/main" id="{69CBF1B4-1529-2241-8F75-6546A0F4FCC5}"/>
              </a:ext>
            </a:extLst>
          </p:cNvPr>
          <p:cNvPicPr>
            <a:picLocks noChangeAspect="1"/>
          </p:cNvPicPr>
          <p:nvPr/>
        </p:nvPicPr>
        <p:blipFill>
          <a:blip r:embed="rId3"/>
          <a:stretch>
            <a:fillRect/>
          </a:stretch>
        </p:blipFill>
        <p:spPr>
          <a:xfrm>
            <a:off x="643774" y="2923817"/>
            <a:ext cx="4372106" cy="3575026"/>
          </a:xfrm>
          <a:prstGeom prst="rect">
            <a:avLst/>
          </a:prstGeom>
        </p:spPr>
      </p:pic>
      <p:pic>
        <p:nvPicPr>
          <p:cNvPr id="10" name="Picture 9" descr="Text, letter&#10;&#10;Description automatically generated">
            <a:extLst>
              <a:ext uri="{FF2B5EF4-FFF2-40B4-BE49-F238E27FC236}">
                <a16:creationId xmlns:a16="http://schemas.microsoft.com/office/drawing/2014/main" id="{76223053-04EA-8047-8982-C1F5C1B1932A}"/>
              </a:ext>
            </a:extLst>
          </p:cNvPr>
          <p:cNvPicPr>
            <a:picLocks noChangeAspect="1"/>
          </p:cNvPicPr>
          <p:nvPr/>
        </p:nvPicPr>
        <p:blipFill>
          <a:blip r:embed="rId4"/>
          <a:stretch>
            <a:fillRect/>
          </a:stretch>
        </p:blipFill>
        <p:spPr>
          <a:xfrm>
            <a:off x="5879976" y="2753000"/>
            <a:ext cx="4012066" cy="3916660"/>
          </a:xfrm>
          <a:prstGeom prst="rect">
            <a:avLst/>
          </a:prstGeom>
        </p:spPr>
      </p:pic>
    </p:spTree>
    <p:extLst>
      <p:ext uri="{BB962C8B-B14F-4D97-AF65-F5344CB8AC3E}">
        <p14:creationId xmlns:p14="http://schemas.microsoft.com/office/powerpoint/2010/main" val="2611497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6F4A2-6923-AC40-9661-4ECEE7F67A96}"/>
              </a:ext>
            </a:extLst>
          </p:cNvPr>
          <p:cNvSpPr>
            <a:spLocks noGrp="1"/>
          </p:cNvSpPr>
          <p:nvPr>
            <p:ph type="title"/>
          </p:nvPr>
        </p:nvSpPr>
        <p:spPr/>
        <p:txBody>
          <a:bodyPr/>
          <a:lstStyle/>
          <a:p>
            <a:r>
              <a:rPr lang="en-US"/>
              <a:t>The Conceptional Idea </a:t>
            </a:r>
          </a:p>
        </p:txBody>
      </p:sp>
      <p:sp>
        <p:nvSpPr>
          <p:cNvPr id="3" name="Text Placeholder 2">
            <a:extLst>
              <a:ext uri="{FF2B5EF4-FFF2-40B4-BE49-F238E27FC236}">
                <a16:creationId xmlns:a16="http://schemas.microsoft.com/office/drawing/2014/main" id="{2A4B9E73-D542-3F41-8048-C2AB5F09F34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032605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5905-65A3-394D-9BF2-EDA836E2C2C5}"/>
              </a:ext>
            </a:extLst>
          </p:cNvPr>
          <p:cNvSpPr>
            <a:spLocks noGrp="1"/>
          </p:cNvSpPr>
          <p:nvPr>
            <p:ph type="title"/>
          </p:nvPr>
        </p:nvSpPr>
        <p:spPr/>
        <p:txBody>
          <a:bodyPr/>
          <a:lstStyle/>
          <a:p>
            <a:r>
              <a:rPr lang="en-GB"/>
              <a:t>Applications in other fields, such as quantum computing.  </a:t>
            </a:r>
            <a:br>
              <a:rPr lang="en-GB"/>
            </a:br>
            <a:endParaRPr lang="en-US"/>
          </a:p>
        </p:txBody>
      </p:sp>
      <p:sp>
        <p:nvSpPr>
          <p:cNvPr id="3" name="Text Placeholder 2">
            <a:extLst>
              <a:ext uri="{FF2B5EF4-FFF2-40B4-BE49-F238E27FC236}">
                <a16:creationId xmlns:a16="http://schemas.microsoft.com/office/drawing/2014/main" id="{5D01DD1E-C96A-E94A-AEB2-9A6060415A5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633923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1664"/>
            <a:ext cx="9144000" cy="1143000"/>
          </a:xfrm>
        </p:spPr>
        <p:txBody>
          <a:bodyPr>
            <a:normAutofit/>
          </a:bodyPr>
          <a:lstStyle/>
          <a:p>
            <a:r>
              <a:rPr lang="en-GB" sz="2800"/>
              <a:t>Quantum Computing &amp; AION</a:t>
            </a:r>
          </a:p>
        </p:txBody>
      </p:sp>
      <p:pic>
        <p:nvPicPr>
          <p:cNvPr id="19" name="Picture 2" descr="Figure of trapped and cooled single alkaline-earth atoms.">
            <a:extLst>
              <a:ext uri="{FF2B5EF4-FFF2-40B4-BE49-F238E27FC236}">
                <a16:creationId xmlns:a16="http://schemas.microsoft.com/office/drawing/2014/main" id="{E2C09207-A5D9-4E4D-8B92-EAE34D949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618" y="1599252"/>
            <a:ext cx="9134763" cy="48936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03109C1-69F2-4908-99F9-C309E56B65AE}"/>
              </a:ext>
            </a:extLst>
          </p:cNvPr>
          <p:cNvSpPr txBox="1"/>
          <p:nvPr/>
        </p:nvSpPr>
        <p:spPr>
          <a:xfrm>
            <a:off x="6702941" y="6123543"/>
            <a:ext cx="3960440" cy="369332"/>
          </a:xfrm>
          <a:prstGeom prst="rect">
            <a:avLst/>
          </a:prstGeom>
          <a:noFill/>
        </p:spPr>
        <p:txBody>
          <a:bodyPr wrap="square">
            <a:spAutoFit/>
          </a:bodyPr>
          <a:lstStyle/>
          <a:p>
            <a:r>
              <a:rPr lang="en-GB" sz="1800">
                <a:solidFill>
                  <a:schemeClr val="bg2">
                    <a:lumMod val="20000"/>
                    <a:lumOff val="80000"/>
                  </a:schemeClr>
                </a:solidFill>
              </a:rPr>
              <a:t>Image: JILA (Colorado), Kaufman lab</a:t>
            </a:r>
            <a:endParaRPr lang="en-GB">
              <a:solidFill>
                <a:schemeClr val="bg2">
                  <a:lumMod val="20000"/>
                  <a:lumOff val="80000"/>
                </a:schemeClr>
              </a:solidFill>
            </a:endParaRPr>
          </a:p>
        </p:txBody>
      </p:sp>
    </p:spTree>
    <p:extLst>
      <p:ext uri="{BB962C8B-B14F-4D97-AF65-F5344CB8AC3E}">
        <p14:creationId xmlns:p14="http://schemas.microsoft.com/office/powerpoint/2010/main" val="16907735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1664"/>
            <a:ext cx="9144000" cy="1143000"/>
          </a:xfrm>
        </p:spPr>
        <p:txBody>
          <a:bodyPr>
            <a:normAutofit/>
          </a:bodyPr>
          <a:lstStyle/>
          <a:p>
            <a:r>
              <a:rPr lang="en-GB" sz="2800"/>
              <a:t>Quantum Computing &amp; AION</a:t>
            </a:r>
          </a:p>
        </p:txBody>
      </p:sp>
      <p:pic>
        <p:nvPicPr>
          <p:cNvPr id="4" name="Picture 3">
            <a:extLst>
              <a:ext uri="{FF2B5EF4-FFF2-40B4-BE49-F238E27FC236}">
                <a16:creationId xmlns:a16="http://schemas.microsoft.com/office/drawing/2014/main" id="{7ABC39EA-5AE1-4789-9DA8-DFB22C823B88}"/>
              </a:ext>
            </a:extLst>
          </p:cNvPr>
          <p:cNvPicPr>
            <a:picLocks noChangeAspect="1"/>
          </p:cNvPicPr>
          <p:nvPr/>
        </p:nvPicPr>
        <p:blipFill>
          <a:blip r:embed="rId2"/>
          <a:stretch>
            <a:fillRect/>
          </a:stretch>
        </p:blipFill>
        <p:spPr>
          <a:xfrm>
            <a:off x="5536580" y="2603390"/>
            <a:ext cx="4143484" cy="2899929"/>
          </a:xfrm>
          <a:prstGeom prst="rect">
            <a:avLst/>
          </a:prstGeom>
        </p:spPr>
      </p:pic>
      <p:sp>
        <p:nvSpPr>
          <p:cNvPr id="5" name="TextBox 4">
            <a:extLst>
              <a:ext uri="{FF2B5EF4-FFF2-40B4-BE49-F238E27FC236}">
                <a16:creationId xmlns:a16="http://schemas.microsoft.com/office/drawing/2014/main" id="{E2B1B0C1-7063-40FB-86E5-EDAAA8341FC9}"/>
              </a:ext>
            </a:extLst>
          </p:cNvPr>
          <p:cNvSpPr txBox="1"/>
          <p:nvPr/>
        </p:nvSpPr>
        <p:spPr>
          <a:xfrm>
            <a:off x="659495" y="1891878"/>
            <a:ext cx="3968580" cy="369332"/>
          </a:xfrm>
          <a:prstGeom prst="rect">
            <a:avLst/>
          </a:prstGeom>
          <a:noFill/>
        </p:spPr>
        <p:txBody>
          <a:bodyPr wrap="square">
            <a:spAutoFit/>
          </a:bodyPr>
          <a:lstStyle/>
          <a:p>
            <a:r>
              <a:rPr lang="en-GB"/>
              <a:t>Existing AION cold Sr system (80%)</a:t>
            </a:r>
          </a:p>
        </p:txBody>
      </p:sp>
      <p:sp>
        <p:nvSpPr>
          <p:cNvPr id="6" name="TextBox 5">
            <a:extLst>
              <a:ext uri="{FF2B5EF4-FFF2-40B4-BE49-F238E27FC236}">
                <a16:creationId xmlns:a16="http://schemas.microsoft.com/office/drawing/2014/main" id="{F829DD22-AEEE-4784-A745-08E0EAF41C33}"/>
              </a:ext>
            </a:extLst>
          </p:cNvPr>
          <p:cNvSpPr txBox="1"/>
          <p:nvPr/>
        </p:nvSpPr>
        <p:spPr>
          <a:xfrm>
            <a:off x="6270888" y="1902565"/>
            <a:ext cx="2869438" cy="369332"/>
          </a:xfrm>
          <a:prstGeom prst="rect">
            <a:avLst/>
          </a:prstGeom>
          <a:noFill/>
        </p:spPr>
        <p:txBody>
          <a:bodyPr wrap="square">
            <a:spAutoFit/>
          </a:bodyPr>
          <a:lstStyle/>
          <a:p>
            <a:r>
              <a:rPr lang="en-GB"/>
              <a:t>New tweezer array (20%)</a:t>
            </a:r>
          </a:p>
        </p:txBody>
      </p:sp>
      <p:sp>
        <p:nvSpPr>
          <p:cNvPr id="7" name="TextBox 6">
            <a:extLst>
              <a:ext uri="{FF2B5EF4-FFF2-40B4-BE49-F238E27FC236}">
                <a16:creationId xmlns:a16="http://schemas.microsoft.com/office/drawing/2014/main" id="{851F57C3-CBA2-4A37-8855-65EF57BD583F}"/>
              </a:ext>
            </a:extLst>
          </p:cNvPr>
          <p:cNvSpPr txBox="1"/>
          <p:nvPr/>
        </p:nvSpPr>
        <p:spPr>
          <a:xfrm>
            <a:off x="9874634" y="1900224"/>
            <a:ext cx="2157845" cy="369332"/>
          </a:xfrm>
          <a:prstGeom prst="rect">
            <a:avLst/>
          </a:prstGeom>
          <a:noFill/>
        </p:spPr>
        <p:txBody>
          <a:bodyPr wrap="square">
            <a:spAutoFit/>
          </a:bodyPr>
          <a:lstStyle/>
          <a:p>
            <a:r>
              <a:rPr lang="en-GB"/>
              <a:t>Quantum computer</a:t>
            </a:r>
          </a:p>
        </p:txBody>
      </p:sp>
      <p:sp>
        <p:nvSpPr>
          <p:cNvPr id="8" name="TextBox 7">
            <a:extLst>
              <a:ext uri="{FF2B5EF4-FFF2-40B4-BE49-F238E27FC236}">
                <a16:creationId xmlns:a16="http://schemas.microsoft.com/office/drawing/2014/main" id="{4E84ABF7-B60E-49FD-A387-52E2320A2B25}"/>
              </a:ext>
            </a:extLst>
          </p:cNvPr>
          <p:cNvSpPr txBox="1"/>
          <p:nvPr/>
        </p:nvSpPr>
        <p:spPr>
          <a:xfrm>
            <a:off x="5071362" y="1784157"/>
            <a:ext cx="465218" cy="584775"/>
          </a:xfrm>
          <a:prstGeom prst="rect">
            <a:avLst/>
          </a:prstGeom>
          <a:noFill/>
        </p:spPr>
        <p:txBody>
          <a:bodyPr wrap="square">
            <a:spAutoFit/>
          </a:bodyPr>
          <a:lstStyle/>
          <a:p>
            <a:r>
              <a:rPr lang="en-GB" sz="3200"/>
              <a:t>+</a:t>
            </a:r>
            <a:endParaRPr lang="en-GB"/>
          </a:p>
        </p:txBody>
      </p:sp>
      <p:sp>
        <p:nvSpPr>
          <p:cNvPr id="9" name="TextBox 8">
            <a:extLst>
              <a:ext uri="{FF2B5EF4-FFF2-40B4-BE49-F238E27FC236}">
                <a16:creationId xmlns:a16="http://schemas.microsoft.com/office/drawing/2014/main" id="{36D349FA-E746-45D0-91B0-7D31A0CA3967}"/>
              </a:ext>
            </a:extLst>
          </p:cNvPr>
          <p:cNvSpPr txBox="1"/>
          <p:nvPr/>
        </p:nvSpPr>
        <p:spPr>
          <a:xfrm>
            <a:off x="9293621" y="1784157"/>
            <a:ext cx="465218" cy="584775"/>
          </a:xfrm>
          <a:prstGeom prst="rect">
            <a:avLst/>
          </a:prstGeom>
          <a:noFill/>
        </p:spPr>
        <p:txBody>
          <a:bodyPr wrap="square">
            <a:spAutoFit/>
          </a:bodyPr>
          <a:lstStyle/>
          <a:p>
            <a:r>
              <a:rPr lang="en-GB" sz="3200"/>
              <a:t>=</a:t>
            </a:r>
            <a:endParaRPr lang="en-GB"/>
          </a:p>
        </p:txBody>
      </p:sp>
      <p:sp>
        <p:nvSpPr>
          <p:cNvPr id="10" name="TextBox 9">
            <a:extLst>
              <a:ext uri="{FF2B5EF4-FFF2-40B4-BE49-F238E27FC236}">
                <a16:creationId xmlns:a16="http://schemas.microsoft.com/office/drawing/2014/main" id="{B8CD5CEC-7116-430F-977A-165D6781B0A9}"/>
              </a:ext>
            </a:extLst>
          </p:cNvPr>
          <p:cNvSpPr txBox="1"/>
          <p:nvPr/>
        </p:nvSpPr>
        <p:spPr>
          <a:xfrm>
            <a:off x="5530599" y="5503319"/>
            <a:ext cx="4664534" cy="523220"/>
          </a:xfrm>
          <a:prstGeom prst="rect">
            <a:avLst/>
          </a:prstGeom>
          <a:noFill/>
        </p:spPr>
        <p:txBody>
          <a:bodyPr wrap="square">
            <a:spAutoFit/>
          </a:bodyPr>
          <a:lstStyle/>
          <a:p>
            <a:r>
              <a:rPr lang="en-GB" sz="1400">
                <a:solidFill>
                  <a:schemeClr val="tx1">
                    <a:lumMod val="50000"/>
                    <a:lumOff val="50000"/>
                  </a:schemeClr>
                </a:solidFill>
              </a:rPr>
              <a:t>K. Barnes et al, https://arxiv.org/abs/2108.04790 (2021)</a:t>
            </a:r>
          </a:p>
          <a:p>
            <a:r>
              <a:rPr lang="en-GB" sz="1400">
                <a:solidFill>
                  <a:schemeClr val="tx1">
                    <a:lumMod val="50000"/>
                    <a:lumOff val="50000"/>
                  </a:schemeClr>
                </a:solidFill>
              </a:rPr>
              <a:t>– Atom Computing</a:t>
            </a:r>
          </a:p>
        </p:txBody>
      </p:sp>
      <p:pic>
        <p:nvPicPr>
          <p:cNvPr id="11" name="Picture 10" descr="A picture containing sitting, light, control, blue&#10;&#10;Description automatically generated">
            <a:extLst>
              <a:ext uri="{FF2B5EF4-FFF2-40B4-BE49-F238E27FC236}">
                <a16:creationId xmlns:a16="http://schemas.microsoft.com/office/drawing/2014/main" id="{EE3DA4B9-7441-4476-8CE7-147B744A3555}"/>
              </a:ext>
            </a:extLst>
          </p:cNvPr>
          <p:cNvPicPr>
            <a:picLocks noChangeAspect="1"/>
          </p:cNvPicPr>
          <p:nvPr/>
        </p:nvPicPr>
        <p:blipFill rotWithShape="1">
          <a:blip r:embed="rId3">
            <a:extLst>
              <a:ext uri="{28A0092B-C50C-407E-A947-70E740481C1C}">
                <a14:useLocalDpi xmlns:a14="http://schemas.microsoft.com/office/drawing/2010/main" val="0"/>
              </a:ext>
            </a:extLst>
          </a:blip>
          <a:srcRect l="8293" t="8372" r="3021" b="-2031"/>
          <a:stretch/>
        </p:blipFill>
        <p:spPr>
          <a:xfrm>
            <a:off x="659495" y="2669774"/>
            <a:ext cx="3968580" cy="3164635"/>
          </a:xfrm>
          <a:prstGeom prst="rect">
            <a:avLst/>
          </a:prstGeom>
        </p:spPr>
      </p:pic>
    </p:spTree>
    <p:extLst>
      <p:ext uri="{BB962C8B-B14F-4D97-AF65-F5344CB8AC3E}">
        <p14:creationId xmlns:p14="http://schemas.microsoft.com/office/powerpoint/2010/main" val="29074210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1664"/>
            <a:ext cx="9144000" cy="1143000"/>
          </a:xfrm>
        </p:spPr>
        <p:txBody>
          <a:bodyPr>
            <a:normAutofit/>
          </a:bodyPr>
          <a:lstStyle/>
          <a:p>
            <a:r>
              <a:rPr lang="en-GB" sz="2800"/>
              <a:t>Quantum Computing &amp; AION</a:t>
            </a:r>
          </a:p>
        </p:txBody>
      </p:sp>
      <p:sp>
        <p:nvSpPr>
          <p:cNvPr id="4" name="TextBox 3">
            <a:extLst>
              <a:ext uri="{FF2B5EF4-FFF2-40B4-BE49-F238E27FC236}">
                <a16:creationId xmlns:a16="http://schemas.microsoft.com/office/drawing/2014/main" id="{3B77171F-93BC-4CE2-86B6-A63A381EA22C}"/>
              </a:ext>
            </a:extLst>
          </p:cNvPr>
          <p:cNvSpPr txBox="1"/>
          <p:nvPr/>
        </p:nvSpPr>
        <p:spPr>
          <a:xfrm>
            <a:off x="7780330" y="5808521"/>
            <a:ext cx="4447485" cy="738664"/>
          </a:xfrm>
          <a:prstGeom prst="rect">
            <a:avLst/>
          </a:prstGeom>
          <a:noFill/>
        </p:spPr>
        <p:txBody>
          <a:bodyPr wrap="square">
            <a:spAutoFit/>
          </a:bodyPr>
          <a:lstStyle/>
          <a:p>
            <a:r>
              <a:rPr lang="en-GB" sz="1400">
                <a:solidFill>
                  <a:schemeClr val="tx1">
                    <a:lumMod val="50000"/>
                    <a:lumOff val="50000"/>
                  </a:schemeClr>
                </a:solidFill>
              </a:rPr>
              <a:t>S. </a:t>
            </a:r>
            <a:r>
              <a:rPr lang="en-GB" sz="1400" err="1">
                <a:solidFill>
                  <a:schemeClr val="tx1">
                    <a:lumMod val="50000"/>
                    <a:lumOff val="50000"/>
                  </a:schemeClr>
                </a:solidFill>
              </a:rPr>
              <a:t>Madjarov</a:t>
            </a:r>
            <a:r>
              <a:rPr lang="en-GB" sz="1400">
                <a:solidFill>
                  <a:schemeClr val="tx1">
                    <a:lumMod val="50000"/>
                    <a:lumOff val="50000"/>
                  </a:schemeClr>
                </a:solidFill>
              </a:rPr>
              <a:t> et al. Nature Physics 16, 857-861 (2020)</a:t>
            </a:r>
          </a:p>
          <a:p>
            <a:r>
              <a:rPr lang="en-GB" sz="1400">
                <a:solidFill>
                  <a:schemeClr val="tx1">
                    <a:lumMod val="50000"/>
                    <a:lumOff val="50000"/>
                  </a:schemeClr>
                </a:solidFill>
              </a:rPr>
              <a:t>– </a:t>
            </a:r>
            <a:r>
              <a:rPr lang="en-GB" sz="1400" err="1">
                <a:solidFill>
                  <a:schemeClr val="tx1">
                    <a:lumMod val="50000"/>
                    <a:lumOff val="50000"/>
                  </a:schemeClr>
                </a:solidFill>
              </a:rPr>
              <a:t>Caltec</a:t>
            </a:r>
            <a:r>
              <a:rPr lang="en-GB" sz="1400">
                <a:solidFill>
                  <a:schemeClr val="tx1">
                    <a:lumMod val="50000"/>
                    <a:lumOff val="50000"/>
                  </a:schemeClr>
                </a:solidFill>
              </a:rPr>
              <a:t>, Endres lab</a:t>
            </a:r>
          </a:p>
          <a:p>
            <a:r>
              <a:rPr lang="en-GB" sz="1400">
                <a:solidFill>
                  <a:schemeClr val="tx1">
                    <a:lumMod val="50000"/>
                    <a:lumOff val="50000"/>
                  </a:schemeClr>
                </a:solidFill>
              </a:rPr>
              <a:t>99.9(2)% gate fidelity</a:t>
            </a:r>
          </a:p>
        </p:txBody>
      </p:sp>
      <p:pic>
        <p:nvPicPr>
          <p:cNvPr id="5" name="Picture 10" descr="High-fidelity entanglement and detection of alkaline-earth Rydberg atoms |  Nature Physics">
            <a:extLst>
              <a:ext uri="{FF2B5EF4-FFF2-40B4-BE49-F238E27FC236}">
                <a16:creationId xmlns:a16="http://schemas.microsoft.com/office/drawing/2014/main" id="{0C00D5A9-8FF5-4733-B4FA-3CFD2BEB6A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679" t="8302"/>
          <a:stretch/>
        </p:blipFill>
        <p:spPr bwMode="auto">
          <a:xfrm>
            <a:off x="8400256" y="2115649"/>
            <a:ext cx="2858622" cy="29788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6A87C37-C583-4CCA-9943-B663BC9EFF4E}"/>
              </a:ext>
            </a:extLst>
          </p:cNvPr>
          <p:cNvPicPr>
            <a:picLocks noChangeAspect="1"/>
          </p:cNvPicPr>
          <p:nvPr/>
        </p:nvPicPr>
        <p:blipFill>
          <a:blip r:embed="rId3"/>
          <a:stretch>
            <a:fillRect/>
          </a:stretch>
        </p:blipFill>
        <p:spPr>
          <a:xfrm>
            <a:off x="5087888" y="2132856"/>
            <a:ext cx="2560718" cy="4152719"/>
          </a:xfrm>
          <a:prstGeom prst="rect">
            <a:avLst/>
          </a:prstGeom>
        </p:spPr>
      </p:pic>
      <p:pic>
        <p:nvPicPr>
          <p:cNvPr id="7" name="Picture 6">
            <a:extLst>
              <a:ext uri="{FF2B5EF4-FFF2-40B4-BE49-F238E27FC236}">
                <a16:creationId xmlns:a16="http://schemas.microsoft.com/office/drawing/2014/main" id="{4E09AE89-D076-4264-9759-4CE2DF531A25}"/>
              </a:ext>
            </a:extLst>
          </p:cNvPr>
          <p:cNvPicPr>
            <a:picLocks noChangeAspect="1"/>
          </p:cNvPicPr>
          <p:nvPr/>
        </p:nvPicPr>
        <p:blipFill>
          <a:blip r:embed="rId4"/>
          <a:stretch>
            <a:fillRect/>
          </a:stretch>
        </p:blipFill>
        <p:spPr>
          <a:xfrm>
            <a:off x="464267" y="2538602"/>
            <a:ext cx="3915784" cy="2957491"/>
          </a:xfrm>
          <a:prstGeom prst="rect">
            <a:avLst/>
          </a:prstGeom>
        </p:spPr>
      </p:pic>
      <p:sp>
        <p:nvSpPr>
          <p:cNvPr id="8" name="TextBox 7">
            <a:extLst>
              <a:ext uri="{FF2B5EF4-FFF2-40B4-BE49-F238E27FC236}">
                <a16:creationId xmlns:a16="http://schemas.microsoft.com/office/drawing/2014/main" id="{47718B2C-2195-4EC5-B6AD-F35BAB7AEE34}"/>
              </a:ext>
            </a:extLst>
          </p:cNvPr>
          <p:cNvSpPr txBox="1"/>
          <p:nvPr/>
        </p:nvSpPr>
        <p:spPr>
          <a:xfrm>
            <a:off x="268846" y="5916243"/>
            <a:ext cx="4465124" cy="523220"/>
          </a:xfrm>
          <a:prstGeom prst="rect">
            <a:avLst/>
          </a:prstGeom>
          <a:noFill/>
        </p:spPr>
        <p:txBody>
          <a:bodyPr wrap="square">
            <a:spAutoFit/>
          </a:bodyPr>
          <a:lstStyle/>
          <a:p>
            <a:r>
              <a:rPr lang="en-GB" sz="1400">
                <a:solidFill>
                  <a:schemeClr val="tx1">
                    <a:lumMod val="50000"/>
                    <a:lumOff val="50000"/>
                  </a:schemeClr>
                </a:solidFill>
              </a:rPr>
              <a:t>A. W. Young et al, Nature 588, 408-413 (2020)</a:t>
            </a:r>
          </a:p>
          <a:p>
            <a:r>
              <a:rPr lang="en-GB" sz="1400">
                <a:solidFill>
                  <a:schemeClr val="tx1">
                    <a:lumMod val="50000"/>
                    <a:lumOff val="50000"/>
                  </a:schemeClr>
                </a:solidFill>
              </a:rPr>
              <a:t>– JILA Colorado, Kaufman lab</a:t>
            </a:r>
            <a:endParaRPr lang="en-GB" sz="1400"/>
          </a:p>
        </p:txBody>
      </p:sp>
      <p:sp>
        <p:nvSpPr>
          <p:cNvPr id="9" name="TextBox 8">
            <a:extLst>
              <a:ext uri="{FF2B5EF4-FFF2-40B4-BE49-F238E27FC236}">
                <a16:creationId xmlns:a16="http://schemas.microsoft.com/office/drawing/2014/main" id="{EF8B7879-2A53-4E0B-B125-9FE73E957380}"/>
              </a:ext>
            </a:extLst>
          </p:cNvPr>
          <p:cNvSpPr txBox="1"/>
          <p:nvPr/>
        </p:nvSpPr>
        <p:spPr>
          <a:xfrm>
            <a:off x="1391810" y="1391092"/>
            <a:ext cx="6097424" cy="369332"/>
          </a:xfrm>
          <a:prstGeom prst="rect">
            <a:avLst/>
          </a:prstGeom>
          <a:noFill/>
        </p:spPr>
        <p:txBody>
          <a:bodyPr wrap="square">
            <a:spAutoFit/>
          </a:bodyPr>
          <a:lstStyle/>
          <a:p>
            <a:r>
              <a:rPr lang="en-GB"/>
              <a:t>1 qubit = 1 Sr atom</a:t>
            </a:r>
          </a:p>
        </p:txBody>
      </p:sp>
      <p:sp>
        <p:nvSpPr>
          <p:cNvPr id="10" name="TextBox 9">
            <a:extLst>
              <a:ext uri="{FF2B5EF4-FFF2-40B4-BE49-F238E27FC236}">
                <a16:creationId xmlns:a16="http://schemas.microsoft.com/office/drawing/2014/main" id="{A3EF9129-297F-44B3-A3C0-EDB2E1FC100B}"/>
              </a:ext>
            </a:extLst>
          </p:cNvPr>
          <p:cNvSpPr txBox="1"/>
          <p:nvPr/>
        </p:nvSpPr>
        <p:spPr>
          <a:xfrm>
            <a:off x="6007729" y="1350735"/>
            <a:ext cx="6097424" cy="369332"/>
          </a:xfrm>
          <a:prstGeom prst="rect">
            <a:avLst/>
          </a:prstGeom>
          <a:noFill/>
        </p:spPr>
        <p:txBody>
          <a:bodyPr wrap="square">
            <a:spAutoFit/>
          </a:bodyPr>
          <a:lstStyle/>
          <a:p>
            <a:r>
              <a:rPr lang="en-GB"/>
              <a:t>Quantum logic gates (the hard bit!): </a:t>
            </a:r>
            <a:r>
              <a:rPr lang="en-GB" err="1"/>
              <a:t>Rydbergs</a:t>
            </a:r>
            <a:endParaRPr lang="en-GB"/>
          </a:p>
        </p:txBody>
      </p:sp>
    </p:spTree>
    <p:extLst>
      <p:ext uri="{BB962C8B-B14F-4D97-AF65-F5344CB8AC3E}">
        <p14:creationId xmlns:p14="http://schemas.microsoft.com/office/powerpoint/2010/main" val="14621410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4624"/>
            <a:ext cx="9144000" cy="1143000"/>
          </a:xfrm>
        </p:spPr>
        <p:txBody>
          <a:bodyPr>
            <a:normAutofit/>
          </a:bodyPr>
          <a:lstStyle/>
          <a:p>
            <a:r>
              <a:rPr lang="en-GB" sz="2800"/>
              <a:t>Quantum Computing &amp; AION</a:t>
            </a:r>
          </a:p>
        </p:txBody>
      </p:sp>
      <p:sp>
        <p:nvSpPr>
          <p:cNvPr id="4" name="Content Placeholder 2">
            <a:extLst>
              <a:ext uri="{FF2B5EF4-FFF2-40B4-BE49-F238E27FC236}">
                <a16:creationId xmlns:a16="http://schemas.microsoft.com/office/drawing/2014/main" id="{98470977-49F5-462F-A351-41634C7BB426}"/>
              </a:ext>
            </a:extLst>
          </p:cNvPr>
          <p:cNvSpPr>
            <a:spLocks noGrp="1"/>
          </p:cNvSpPr>
          <p:nvPr>
            <p:ph idx="1"/>
          </p:nvPr>
        </p:nvSpPr>
        <p:spPr>
          <a:xfrm>
            <a:off x="1199456" y="1111337"/>
            <a:ext cx="9793088" cy="1453567"/>
          </a:xfrm>
        </p:spPr>
        <p:txBody>
          <a:bodyPr/>
          <a:lstStyle/>
          <a:p>
            <a:pPr marL="342900" indent="-342900">
              <a:lnSpc>
                <a:spcPct val="150000"/>
              </a:lnSpc>
              <a:buFont typeface="Arial" panose="020B0604020202020204" pitchFamily="34" charset="0"/>
              <a:buChar char="•"/>
            </a:pPr>
            <a:r>
              <a:rPr lang="en-US" sz="2400">
                <a:solidFill>
                  <a:schemeClr val="accent6"/>
                </a:solidFill>
              </a:rPr>
              <a:t>Trapped-ion or superconducting qubits developed over ~ 20 years</a:t>
            </a:r>
          </a:p>
          <a:p>
            <a:pPr marL="342900" indent="-342900">
              <a:lnSpc>
                <a:spcPct val="150000"/>
              </a:lnSpc>
              <a:buFont typeface="Arial" panose="020B0604020202020204" pitchFamily="34" charset="0"/>
              <a:buChar char="•"/>
            </a:pPr>
            <a:r>
              <a:rPr lang="en-US" sz="2400">
                <a:solidFill>
                  <a:schemeClr val="accent6"/>
                </a:solidFill>
              </a:rPr>
              <a:t>Tweezer array qubits started to emerge in the last ~ 10 years</a:t>
            </a:r>
          </a:p>
        </p:txBody>
      </p:sp>
      <p:sp>
        <p:nvSpPr>
          <p:cNvPr id="7" name="TextBox 6">
            <a:extLst>
              <a:ext uri="{FF2B5EF4-FFF2-40B4-BE49-F238E27FC236}">
                <a16:creationId xmlns:a16="http://schemas.microsoft.com/office/drawing/2014/main" id="{06250600-0117-4428-889B-95E7026E7AF5}"/>
              </a:ext>
            </a:extLst>
          </p:cNvPr>
          <p:cNvSpPr txBox="1"/>
          <p:nvPr/>
        </p:nvSpPr>
        <p:spPr>
          <a:xfrm>
            <a:off x="5015880" y="5205149"/>
            <a:ext cx="7067567" cy="1384995"/>
          </a:xfrm>
          <a:prstGeom prst="rect">
            <a:avLst/>
          </a:prstGeom>
          <a:noFill/>
        </p:spPr>
        <p:txBody>
          <a:bodyPr wrap="square">
            <a:spAutoFit/>
          </a:bodyPr>
          <a:lstStyle/>
          <a:p>
            <a:pPr algn="r"/>
            <a:r>
              <a:rPr lang="en-GB" sz="1400">
                <a:solidFill>
                  <a:schemeClr val="tx1">
                    <a:lumMod val="50000"/>
                    <a:lumOff val="50000"/>
                  </a:schemeClr>
                </a:solidFill>
              </a:rPr>
              <a:t>Atoms in tweezers – some recent academic results:</a:t>
            </a:r>
          </a:p>
          <a:p>
            <a:pPr algn="r"/>
            <a:endParaRPr lang="en-GB" sz="1400">
              <a:solidFill>
                <a:schemeClr val="tx1">
                  <a:lumMod val="50000"/>
                  <a:lumOff val="50000"/>
                </a:schemeClr>
              </a:solidFill>
            </a:endParaRPr>
          </a:p>
          <a:p>
            <a:pPr algn="r"/>
            <a:r>
              <a:rPr lang="en-GB" sz="1400">
                <a:solidFill>
                  <a:schemeClr val="tx1">
                    <a:lumMod val="50000"/>
                    <a:lumOff val="50000"/>
                  </a:schemeClr>
                </a:solidFill>
              </a:rPr>
              <a:t>S. </a:t>
            </a:r>
            <a:r>
              <a:rPr lang="en-GB" sz="1400" err="1">
                <a:solidFill>
                  <a:schemeClr val="tx1">
                    <a:lumMod val="50000"/>
                    <a:lumOff val="50000"/>
                  </a:schemeClr>
                </a:solidFill>
              </a:rPr>
              <a:t>Ebadi</a:t>
            </a:r>
            <a:r>
              <a:rPr lang="en-GB" sz="1400">
                <a:solidFill>
                  <a:schemeClr val="tx1">
                    <a:lumMod val="50000"/>
                    <a:lumOff val="50000"/>
                  </a:schemeClr>
                </a:solidFill>
              </a:rPr>
              <a:t> et al, Nature 595, 227-232 (2021) – Harvard, </a:t>
            </a:r>
            <a:r>
              <a:rPr lang="en-GB" sz="1400" err="1">
                <a:solidFill>
                  <a:schemeClr val="tx1">
                    <a:lumMod val="50000"/>
                    <a:lumOff val="50000"/>
                  </a:schemeClr>
                </a:solidFill>
              </a:rPr>
              <a:t>Lukin</a:t>
            </a:r>
            <a:r>
              <a:rPr lang="en-GB" sz="1400">
                <a:solidFill>
                  <a:schemeClr val="tx1">
                    <a:lumMod val="50000"/>
                    <a:lumOff val="50000"/>
                  </a:schemeClr>
                </a:solidFill>
              </a:rPr>
              <a:t> lab</a:t>
            </a:r>
          </a:p>
          <a:p>
            <a:pPr algn="r"/>
            <a:r>
              <a:rPr lang="en-GB" sz="1400">
                <a:solidFill>
                  <a:schemeClr val="tx1">
                    <a:lumMod val="50000"/>
                    <a:lumOff val="50000"/>
                  </a:schemeClr>
                </a:solidFill>
              </a:rPr>
              <a:t>A. W. Young et al, Nature 588, 408-413 (2020) – JILA, Kaufman lab</a:t>
            </a:r>
          </a:p>
          <a:p>
            <a:pPr algn="r"/>
            <a:r>
              <a:rPr lang="en-GB" sz="1400">
                <a:solidFill>
                  <a:schemeClr val="tx1">
                    <a:lumMod val="50000"/>
                    <a:lumOff val="50000"/>
                  </a:schemeClr>
                </a:solidFill>
              </a:rPr>
              <a:t>S. </a:t>
            </a:r>
            <a:r>
              <a:rPr lang="en-GB" sz="1400" err="1">
                <a:solidFill>
                  <a:schemeClr val="tx1">
                    <a:lumMod val="50000"/>
                    <a:lumOff val="50000"/>
                  </a:schemeClr>
                </a:solidFill>
              </a:rPr>
              <a:t>Madjarov</a:t>
            </a:r>
            <a:r>
              <a:rPr lang="en-GB" sz="1400">
                <a:solidFill>
                  <a:schemeClr val="tx1">
                    <a:lumMod val="50000"/>
                    <a:lumOff val="50000"/>
                  </a:schemeClr>
                </a:solidFill>
              </a:rPr>
              <a:t> et al. Nature Physics 16, 857-861 (2020) – </a:t>
            </a:r>
            <a:r>
              <a:rPr lang="en-GB" sz="1400" err="1">
                <a:solidFill>
                  <a:schemeClr val="tx1">
                    <a:lumMod val="50000"/>
                    <a:lumOff val="50000"/>
                  </a:schemeClr>
                </a:solidFill>
              </a:rPr>
              <a:t>Caltec</a:t>
            </a:r>
            <a:r>
              <a:rPr lang="en-GB" sz="1400">
                <a:solidFill>
                  <a:schemeClr val="tx1">
                    <a:lumMod val="50000"/>
                    <a:lumOff val="50000"/>
                  </a:schemeClr>
                </a:solidFill>
              </a:rPr>
              <a:t>, Endres lab</a:t>
            </a:r>
          </a:p>
          <a:p>
            <a:pPr algn="r"/>
            <a:r>
              <a:rPr lang="en-GB" sz="1400">
                <a:solidFill>
                  <a:schemeClr val="tx1">
                    <a:lumMod val="50000"/>
                    <a:lumOff val="50000"/>
                  </a:schemeClr>
                </a:solidFill>
              </a:rPr>
              <a:t>P. Scholl et al, Nature 595, 233-238 (2021) – CNRS, </a:t>
            </a:r>
            <a:r>
              <a:rPr lang="en-GB" sz="1400" err="1">
                <a:solidFill>
                  <a:schemeClr val="tx1">
                    <a:lumMod val="50000"/>
                    <a:lumOff val="50000"/>
                  </a:schemeClr>
                </a:solidFill>
              </a:rPr>
              <a:t>Bronwaes</a:t>
            </a:r>
            <a:r>
              <a:rPr lang="en-GB" sz="1400">
                <a:solidFill>
                  <a:schemeClr val="tx1">
                    <a:lumMod val="50000"/>
                    <a:lumOff val="50000"/>
                  </a:schemeClr>
                </a:solidFill>
              </a:rPr>
              <a:t> lab</a:t>
            </a:r>
          </a:p>
        </p:txBody>
      </p:sp>
      <p:graphicFrame>
        <p:nvGraphicFramePr>
          <p:cNvPr id="6" name="Table 7">
            <a:extLst>
              <a:ext uri="{FF2B5EF4-FFF2-40B4-BE49-F238E27FC236}">
                <a16:creationId xmlns:a16="http://schemas.microsoft.com/office/drawing/2014/main" id="{27317F2F-FFD4-49A8-8359-5973619BD07D}"/>
              </a:ext>
            </a:extLst>
          </p:cNvPr>
          <p:cNvGraphicFramePr>
            <a:graphicFrameLocks noGrp="1"/>
          </p:cNvGraphicFramePr>
          <p:nvPr/>
        </p:nvGraphicFramePr>
        <p:xfrm>
          <a:off x="8375035" y="2708920"/>
          <a:ext cx="3638045" cy="2225040"/>
        </p:xfrm>
        <a:graphic>
          <a:graphicData uri="http://schemas.openxmlformats.org/drawingml/2006/table">
            <a:tbl>
              <a:tblPr firstRow="1" bandRow="1">
                <a:tableStyleId>{5C22544A-7EE6-4342-B048-85BDC9FD1C3A}</a:tableStyleId>
              </a:tblPr>
              <a:tblGrid>
                <a:gridCol w="3638045">
                  <a:extLst>
                    <a:ext uri="{9D8B030D-6E8A-4147-A177-3AD203B41FA5}">
                      <a16:colId xmlns:a16="http://schemas.microsoft.com/office/drawing/2014/main" val="418542380"/>
                    </a:ext>
                  </a:extLst>
                </a:gridCol>
              </a:tblGrid>
              <a:tr h="370840">
                <a:tc>
                  <a:txBody>
                    <a:bodyPr/>
                    <a:lstStyle/>
                    <a:p>
                      <a:pPr marL="0" marR="0" fontAlgn="t">
                        <a:spcBef>
                          <a:spcPts val="0"/>
                        </a:spcBef>
                        <a:spcAft>
                          <a:spcPts val="0"/>
                        </a:spcAft>
                      </a:pPr>
                      <a:r>
                        <a:rPr lang="en-GB" sz="1600" err="1">
                          <a:effectLst/>
                          <a:latin typeface="Calibri" panose="020F0502020204030204" pitchFamily="34" charset="0"/>
                        </a:rPr>
                        <a:t>Startups</a:t>
                      </a:r>
                      <a:r>
                        <a:rPr lang="en-GB" sz="1600">
                          <a:effectLst/>
                          <a:latin typeface="Calibri" panose="020F0502020204030204" pitchFamily="34" charset="0"/>
                        </a:rPr>
                        <a:t> in neutral atom computing</a:t>
                      </a:r>
                    </a:p>
                  </a:txBody>
                  <a:tcPr marL="50800" marR="50800" marT="50800" marB="50800"/>
                </a:tc>
                <a:extLst>
                  <a:ext uri="{0D108BD9-81ED-4DB2-BD59-A6C34878D82A}">
                    <a16:rowId xmlns:a16="http://schemas.microsoft.com/office/drawing/2014/main" val="1478042036"/>
                  </a:ext>
                </a:extLst>
              </a:tr>
              <a:tr h="370840">
                <a:tc>
                  <a:txBody>
                    <a:bodyPr/>
                    <a:lstStyle/>
                    <a:p>
                      <a:pPr marL="0" marR="0" fontAlgn="t">
                        <a:spcBef>
                          <a:spcPts val="0"/>
                        </a:spcBef>
                        <a:spcAft>
                          <a:spcPts val="0"/>
                        </a:spcAft>
                      </a:pPr>
                      <a:r>
                        <a:rPr lang="en-GB" sz="1100">
                          <a:solidFill>
                            <a:schemeClr val="accent6"/>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https://atom-computing.com/</a:t>
                      </a:r>
                      <a:r>
                        <a:rPr lang="en-GB" sz="1100">
                          <a:solidFill>
                            <a:schemeClr val="accent6"/>
                          </a:solidFill>
                          <a:effectLst/>
                          <a:latin typeface="Calibri" panose="020F0502020204030204" pitchFamily="34" charset="0"/>
                        </a:rPr>
                        <a:t> - </a:t>
                      </a:r>
                      <a:r>
                        <a:rPr lang="en-GB" sz="1100">
                          <a:solidFill>
                            <a:srgbClr val="FF0000"/>
                          </a:solidFill>
                          <a:effectLst/>
                          <a:latin typeface="Calibri" panose="020F0502020204030204" pitchFamily="34" charset="0"/>
                        </a:rPr>
                        <a:t>$60M funding round, 2022</a:t>
                      </a:r>
                    </a:p>
                  </a:txBody>
                  <a:tcPr marL="50800" marR="50800" marT="50800" marB="50800"/>
                </a:tc>
                <a:extLst>
                  <a:ext uri="{0D108BD9-81ED-4DB2-BD59-A6C34878D82A}">
                    <a16:rowId xmlns:a16="http://schemas.microsoft.com/office/drawing/2014/main" val="3784069932"/>
                  </a:ext>
                </a:extLst>
              </a:tr>
              <a:tr h="370840">
                <a:tc>
                  <a:txBody>
                    <a:bodyPr/>
                    <a:lstStyle/>
                    <a:p>
                      <a:pPr marL="0" marR="0" fontAlgn="t">
                        <a:spcBef>
                          <a:spcPts val="0"/>
                        </a:spcBef>
                        <a:spcAft>
                          <a:spcPts val="0"/>
                        </a:spcAft>
                      </a:pPr>
                      <a:r>
                        <a:rPr lang="en-GB" sz="1100">
                          <a:solidFill>
                            <a:schemeClr val="accent6"/>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https://pasqal.io/about</a:t>
                      </a:r>
                      <a:endParaRPr lang="en-GB" sz="1100">
                        <a:solidFill>
                          <a:schemeClr val="accent6"/>
                        </a:solidFill>
                        <a:effectLst/>
                        <a:latin typeface="Calibri" panose="020F0502020204030204" pitchFamily="34" charset="0"/>
                      </a:endParaRPr>
                    </a:p>
                  </a:txBody>
                  <a:tcPr marL="50800" marR="50800" marT="50800" marB="50800"/>
                </a:tc>
                <a:extLst>
                  <a:ext uri="{0D108BD9-81ED-4DB2-BD59-A6C34878D82A}">
                    <a16:rowId xmlns:a16="http://schemas.microsoft.com/office/drawing/2014/main" val="379744078"/>
                  </a:ext>
                </a:extLst>
              </a:tr>
              <a:tr h="370840">
                <a:tc>
                  <a:txBody>
                    <a:bodyPr/>
                    <a:lstStyle/>
                    <a:p>
                      <a:pPr marL="0" marR="0" fontAlgn="t">
                        <a:spcBef>
                          <a:spcPts val="0"/>
                        </a:spcBef>
                        <a:spcAft>
                          <a:spcPts val="0"/>
                        </a:spcAft>
                      </a:pPr>
                      <a:r>
                        <a:rPr lang="en-GB" sz="1100">
                          <a:solidFill>
                            <a:schemeClr val="accent6"/>
                          </a:solidFill>
                          <a:effectLst/>
                          <a:latin typeface="Calibri" panose="020F0502020204030204" pitchFamily="34" charset="0"/>
                          <a:hlinkClick r:id="rId5">
                            <a:extLst>
                              <a:ext uri="{A12FA001-AC4F-418D-AE19-62706E023703}">
                                <ahyp:hlinkClr xmlns:ahyp="http://schemas.microsoft.com/office/drawing/2018/hyperlinkcolor" val="tx"/>
                              </a:ext>
                            </a:extLst>
                          </a:hlinkClick>
                        </a:rPr>
                        <a:t>https://coldquanta.com/core-technology/hilbert/</a:t>
                      </a:r>
                      <a:endParaRPr lang="en-GB" sz="1100">
                        <a:solidFill>
                          <a:schemeClr val="accent6"/>
                        </a:solidFill>
                        <a:effectLst/>
                        <a:latin typeface="Calibri" panose="020F0502020204030204" pitchFamily="34" charset="0"/>
                      </a:endParaRPr>
                    </a:p>
                  </a:txBody>
                  <a:tcPr marL="50800" marR="50800" marT="50800" marB="50800"/>
                </a:tc>
                <a:extLst>
                  <a:ext uri="{0D108BD9-81ED-4DB2-BD59-A6C34878D82A}">
                    <a16:rowId xmlns:a16="http://schemas.microsoft.com/office/drawing/2014/main" val="2488720626"/>
                  </a:ext>
                </a:extLst>
              </a:tr>
              <a:tr h="370840">
                <a:tc>
                  <a:txBody>
                    <a:bodyPr/>
                    <a:lstStyle/>
                    <a:p>
                      <a:pPr marL="0" marR="0" fontAlgn="t">
                        <a:spcBef>
                          <a:spcPts val="0"/>
                        </a:spcBef>
                        <a:spcAft>
                          <a:spcPts val="0"/>
                        </a:spcAft>
                      </a:pPr>
                      <a:r>
                        <a:rPr lang="en-GB" sz="1100">
                          <a:solidFill>
                            <a:schemeClr val="accent6"/>
                          </a:solidFill>
                          <a:effectLst/>
                          <a:latin typeface="Calibri" panose="020F0502020204030204" pitchFamily="34" charset="0"/>
                          <a:hlinkClick r:id="rId6">
                            <a:extLst>
                              <a:ext uri="{A12FA001-AC4F-418D-AE19-62706E023703}">
                                <ahyp:hlinkClr xmlns:ahyp="http://schemas.microsoft.com/office/drawing/2018/hyperlinkcolor" val="tx"/>
                              </a:ext>
                            </a:extLst>
                          </a:hlinkClick>
                        </a:rPr>
                        <a:t>https://www.quera.com/</a:t>
                      </a:r>
                      <a:endParaRPr lang="en-GB" sz="1100">
                        <a:solidFill>
                          <a:schemeClr val="accent6"/>
                        </a:solidFill>
                        <a:effectLst/>
                        <a:latin typeface="Calibri" panose="020F0502020204030204" pitchFamily="34" charset="0"/>
                      </a:endParaRPr>
                    </a:p>
                  </a:txBody>
                  <a:tcPr marL="50800" marR="50800" marT="50800" marB="50800"/>
                </a:tc>
                <a:extLst>
                  <a:ext uri="{0D108BD9-81ED-4DB2-BD59-A6C34878D82A}">
                    <a16:rowId xmlns:a16="http://schemas.microsoft.com/office/drawing/2014/main" val="2694717846"/>
                  </a:ext>
                </a:extLst>
              </a:tr>
              <a:tr h="370840">
                <a:tc>
                  <a:txBody>
                    <a:bodyPr/>
                    <a:lstStyle/>
                    <a:p>
                      <a:pPr marL="0" marR="0" fontAlgn="t">
                        <a:spcBef>
                          <a:spcPts val="0"/>
                        </a:spcBef>
                        <a:spcAft>
                          <a:spcPts val="0"/>
                        </a:spcAft>
                      </a:pPr>
                      <a:r>
                        <a:rPr lang="en-GB" sz="1100">
                          <a:solidFill>
                            <a:schemeClr val="accent6"/>
                          </a:solidFill>
                          <a:effectLst/>
                          <a:latin typeface="Calibri" panose="020F0502020204030204" pitchFamily="34" charset="0"/>
                          <a:hlinkClick r:id="rId7">
                            <a:extLst>
                              <a:ext uri="{A12FA001-AC4F-418D-AE19-62706E023703}">
                                <ahyp:hlinkClr xmlns:ahyp="http://schemas.microsoft.com/office/drawing/2018/hyperlinkcolor" val="tx"/>
                              </a:ext>
                            </a:extLst>
                          </a:hlinkClick>
                        </a:rPr>
                        <a:t>https://mobile.twitter.com/computingq</a:t>
                      </a:r>
                      <a:endParaRPr lang="en-GB" sz="1100">
                        <a:solidFill>
                          <a:schemeClr val="accent6"/>
                        </a:solidFill>
                        <a:effectLst/>
                        <a:latin typeface="Calibri" panose="020F0502020204030204" pitchFamily="34" charset="0"/>
                      </a:endParaRPr>
                    </a:p>
                  </a:txBody>
                  <a:tcPr marL="50800" marR="50800" marT="50800" marB="50800"/>
                </a:tc>
                <a:extLst>
                  <a:ext uri="{0D108BD9-81ED-4DB2-BD59-A6C34878D82A}">
                    <a16:rowId xmlns:a16="http://schemas.microsoft.com/office/drawing/2014/main" val="3987580447"/>
                  </a:ext>
                </a:extLst>
              </a:tr>
            </a:tbl>
          </a:graphicData>
        </a:graphic>
      </p:graphicFrame>
      <p:pic>
        <p:nvPicPr>
          <p:cNvPr id="9" name="Picture 8">
            <a:extLst>
              <a:ext uri="{FF2B5EF4-FFF2-40B4-BE49-F238E27FC236}">
                <a16:creationId xmlns:a16="http://schemas.microsoft.com/office/drawing/2014/main" id="{7BE3196E-866E-4706-AE72-27AC49BC94B0}"/>
              </a:ext>
            </a:extLst>
          </p:cNvPr>
          <p:cNvPicPr>
            <a:picLocks noChangeAspect="1"/>
          </p:cNvPicPr>
          <p:nvPr/>
        </p:nvPicPr>
        <p:blipFill>
          <a:blip r:embed="rId8"/>
          <a:stretch>
            <a:fillRect/>
          </a:stretch>
        </p:blipFill>
        <p:spPr>
          <a:xfrm>
            <a:off x="1199456" y="2409555"/>
            <a:ext cx="5967189" cy="1883542"/>
          </a:xfrm>
          <a:prstGeom prst="rect">
            <a:avLst/>
          </a:prstGeom>
        </p:spPr>
      </p:pic>
      <p:sp>
        <p:nvSpPr>
          <p:cNvPr id="8" name="TextBox 7">
            <a:extLst>
              <a:ext uri="{FF2B5EF4-FFF2-40B4-BE49-F238E27FC236}">
                <a16:creationId xmlns:a16="http://schemas.microsoft.com/office/drawing/2014/main" id="{1D9DEAAB-FF46-4F78-8F25-BF9F4A92A260}"/>
              </a:ext>
            </a:extLst>
          </p:cNvPr>
          <p:cNvSpPr txBox="1"/>
          <p:nvPr/>
        </p:nvSpPr>
        <p:spPr>
          <a:xfrm>
            <a:off x="1343472" y="4305674"/>
            <a:ext cx="6343048" cy="1703030"/>
          </a:xfrm>
          <a:prstGeom prst="rect">
            <a:avLst/>
          </a:prstGeom>
          <a:noFill/>
        </p:spPr>
        <p:txBody>
          <a:bodyPr wrap="square">
            <a:spAutoFit/>
          </a:bodyPr>
          <a:lstStyle/>
          <a:p>
            <a:pPr>
              <a:lnSpc>
                <a:spcPct val="150000"/>
              </a:lnSpc>
            </a:pPr>
            <a:r>
              <a:rPr lang="en-US" sz="1800">
                <a:solidFill>
                  <a:schemeClr val="accent6"/>
                </a:solidFill>
              </a:rPr>
              <a:t>Why are we well placed to do this at Imperial?</a:t>
            </a:r>
          </a:p>
          <a:p>
            <a:pPr marL="285750" indent="-285750">
              <a:lnSpc>
                <a:spcPct val="150000"/>
              </a:lnSpc>
              <a:buFont typeface="Arial" panose="020B0604020202020204" pitchFamily="34" charset="0"/>
              <a:buChar char="•"/>
            </a:pPr>
            <a:r>
              <a:rPr lang="en-GB">
                <a:solidFill>
                  <a:schemeClr val="accent6"/>
                </a:solidFill>
              </a:rPr>
              <a:t>Atomic clocks </a:t>
            </a:r>
            <a:r>
              <a:rPr lang="en-GB">
                <a:solidFill>
                  <a:schemeClr val="accent6"/>
                </a:solidFill>
                <a:sym typeface="Wingdings" panose="05000000000000000000" pitchFamily="2" charset="2"/>
              </a:rPr>
              <a:t> single qubit operations</a:t>
            </a:r>
          </a:p>
          <a:p>
            <a:pPr marL="285750" indent="-285750">
              <a:lnSpc>
                <a:spcPct val="150000"/>
              </a:lnSpc>
              <a:buFont typeface="Arial" panose="020B0604020202020204" pitchFamily="34" charset="0"/>
              <a:buChar char="•"/>
            </a:pPr>
            <a:r>
              <a:rPr lang="en-US">
                <a:solidFill>
                  <a:schemeClr val="accent6"/>
                </a:solidFill>
              </a:rPr>
              <a:t>Squeezing </a:t>
            </a:r>
            <a:r>
              <a:rPr lang="en-US">
                <a:solidFill>
                  <a:schemeClr val="accent6"/>
                </a:solidFill>
                <a:sym typeface="Wingdings" panose="05000000000000000000" pitchFamily="2" charset="2"/>
              </a:rPr>
              <a:t> cavities to exchange atom vs photon qubits</a:t>
            </a:r>
          </a:p>
          <a:p>
            <a:pPr marL="285750" indent="-285750">
              <a:lnSpc>
                <a:spcPct val="150000"/>
              </a:lnSpc>
              <a:buFont typeface="Arial" panose="020B0604020202020204" pitchFamily="34" charset="0"/>
              <a:buChar char="•"/>
            </a:pPr>
            <a:r>
              <a:rPr lang="en-US">
                <a:solidFill>
                  <a:schemeClr val="accent6"/>
                </a:solidFill>
                <a:sym typeface="Wingdings" panose="05000000000000000000" pitchFamily="2" charset="2"/>
              </a:rPr>
              <a:t>AION  robust, highly engineered Sr systems</a:t>
            </a:r>
            <a:endParaRPr lang="en-US">
              <a:solidFill>
                <a:schemeClr val="accent6"/>
              </a:solidFill>
            </a:endParaRPr>
          </a:p>
        </p:txBody>
      </p:sp>
    </p:spTree>
    <p:extLst>
      <p:ext uri="{BB962C8B-B14F-4D97-AF65-F5344CB8AC3E}">
        <p14:creationId xmlns:p14="http://schemas.microsoft.com/office/powerpoint/2010/main" val="24551042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0467-6E1B-5846-8D1A-13AC12E5E0C3}"/>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3D8A5DEA-AA23-6E44-A0E3-0A43A3930676}"/>
              </a:ext>
            </a:extLst>
          </p:cNvPr>
          <p:cNvSpPr>
            <a:spLocks noGrp="1"/>
          </p:cNvSpPr>
          <p:nvPr>
            <p:ph idx="1"/>
          </p:nvPr>
        </p:nvSpPr>
        <p:spPr>
          <a:xfrm>
            <a:off x="335360" y="980728"/>
            <a:ext cx="11856640" cy="5616624"/>
          </a:xfrm>
        </p:spPr>
        <p:txBody>
          <a:bodyPr/>
          <a:lstStyle/>
          <a:p>
            <a:r>
              <a:rPr lang="en-US" sz="2400">
                <a:solidFill>
                  <a:schemeClr val="accent2"/>
                </a:solidFill>
              </a:rPr>
              <a:t>The first stage of the </a:t>
            </a:r>
            <a:r>
              <a:rPr lang="en-GB" sz="2400" i="1">
                <a:solidFill>
                  <a:schemeClr val="accent2"/>
                </a:solidFill>
              </a:rPr>
              <a:t>UK Atom Interferometer Observatory and Network (AION) </a:t>
            </a:r>
            <a:r>
              <a:rPr lang="en-US" sz="2400">
                <a:solidFill>
                  <a:schemeClr val="accent2"/>
                </a:solidFill>
              </a:rPr>
              <a:t>project was recently funded in the UK with about £9.6M</a:t>
            </a:r>
          </a:p>
          <a:p>
            <a:pPr marL="342900" indent="-342900">
              <a:buFont typeface="Wingdings" pitchFamily="2" charset="2"/>
              <a:buChar char="Ø"/>
            </a:pPr>
            <a:r>
              <a:rPr lang="en-GB" sz="1300"/>
              <a:t>AION opens a new window on gravitational physics, astrophysics &amp; cosmology using ultra-cold atom interferometers, leveraging UK investment in quantum technologies, providing new opportunities for UK science communities.</a:t>
            </a:r>
          </a:p>
          <a:p>
            <a:pPr>
              <a:buFont typeface="Wingdings" pitchFamily="2" charset="2"/>
              <a:buChar char="Ø"/>
            </a:pPr>
            <a:r>
              <a:rPr lang="en-US" sz="1300"/>
              <a:t>To push the state-of-the-art single photon atom interferometry, the AION project builds dedicated ultra-cold strontium laboratories in  </a:t>
            </a:r>
            <a:r>
              <a:rPr lang="en-US" sz="1300" b="1"/>
              <a:t>Birmingham, Cambridge, Imperial College, Oxford, and RAL</a:t>
            </a:r>
          </a:p>
          <a:p>
            <a:pPr marL="0" indent="0"/>
            <a:r>
              <a:rPr lang="en-GB" sz="1200" b="1"/>
              <a:t>AION: An Atom Interferometer Observatory and Network, JCAP05(2020) 011,[1911.11755].</a:t>
            </a:r>
            <a:endParaRPr lang="en-US" sz="1200" b="1">
              <a:solidFill>
                <a:schemeClr val="accent2"/>
              </a:solidFill>
            </a:endParaRPr>
          </a:p>
          <a:p>
            <a:r>
              <a:rPr lang="en-US" sz="2400">
                <a:solidFill>
                  <a:schemeClr val="accent2"/>
                </a:solidFill>
              </a:rPr>
              <a:t>The Atomic Experiment for Dark Matter and Gravity Exploration (AEDGE) mission proposal was summitted in the Voyage2050 White Paper call. </a:t>
            </a:r>
          </a:p>
          <a:p>
            <a:pPr marL="342900" indent="-342900">
              <a:buFont typeface="Wingdings" pitchFamily="2" charset="2"/>
              <a:buChar char="Ø"/>
            </a:pPr>
            <a:r>
              <a:rPr lang="en-GB" sz="1300">
                <a:solidFill>
                  <a:schemeClr val="tx2"/>
                </a:solidFill>
              </a:rPr>
              <a:t>AEDGE propose to use ultra-cold atom technology to explore </a:t>
            </a:r>
            <a:r>
              <a:rPr lang="en-GB" sz="1300"/>
              <a:t>gravitational physics, astrophysics &amp; cosmology and to search for ultra-light dark matter. The underlying technology concept is identical to the one AION pursues. </a:t>
            </a:r>
          </a:p>
          <a:p>
            <a:pPr marL="342900" indent="-342900">
              <a:buFont typeface="Wingdings" pitchFamily="2" charset="2"/>
              <a:buChar char="Ø"/>
            </a:pPr>
            <a:r>
              <a:rPr lang="en-GB" sz="1300">
                <a:solidFill>
                  <a:schemeClr val="tx2"/>
                </a:solidFill>
              </a:rPr>
              <a:t>AEDGE is supported by an international consortium of almost 200 scientists </a:t>
            </a:r>
            <a:r>
              <a:rPr lang="en-US" sz="1300">
                <a:solidFill>
                  <a:schemeClr val="tx2"/>
                </a:solidFill>
              </a:rPr>
              <a:t>from 70 institutions, based in 23 different counties.</a:t>
            </a:r>
          </a:p>
          <a:p>
            <a:pPr marL="342900" indent="-342900">
              <a:buFont typeface="Wingdings" pitchFamily="2" charset="2"/>
              <a:buChar char="Ø"/>
            </a:pPr>
            <a:r>
              <a:rPr lang="en-US" sz="1300">
                <a:solidFill>
                  <a:schemeClr val="tx2"/>
                </a:solidFill>
              </a:rPr>
              <a:t>The AEDGE consortium includes leading members of the </a:t>
            </a:r>
            <a:r>
              <a:rPr lang="en-US" sz="1300" b="1"/>
              <a:t>AION (UK), MAGIS (US), MIGA (France), </a:t>
            </a:r>
            <a:r>
              <a:rPr lang="en-US" sz="1300"/>
              <a:t>and </a:t>
            </a:r>
            <a:r>
              <a:rPr lang="en-US" sz="1300" b="1"/>
              <a:t>ZIGA (China) </a:t>
            </a:r>
            <a:r>
              <a:rPr lang="en-US" sz="1300"/>
              <a:t>large-scale terrestrial ultra-cold atom interferometry projects.  Each project is funded by national agencies with about 10M dollar (or more). </a:t>
            </a:r>
          </a:p>
          <a:p>
            <a:pPr marL="0" indent="0"/>
            <a:r>
              <a:rPr lang="en-GB" sz="1200" b="1"/>
              <a:t>AEDGE:  Atomic Experiment  for Dark Matter And Gravity Exploration in Space, </a:t>
            </a:r>
            <a:r>
              <a:rPr lang="en-US" sz="1200" b="1"/>
              <a:t>arXiv:1908.00802,</a:t>
            </a:r>
            <a:r>
              <a:rPr lang="en-GB" sz="1200" b="1"/>
              <a:t> </a:t>
            </a:r>
            <a:r>
              <a:rPr lang="en-GB" sz="1200" b="1" i="1"/>
              <a:t>EPJ Quantum Technol.</a:t>
            </a:r>
            <a:r>
              <a:rPr lang="en-GB" sz="1200" b="1"/>
              <a:t> 7, 6 (2020). </a:t>
            </a:r>
            <a:endParaRPr lang="en-US" sz="1200" b="1">
              <a:solidFill>
                <a:schemeClr val="accent2"/>
              </a:solidFill>
            </a:endParaRPr>
          </a:p>
          <a:p>
            <a:r>
              <a:rPr lang="en-US" sz="2400">
                <a:solidFill>
                  <a:schemeClr val="accent2"/>
                </a:solidFill>
              </a:rPr>
              <a:t>The Community Workshop on Cold Atoms in Space and its Road-Map</a:t>
            </a:r>
          </a:p>
          <a:p>
            <a:pPr>
              <a:buFont typeface="Wingdings" pitchFamily="2" charset="2"/>
              <a:buChar char="Ø"/>
            </a:pPr>
            <a:r>
              <a:rPr lang="en-GB" sz="1300"/>
              <a:t>The purpose of this community workshop was to discuss options for a quantum technology development programme coordinated at the Europe-wide level and to develop a community roadmap and milestones to demonstrate the readiness of cold atom technologies in space, as proposed in the Voyage 2050 recommendations, and in synergy with EU programmes.</a:t>
            </a:r>
          </a:p>
          <a:p>
            <a:pPr>
              <a:buFont typeface="Wingdings" pitchFamily="2" charset="2"/>
              <a:buChar char="Ø"/>
            </a:pPr>
            <a:r>
              <a:rPr lang="en-GB" sz="1300"/>
              <a:t>This event brought together the cold atom, astrophysics, cosmology, fundamental physics, and earth observation communities to shape this development programme. </a:t>
            </a:r>
          </a:p>
          <a:p>
            <a:pPr marL="0" indent="0"/>
            <a:r>
              <a:rPr lang="en-GB" sz="1200" b="1"/>
              <a:t>Writeup: Cold Atoms in Space: Community Workshop Summary and Proposed Road-Map, </a:t>
            </a:r>
            <a:r>
              <a:rPr lang="en-US" sz="1200" b="1"/>
              <a:t>arXiv:2201.07789,</a:t>
            </a:r>
            <a:r>
              <a:rPr lang="en-GB" sz="1200" b="1"/>
              <a:t>  submitted to </a:t>
            </a:r>
            <a:r>
              <a:rPr lang="en-GB" sz="1200" b="1" i="1"/>
              <a:t>EPJ Quantum Technology</a:t>
            </a:r>
            <a:endParaRPr lang="en-US" sz="1200" b="1">
              <a:solidFill>
                <a:schemeClr val="accent2"/>
              </a:solidFill>
            </a:endParaRPr>
          </a:p>
          <a:p>
            <a:pPr marL="342900" indent="-342900">
              <a:buFont typeface="Wingdings" pitchFamily="2" charset="2"/>
              <a:buChar char="Ø"/>
            </a:pPr>
            <a:endParaRPr lang="en-US" sz="1600"/>
          </a:p>
          <a:p>
            <a:pPr marL="342900" indent="-342900">
              <a:buFont typeface="Wingdings" pitchFamily="2" charset="2"/>
              <a:buChar char="Ø"/>
            </a:pPr>
            <a:endParaRPr lang="en-US" sz="1600"/>
          </a:p>
          <a:p>
            <a:pPr marL="342900" indent="-342900">
              <a:buFont typeface="Wingdings" pitchFamily="2" charset="2"/>
              <a:buChar char="Ø"/>
            </a:pPr>
            <a:endParaRPr lang="en-US" sz="1600">
              <a:solidFill>
                <a:schemeClr val="tx2"/>
              </a:solidFill>
            </a:endParaRPr>
          </a:p>
          <a:p>
            <a:pPr marL="0" indent="0"/>
            <a:endParaRPr lang="en-US"/>
          </a:p>
          <a:p>
            <a:pPr marL="0" indent="0"/>
            <a:endParaRPr lang="en-GB"/>
          </a:p>
          <a:p>
            <a:pPr marL="0" indent="0"/>
            <a:endParaRPr lang="en-GB"/>
          </a:p>
          <a:p>
            <a:r>
              <a:rPr lang="en-US" sz="2400"/>
              <a:t> </a:t>
            </a:r>
          </a:p>
          <a:p>
            <a:endParaRPr lang="en-US"/>
          </a:p>
        </p:txBody>
      </p:sp>
    </p:spTree>
    <p:extLst>
      <p:ext uri="{BB962C8B-B14F-4D97-AF65-F5344CB8AC3E}">
        <p14:creationId xmlns:p14="http://schemas.microsoft.com/office/powerpoint/2010/main" val="11983965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25A76-B114-2C45-A0B5-662C3AFDAEC1}"/>
              </a:ext>
            </a:extLst>
          </p:cNvPr>
          <p:cNvSpPr>
            <a:spLocks noGrp="1"/>
          </p:cNvSpPr>
          <p:nvPr>
            <p:ph type="title"/>
          </p:nvPr>
        </p:nvSpPr>
        <p:spPr/>
        <p:txBody>
          <a:bodyPr/>
          <a:lstStyle/>
          <a:p>
            <a:r>
              <a:rPr lang="en-US"/>
              <a:t>Roadmap</a:t>
            </a:r>
            <a:br>
              <a:rPr lang="en-US"/>
            </a:br>
            <a:endParaRPr lang="en-US"/>
          </a:p>
        </p:txBody>
      </p:sp>
      <p:sp>
        <p:nvSpPr>
          <p:cNvPr id="3" name="Text Placeholder 2">
            <a:extLst>
              <a:ext uri="{FF2B5EF4-FFF2-40B4-BE49-F238E27FC236}">
                <a16:creationId xmlns:a16="http://schemas.microsoft.com/office/drawing/2014/main" id="{6FC4FC82-6A4D-574E-8292-AAC1F4EEEBD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561362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A6BBB-A0AC-C34C-AC5B-C18163DA4F58}"/>
              </a:ext>
            </a:extLst>
          </p:cNvPr>
          <p:cNvSpPr>
            <a:spLocks noGrp="1"/>
          </p:cNvSpPr>
          <p:nvPr>
            <p:ph type="title"/>
          </p:nvPr>
        </p:nvSpPr>
        <p:spPr>
          <a:xfrm>
            <a:off x="2193726" y="476672"/>
            <a:ext cx="7804547" cy="1251391"/>
          </a:xfrm>
        </p:spPr>
        <p:txBody>
          <a:bodyPr>
            <a:normAutofit/>
          </a:bodyPr>
          <a:lstStyle/>
          <a:p>
            <a:br>
              <a:rPr lang="en-CH">
                <a:solidFill>
                  <a:srgbClr val="FF0000"/>
                </a:solidFill>
                <a:latin typeface="Calibri" panose="020F0502020204030204" pitchFamily="34" charset="0"/>
                <a:cs typeface="Calibri" panose="020F0502020204030204" pitchFamily="34" charset="0"/>
              </a:rPr>
            </a:br>
            <a:r>
              <a:rPr lang="en-CH" sz="2531">
                <a:solidFill>
                  <a:schemeClr val="tx1"/>
                </a:solidFill>
                <a:latin typeface="Calibri" panose="020F0502020204030204" pitchFamily="34" charset="0"/>
                <a:cs typeface="Calibri" panose="020F0502020204030204" pitchFamily="34" charset="0"/>
              </a:rPr>
              <a:t>use for next-generation SI time standard worldwide?</a:t>
            </a:r>
            <a:endParaRPr lang="en-CH" sz="2531">
              <a:solidFill>
                <a:srgbClr val="FF0000"/>
              </a:solidFill>
              <a:latin typeface="Calibri" panose="020F0502020204030204" pitchFamily="34" charset="0"/>
              <a:cs typeface="Calibri" panose="020F0502020204030204" pitchFamily="34" charset="0"/>
            </a:endParaRPr>
          </a:p>
        </p:txBody>
      </p:sp>
      <p:pic>
        <p:nvPicPr>
          <p:cNvPr id="5" name="Picture 4" descr="Chart, scatter chart&#10;&#10;Description automatically generated">
            <a:extLst>
              <a:ext uri="{FF2B5EF4-FFF2-40B4-BE49-F238E27FC236}">
                <a16:creationId xmlns:a16="http://schemas.microsoft.com/office/drawing/2014/main" id="{5519DEE8-9950-1748-B9DE-D42108B54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84" y="1642501"/>
            <a:ext cx="6970381" cy="5175566"/>
          </a:xfrm>
          <a:prstGeom prst="rect">
            <a:avLst/>
          </a:prstGeom>
        </p:spPr>
      </p:pic>
      <p:sp>
        <p:nvSpPr>
          <p:cNvPr id="4" name="Title 1">
            <a:extLst>
              <a:ext uri="{FF2B5EF4-FFF2-40B4-BE49-F238E27FC236}">
                <a16:creationId xmlns:a16="http://schemas.microsoft.com/office/drawing/2014/main" id="{F71F3513-0865-F743-88E3-9F40F5F09D69}"/>
              </a:ext>
            </a:extLst>
          </p:cNvPr>
          <p:cNvSpPr txBox="1">
            <a:spLocks/>
          </p:cNvSpPr>
          <p:nvPr/>
        </p:nvSpPr>
        <p:spPr bwMode="auto">
          <a:xfrm>
            <a:off x="749300" y="379512"/>
            <a:ext cx="10693400" cy="457200"/>
          </a:xfrm>
          <a:prstGeom prst="rect">
            <a:avLst/>
          </a:prstGeom>
          <a:noFill/>
          <a:ln w="9525">
            <a:noFill/>
            <a:miter lim="800000"/>
            <a:headEnd/>
            <a:tailEnd/>
          </a:ln>
        </p:spPr>
        <p:txBody>
          <a:bodyPr spcFirstLastPara="1" vert="horz" wrap="square" lIns="91425" tIns="91425" rIns="91425" bIns="91425" numCol="1" anchor="t" anchorCtr="0" compatLnSpc="1">
            <a:prstTxWarp prst="textNoShape">
              <a:avLst/>
            </a:prstTxWarp>
            <a:noAutofit/>
          </a:bodyPr>
          <a:lstStyle>
            <a:lvl1pPr lvl="0" algn="ctr" rtl="0" eaLnBrk="0" fontAlgn="base" hangingPunct="0">
              <a:spcBef>
                <a:spcPts val="0"/>
              </a:spcBef>
              <a:spcAft>
                <a:spcPts val="0"/>
              </a:spcAft>
              <a:buSzPts val="2800"/>
              <a:buNone/>
              <a:defRPr sz="2500" b="1">
                <a:solidFill>
                  <a:srgbClr val="006699"/>
                </a:solidFill>
                <a:latin typeface="+mj-lt"/>
                <a:ea typeface="ＭＳ Ｐゴシック" charset="-128"/>
                <a:cs typeface="ＭＳ Ｐゴシック" charset="-128"/>
              </a:defRPr>
            </a:lvl1pPr>
            <a:lvl2pPr lvl="1"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2pPr>
            <a:lvl3pPr lvl="2"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3pPr>
            <a:lvl4pPr lvl="3"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4pPr>
            <a:lvl5pPr lvl="4"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5pPr>
            <a:lvl6pPr marL="405216" lvl="5" algn="ctr" rtl="0" eaLnBrk="0" fontAlgn="base" hangingPunct="0">
              <a:spcBef>
                <a:spcPts val="0"/>
              </a:spcBef>
              <a:spcAft>
                <a:spcPts val="0"/>
              </a:spcAft>
              <a:buSzPts val="2800"/>
              <a:buNone/>
              <a:defRPr sz="2500" b="1">
                <a:solidFill>
                  <a:srgbClr val="006699"/>
                </a:solidFill>
                <a:latin typeface="Helvetica" charset="0"/>
              </a:defRPr>
            </a:lvl6pPr>
            <a:lvl7pPr marL="810433" lvl="6" algn="ctr" rtl="0" eaLnBrk="0" fontAlgn="base" hangingPunct="0">
              <a:spcBef>
                <a:spcPts val="0"/>
              </a:spcBef>
              <a:spcAft>
                <a:spcPts val="0"/>
              </a:spcAft>
              <a:buSzPts val="2800"/>
              <a:buNone/>
              <a:defRPr sz="2500" b="1">
                <a:solidFill>
                  <a:srgbClr val="006699"/>
                </a:solidFill>
                <a:latin typeface="Helvetica" charset="0"/>
              </a:defRPr>
            </a:lvl7pPr>
            <a:lvl8pPr marL="1215649" lvl="7" algn="ctr" rtl="0" eaLnBrk="0" fontAlgn="base" hangingPunct="0">
              <a:spcBef>
                <a:spcPts val="0"/>
              </a:spcBef>
              <a:spcAft>
                <a:spcPts val="0"/>
              </a:spcAft>
              <a:buSzPts val="2800"/>
              <a:buNone/>
              <a:defRPr sz="2500" b="1">
                <a:solidFill>
                  <a:srgbClr val="006699"/>
                </a:solidFill>
                <a:latin typeface="Helvetica" charset="0"/>
              </a:defRPr>
            </a:lvl8pPr>
            <a:lvl9pPr marL="1620865" lvl="8" algn="ctr" rtl="0" eaLnBrk="0" fontAlgn="base" hangingPunct="0">
              <a:spcBef>
                <a:spcPts val="0"/>
              </a:spcBef>
              <a:spcAft>
                <a:spcPts val="0"/>
              </a:spcAft>
              <a:buSzPts val="2800"/>
              <a:buNone/>
              <a:defRPr sz="2500" b="1">
                <a:solidFill>
                  <a:srgbClr val="006699"/>
                </a:solidFill>
                <a:latin typeface="Helvetica" charset="0"/>
              </a:defRPr>
            </a:lvl9pPr>
          </a:lstStyle>
          <a:p>
            <a:r>
              <a:rPr lang="en-US" kern="0"/>
              <a:t>Atomic Clock Progress</a:t>
            </a:r>
          </a:p>
        </p:txBody>
      </p:sp>
    </p:spTree>
    <p:extLst>
      <p:ext uri="{BB962C8B-B14F-4D97-AF65-F5344CB8AC3E}">
        <p14:creationId xmlns:p14="http://schemas.microsoft.com/office/powerpoint/2010/main" val="2967033689"/>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68394-B551-4A48-9876-6DB59E3B6E8C}"/>
              </a:ext>
            </a:extLst>
          </p:cNvPr>
          <p:cNvSpPr>
            <a:spLocks noGrp="1"/>
          </p:cNvSpPr>
          <p:nvPr>
            <p:ph type="title"/>
          </p:nvPr>
        </p:nvSpPr>
        <p:spPr>
          <a:xfrm>
            <a:off x="745576" y="1052736"/>
            <a:ext cx="10693400" cy="457200"/>
          </a:xfrm>
        </p:spPr>
        <p:txBody>
          <a:bodyPr>
            <a:normAutofit fontScale="90000"/>
          </a:bodyPr>
          <a:lstStyle/>
          <a:p>
            <a:r>
              <a:rPr lang="en-CH">
                <a:solidFill>
                  <a:srgbClr val="FF0000"/>
                </a:solidFill>
                <a:latin typeface="Calibri" panose="020F0502020204030204" pitchFamily="34" charset="0"/>
                <a:cs typeface="Calibri" panose="020F0502020204030204" pitchFamily="34" charset="0"/>
              </a:rPr>
              <a:t>ACES</a:t>
            </a:r>
            <a:r>
              <a:rPr lang="en-GB">
                <a:solidFill>
                  <a:srgbClr val="FF0000"/>
                </a:solidFill>
                <a:latin typeface="Calibri" panose="020F0502020204030204" pitchFamily="34" charset="0"/>
                <a:cs typeface="Calibri" panose="020F0502020204030204" pitchFamily="34" charset="0"/>
              </a:rPr>
              <a:t> </a:t>
            </a:r>
            <a:r>
              <a:rPr lang="en-CH" sz="2531">
                <a:solidFill>
                  <a:schemeClr val="tx1"/>
                </a:solidFill>
                <a:latin typeface="Calibri" panose="020F0502020204030204" pitchFamily="34" charset="0"/>
                <a:cs typeface="Calibri" panose="020F0502020204030204" pitchFamily="34" charset="0"/>
              </a:rPr>
              <a:t>atomic clock mission: scheduled launch to ISS 2025</a:t>
            </a:r>
          </a:p>
        </p:txBody>
      </p:sp>
      <p:pic>
        <p:nvPicPr>
          <p:cNvPr id="5" name="Picture 4" descr="A picture containing indoor, cluttered&#10;&#10;Description automatically generated">
            <a:extLst>
              <a:ext uri="{FF2B5EF4-FFF2-40B4-BE49-F238E27FC236}">
                <a16:creationId xmlns:a16="http://schemas.microsoft.com/office/drawing/2014/main" id="{401DD934-9B62-944E-AD49-4A0394477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552" y="1615306"/>
            <a:ext cx="9151448" cy="5242694"/>
          </a:xfrm>
          <a:prstGeom prst="rect">
            <a:avLst/>
          </a:prstGeom>
        </p:spPr>
      </p:pic>
      <p:sp>
        <p:nvSpPr>
          <p:cNvPr id="4" name="Title 1">
            <a:extLst>
              <a:ext uri="{FF2B5EF4-FFF2-40B4-BE49-F238E27FC236}">
                <a16:creationId xmlns:a16="http://schemas.microsoft.com/office/drawing/2014/main" id="{4B29195F-4D37-E345-9130-BDD3C93C08DB}"/>
              </a:ext>
            </a:extLst>
          </p:cNvPr>
          <p:cNvSpPr txBox="1">
            <a:spLocks/>
          </p:cNvSpPr>
          <p:nvPr/>
        </p:nvSpPr>
        <p:spPr bwMode="auto">
          <a:xfrm>
            <a:off x="749300" y="379512"/>
            <a:ext cx="10693400" cy="457200"/>
          </a:xfrm>
          <a:prstGeom prst="rect">
            <a:avLst/>
          </a:prstGeom>
          <a:noFill/>
          <a:ln w="9525">
            <a:noFill/>
            <a:miter lim="800000"/>
            <a:headEnd/>
            <a:tailEnd/>
          </a:ln>
        </p:spPr>
        <p:txBody>
          <a:bodyPr spcFirstLastPara="1" vert="horz" wrap="square" lIns="91425" tIns="91425" rIns="91425" bIns="91425" numCol="1" anchor="t" anchorCtr="0" compatLnSpc="1">
            <a:prstTxWarp prst="textNoShape">
              <a:avLst/>
            </a:prstTxWarp>
            <a:noAutofit/>
          </a:bodyPr>
          <a:lstStyle>
            <a:lvl1pPr lvl="0" algn="ctr" rtl="0" eaLnBrk="0" fontAlgn="base" hangingPunct="0">
              <a:spcBef>
                <a:spcPts val="0"/>
              </a:spcBef>
              <a:spcAft>
                <a:spcPts val="0"/>
              </a:spcAft>
              <a:buSzPts val="2800"/>
              <a:buNone/>
              <a:defRPr sz="2500" b="1">
                <a:solidFill>
                  <a:srgbClr val="006699"/>
                </a:solidFill>
                <a:latin typeface="+mj-lt"/>
                <a:ea typeface="ＭＳ Ｐゴシック" charset="-128"/>
                <a:cs typeface="ＭＳ Ｐゴシック" charset="-128"/>
              </a:defRPr>
            </a:lvl1pPr>
            <a:lvl2pPr lvl="1"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2pPr>
            <a:lvl3pPr lvl="2"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3pPr>
            <a:lvl4pPr lvl="3"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4pPr>
            <a:lvl5pPr lvl="4"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5pPr>
            <a:lvl6pPr marL="405216" lvl="5" algn="ctr" rtl="0" eaLnBrk="0" fontAlgn="base" hangingPunct="0">
              <a:spcBef>
                <a:spcPts val="0"/>
              </a:spcBef>
              <a:spcAft>
                <a:spcPts val="0"/>
              </a:spcAft>
              <a:buSzPts val="2800"/>
              <a:buNone/>
              <a:defRPr sz="2500" b="1">
                <a:solidFill>
                  <a:srgbClr val="006699"/>
                </a:solidFill>
                <a:latin typeface="Helvetica" charset="0"/>
              </a:defRPr>
            </a:lvl6pPr>
            <a:lvl7pPr marL="810433" lvl="6" algn="ctr" rtl="0" eaLnBrk="0" fontAlgn="base" hangingPunct="0">
              <a:spcBef>
                <a:spcPts val="0"/>
              </a:spcBef>
              <a:spcAft>
                <a:spcPts val="0"/>
              </a:spcAft>
              <a:buSzPts val="2800"/>
              <a:buNone/>
              <a:defRPr sz="2500" b="1">
                <a:solidFill>
                  <a:srgbClr val="006699"/>
                </a:solidFill>
                <a:latin typeface="Helvetica" charset="0"/>
              </a:defRPr>
            </a:lvl7pPr>
            <a:lvl8pPr marL="1215649" lvl="7" algn="ctr" rtl="0" eaLnBrk="0" fontAlgn="base" hangingPunct="0">
              <a:spcBef>
                <a:spcPts val="0"/>
              </a:spcBef>
              <a:spcAft>
                <a:spcPts val="0"/>
              </a:spcAft>
              <a:buSzPts val="2800"/>
              <a:buNone/>
              <a:defRPr sz="2500" b="1">
                <a:solidFill>
                  <a:srgbClr val="006699"/>
                </a:solidFill>
                <a:latin typeface="Helvetica" charset="0"/>
              </a:defRPr>
            </a:lvl8pPr>
            <a:lvl9pPr marL="1620865" lvl="8" algn="ctr" rtl="0" eaLnBrk="0" fontAlgn="base" hangingPunct="0">
              <a:spcBef>
                <a:spcPts val="0"/>
              </a:spcBef>
              <a:spcAft>
                <a:spcPts val="0"/>
              </a:spcAft>
              <a:buSzPts val="2800"/>
              <a:buNone/>
              <a:defRPr sz="2500" b="1">
                <a:solidFill>
                  <a:srgbClr val="006699"/>
                </a:solidFill>
                <a:latin typeface="Helvetica" charset="0"/>
              </a:defRPr>
            </a:lvl9pPr>
          </a:lstStyle>
          <a:p>
            <a:r>
              <a:rPr lang="en-US" kern="0"/>
              <a:t>Atomic Clock Progress</a:t>
            </a:r>
          </a:p>
        </p:txBody>
      </p:sp>
    </p:spTree>
    <p:extLst>
      <p:ext uri="{BB962C8B-B14F-4D97-AF65-F5344CB8AC3E}">
        <p14:creationId xmlns:p14="http://schemas.microsoft.com/office/powerpoint/2010/main" val="256770315"/>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68394-B551-4A48-9876-6DB59E3B6E8C}"/>
              </a:ext>
            </a:extLst>
          </p:cNvPr>
          <p:cNvSpPr>
            <a:spLocks noGrp="1"/>
          </p:cNvSpPr>
          <p:nvPr>
            <p:ph type="title"/>
          </p:nvPr>
        </p:nvSpPr>
        <p:spPr>
          <a:xfrm>
            <a:off x="839417" y="764704"/>
            <a:ext cx="10729192" cy="782565"/>
          </a:xfrm>
        </p:spPr>
        <p:txBody>
          <a:bodyPr>
            <a:normAutofit/>
          </a:bodyPr>
          <a:lstStyle/>
          <a:p>
            <a:r>
              <a:rPr lang="en-CH" sz="2000">
                <a:solidFill>
                  <a:srgbClr val="FF0000"/>
                </a:solidFill>
                <a:latin typeface="Calibri" panose="020F0502020204030204" pitchFamily="34" charset="0"/>
                <a:cs typeface="Calibri" panose="020F0502020204030204" pitchFamily="34" charset="0"/>
              </a:rPr>
              <a:t>Earth Observation</a:t>
            </a:r>
            <a:r>
              <a:rPr lang="en-GB" sz="2000">
                <a:solidFill>
                  <a:srgbClr val="FF0000"/>
                </a:solidFill>
                <a:latin typeface="Calibri" panose="020F0502020204030204" pitchFamily="34" charset="0"/>
                <a:cs typeface="Calibri" panose="020F0502020204030204" pitchFamily="34" charset="0"/>
              </a:rPr>
              <a:t>: </a:t>
            </a:r>
            <a:r>
              <a:rPr lang="en-CH" sz="2000">
                <a:solidFill>
                  <a:schemeClr val="tx1"/>
                </a:solidFill>
                <a:latin typeface="Calibri" panose="020F0502020204030204" pitchFamily="34" charset="0"/>
                <a:cs typeface="Calibri" panose="020F0502020204030204" pitchFamily="34" charset="0"/>
              </a:rPr>
              <a:t>using classical electrostatic accelerometers &amp; gradiometers</a:t>
            </a:r>
          </a:p>
        </p:txBody>
      </p:sp>
      <p:pic>
        <p:nvPicPr>
          <p:cNvPr id="7" name="Picture 6" descr="A picture containing text&#10;&#10;Description automatically generated">
            <a:extLst>
              <a:ext uri="{FF2B5EF4-FFF2-40B4-BE49-F238E27FC236}">
                <a16:creationId xmlns:a16="http://schemas.microsoft.com/office/drawing/2014/main" id="{DE71CDF3-A352-1042-9B31-0C9AF007D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143" y="1362464"/>
            <a:ext cx="9140716" cy="2682601"/>
          </a:xfrm>
          <a:prstGeom prst="rect">
            <a:avLst/>
          </a:prstGeom>
        </p:spPr>
      </p:pic>
      <p:pic>
        <p:nvPicPr>
          <p:cNvPr id="4" name="Picture 3" descr="Table&#10;&#10;Description automatically generated">
            <a:extLst>
              <a:ext uri="{FF2B5EF4-FFF2-40B4-BE49-F238E27FC236}">
                <a16:creationId xmlns:a16="http://schemas.microsoft.com/office/drawing/2014/main" id="{F119C45C-6CD4-F943-8C58-314AAC5BC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045065"/>
            <a:ext cx="9134857" cy="2627175"/>
          </a:xfrm>
          <a:prstGeom prst="rect">
            <a:avLst/>
          </a:prstGeom>
        </p:spPr>
      </p:pic>
      <p:sp>
        <p:nvSpPr>
          <p:cNvPr id="5" name="Title 1">
            <a:extLst>
              <a:ext uri="{FF2B5EF4-FFF2-40B4-BE49-F238E27FC236}">
                <a16:creationId xmlns:a16="http://schemas.microsoft.com/office/drawing/2014/main" id="{031BEB3A-9932-6446-80FC-A8752769FB98}"/>
              </a:ext>
            </a:extLst>
          </p:cNvPr>
          <p:cNvSpPr txBox="1">
            <a:spLocks/>
          </p:cNvSpPr>
          <p:nvPr/>
        </p:nvSpPr>
        <p:spPr bwMode="auto">
          <a:xfrm>
            <a:off x="749300" y="379512"/>
            <a:ext cx="10693400" cy="457200"/>
          </a:xfrm>
          <a:prstGeom prst="rect">
            <a:avLst/>
          </a:prstGeom>
          <a:noFill/>
          <a:ln w="9525">
            <a:noFill/>
            <a:miter lim="800000"/>
            <a:headEnd/>
            <a:tailEnd/>
          </a:ln>
        </p:spPr>
        <p:txBody>
          <a:bodyPr spcFirstLastPara="1" vert="horz" wrap="square" lIns="91425" tIns="91425" rIns="91425" bIns="91425" numCol="1" anchor="t" anchorCtr="0" compatLnSpc="1">
            <a:prstTxWarp prst="textNoShape">
              <a:avLst/>
            </a:prstTxWarp>
            <a:noAutofit/>
          </a:bodyPr>
          <a:lstStyle>
            <a:lvl1pPr lvl="0" algn="ctr" rtl="0" eaLnBrk="0" fontAlgn="base" hangingPunct="0">
              <a:spcBef>
                <a:spcPts val="0"/>
              </a:spcBef>
              <a:spcAft>
                <a:spcPts val="0"/>
              </a:spcAft>
              <a:buSzPts val="2800"/>
              <a:buNone/>
              <a:defRPr sz="2500" b="1">
                <a:solidFill>
                  <a:srgbClr val="006699"/>
                </a:solidFill>
                <a:latin typeface="+mj-lt"/>
                <a:ea typeface="ＭＳ Ｐゴシック" charset="-128"/>
                <a:cs typeface="ＭＳ Ｐゴシック" charset="-128"/>
              </a:defRPr>
            </a:lvl1pPr>
            <a:lvl2pPr lvl="1"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2pPr>
            <a:lvl3pPr lvl="2"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3pPr>
            <a:lvl4pPr lvl="3"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4pPr>
            <a:lvl5pPr lvl="4" algn="ctr" rtl="0" eaLnBrk="0" fontAlgn="base" hangingPunct="0">
              <a:spcBef>
                <a:spcPts val="0"/>
              </a:spcBef>
              <a:spcAft>
                <a:spcPts val="0"/>
              </a:spcAft>
              <a:buSzPts val="2800"/>
              <a:buNone/>
              <a:defRPr sz="2500" b="1">
                <a:solidFill>
                  <a:srgbClr val="006699"/>
                </a:solidFill>
                <a:latin typeface="Helvetica" charset="0"/>
                <a:ea typeface="ＭＳ Ｐゴシック" charset="-128"/>
                <a:cs typeface="ＭＳ Ｐゴシック" charset="-128"/>
              </a:defRPr>
            </a:lvl5pPr>
            <a:lvl6pPr marL="405216" lvl="5" algn="ctr" rtl="0" eaLnBrk="0" fontAlgn="base" hangingPunct="0">
              <a:spcBef>
                <a:spcPts val="0"/>
              </a:spcBef>
              <a:spcAft>
                <a:spcPts val="0"/>
              </a:spcAft>
              <a:buSzPts val="2800"/>
              <a:buNone/>
              <a:defRPr sz="2500" b="1">
                <a:solidFill>
                  <a:srgbClr val="006699"/>
                </a:solidFill>
                <a:latin typeface="Helvetica" charset="0"/>
              </a:defRPr>
            </a:lvl6pPr>
            <a:lvl7pPr marL="810433" lvl="6" algn="ctr" rtl="0" eaLnBrk="0" fontAlgn="base" hangingPunct="0">
              <a:spcBef>
                <a:spcPts val="0"/>
              </a:spcBef>
              <a:spcAft>
                <a:spcPts val="0"/>
              </a:spcAft>
              <a:buSzPts val="2800"/>
              <a:buNone/>
              <a:defRPr sz="2500" b="1">
                <a:solidFill>
                  <a:srgbClr val="006699"/>
                </a:solidFill>
                <a:latin typeface="Helvetica" charset="0"/>
              </a:defRPr>
            </a:lvl7pPr>
            <a:lvl8pPr marL="1215649" lvl="7" algn="ctr" rtl="0" eaLnBrk="0" fontAlgn="base" hangingPunct="0">
              <a:spcBef>
                <a:spcPts val="0"/>
              </a:spcBef>
              <a:spcAft>
                <a:spcPts val="0"/>
              </a:spcAft>
              <a:buSzPts val="2800"/>
              <a:buNone/>
              <a:defRPr sz="2500" b="1">
                <a:solidFill>
                  <a:srgbClr val="006699"/>
                </a:solidFill>
                <a:latin typeface="Helvetica" charset="0"/>
              </a:defRPr>
            </a:lvl8pPr>
            <a:lvl9pPr marL="1620865" lvl="8" algn="ctr" rtl="0" eaLnBrk="0" fontAlgn="base" hangingPunct="0">
              <a:spcBef>
                <a:spcPts val="0"/>
              </a:spcBef>
              <a:spcAft>
                <a:spcPts val="0"/>
              </a:spcAft>
              <a:buSzPts val="2800"/>
              <a:buNone/>
              <a:defRPr sz="2500" b="1">
                <a:solidFill>
                  <a:srgbClr val="006699"/>
                </a:solidFill>
                <a:latin typeface="Helvetica" charset="0"/>
              </a:defRPr>
            </a:lvl9pPr>
          </a:lstStyle>
          <a:p>
            <a:r>
              <a:rPr lang="en-US" kern="0"/>
              <a:t>Earth Observation Progress</a:t>
            </a:r>
          </a:p>
        </p:txBody>
      </p:sp>
    </p:spTree>
    <p:extLst>
      <p:ext uri="{BB962C8B-B14F-4D97-AF65-F5344CB8AC3E}">
        <p14:creationId xmlns:p14="http://schemas.microsoft.com/office/powerpoint/2010/main" val="2917773090"/>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IMING" val="|46.3|10.4|19|36.3|5.5"/>
</p:tagLst>
</file>

<file path=ppt/tags/tag2.xml><?xml version="1.0" encoding="utf-8"?>
<p:tagLst xmlns:a="http://schemas.openxmlformats.org/drawingml/2006/main" xmlns:r="http://schemas.openxmlformats.org/officeDocument/2006/relationships" xmlns:p="http://schemas.openxmlformats.org/presentationml/2006/main">
  <p:tag name="TIMING" val="|46.3|10.4|19|36.3|5.5"/>
</p:tagLst>
</file>

<file path=ppt/tags/tag3.xml><?xml version="1.0" encoding="utf-8"?>
<p:tagLst xmlns:a="http://schemas.openxmlformats.org/drawingml/2006/main" xmlns:r="http://schemas.openxmlformats.org/officeDocument/2006/relationships" xmlns:p="http://schemas.openxmlformats.org/presentationml/2006/main">
  <p:tag name="TIMING" val="|44.6|27.6"/>
</p:tagLst>
</file>

<file path=ppt/tags/tag4.xml><?xml version="1.0" encoding="utf-8"?>
<p:tagLst xmlns:a="http://schemas.openxmlformats.org/drawingml/2006/main" xmlns:r="http://schemas.openxmlformats.org/officeDocument/2006/relationships" xmlns:p="http://schemas.openxmlformats.org/presentationml/2006/main">
  <p:tag name="TIMING" val="|46.3|10.4|19|36.3|5.5"/>
</p:tagLst>
</file>

<file path=ppt/tags/tag5.xml><?xml version="1.0" encoding="utf-8"?>
<p:tagLst xmlns:a="http://schemas.openxmlformats.org/drawingml/2006/main" xmlns:r="http://schemas.openxmlformats.org/officeDocument/2006/relationships" xmlns:p="http://schemas.openxmlformats.org/presentationml/2006/main">
  <p:tag name="TIMING" val="|46.3|10.4|19|36.3|5.5"/>
</p:tagLst>
</file>

<file path=ppt/tags/tag6.xml><?xml version="1.0" encoding="utf-8"?>
<p:tagLst xmlns:a="http://schemas.openxmlformats.org/drawingml/2006/main" xmlns:r="http://schemas.openxmlformats.org/officeDocument/2006/relationships" xmlns:p="http://schemas.openxmlformats.org/presentationml/2006/main">
  <p:tag name="TIMING" val="|44.6|27.6"/>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Helvetica"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Helvetica"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CA1E1007DEC640AD3DBE254F2CA6D3" ma:contentTypeVersion="13" ma:contentTypeDescription="Create a new document." ma:contentTypeScope="" ma:versionID="4865a249105297cca9c8ea72de8ae216">
  <xsd:schema xmlns:xsd="http://www.w3.org/2001/XMLSchema" xmlns:xs="http://www.w3.org/2001/XMLSchema" xmlns:p="http://schemas.microsoft.com/office/2006/metadata/properties" xmlns:ns2="c6285fa6-761d-49d1-a461-66208846b1dc" xmlns:ns3="0a50c1b3-cc6d-4a13-ad05-ba85da5ad2e0" targetNamespace="http://schemas.microsoft.com/office/2006/metadata/properties" ma:root="true" ma:fieldsID="fd4bb593965d9587da3a9ec656ab1201" ns2:_="" ns3:_="">
    <xsd:import namespace="c6285fa6-761d-49d1-a461-66208846b1dc"/>
    <xsd:import namespace="0a50c1b3-cc6d-4a13-ad05-ba85da5ad2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85fa6-761d-49d1-a461-66208846b1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50c1b3-cc6d-4a13-ad05-ba85da5ad2e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80ECF14-FEFC-4E0F-B6C2-754B0E13BA5A}">
  <ds:schemaRefs>
    <ds:schemaRef ds:uri="http://schemas.microsoft.com/sharepoint/v3/contenttype/forms"/>
  </ds:schemaRefs>
</ds:datastoreItem>
</file>

<file path=customXml/itemProps2.xml><?xml version="1.0" encoding="utf-8"?>
<ds:datastoreItem xmlns:ds="http://schemas.openxmlformats.org/officeDocument/2006/customXml" ds:itemID="{27D812A6-BCFE-461B-A04F-3C7658906493}">
  <ds:schemaRefs>
    <ds:schemaRef ds:uri="0a50c1b3-cc6d-4a13-ad05-ba85da5ad2e0"/>
    <ds:schemaRef ds:uri="c6285fa6-761d-49d1-a461-66208846b1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97FEB07-7AC3-4493-BE4E-F4F81A4B6FF5}">
  <ds:schemaRefs>
    <ds:schemaRef ds:uri="0a50c1b3-cc6d-4a13-ad05-ba85da5ad2e0"/>
    <ds:schemaRef ds:uri="c6285fa6-761d-49d1-a461-66208846b1d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Macintosh HD:MS Office 98 :Templates:Blank Presentation</Template>
  <TotalTime>458536</TotalTime>
  <Words>8460</Words>
  <Application>Microsoft Macintosh PowerPoint</Application>
  <PresentationFormat>Widescreen</PresentationFormat>
  <Paragraphs>1110</Paragraphs>
  <Slides>148</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148</vt:i4>
      </vt:variant>
    </vt:vector>
  </HeadingPairs>
  <TitlesOfParts>
    <vt:vector size="158" baseType="lpstr">
      <vt:lpstr>Arial</vt:lpstr>
      <vt:lpstr>Calibri</vt:lpstr>
      <vt:lpstr>Cambria Math</vt:lpstr>
      <vt:lpstr>CMTI9</vt:lpstr>
      <vt:lpstr>Helvetica</vt:lpstr>
      <vt:lpstr>Tahoma</vt:lpstr>
      <vt:lpstr>Times</vt:lpstr>
      <vt:lpstr>Times New Roman</vt:lpstr>
      <vt:lpstr>Wingdings</vt:lpstr>
      <vt:lpstr>Blank Presentation</vt:lpstr>
      <vt:lpstr>ATOM Interferometry to Explore Fundamental Physics   </vt:lpstr>
      <vt:lpstr>Science Case</vt:lpstr>
      <vt:lpstr>Example of Open Questions in Fundamental Physics</vt:lpstr>
      <vt:lpstr>Cold Atoms in Space Community Roadmap</vt:lpstr>
      <vt:lpstr>PowerPoint Presentation</vt:lpstr>
      <vt:lpstr>PowerPoint Presentation</vt:lpstr>
      <vt:lpstr>Proposed Road-map </vt:lpstr>
      <vt:lpstr>Proposed Road-map </vt:lpstr>
      <vt:lpstr>The Conceptional Idea </vt:lpstr>
      <vt:lpstr>Light vs. Cold Atoms: Atom Interferometry</vt:lpstr>
      <vt:lpstr>Simple Example: Two Atomic Clocks</vt:lpstr>
      <vt:lpstr>Simple Example: Two Atomic Clocks</vt:lpstr>
      <vt:lpstr>Phase Noise from the Laser</vt:lpstr>
      <vt:lpstr>Cold Atoms in Space Community Roadmap</vt:lpstr>
      <vt:lpstr>PowerPoint Presentation</vt:lpstr>
      <vt:lpstr>PowerPoint Presentation</vt:lpstr>
      <vt:lpstr>Proposed Road-map </vt:lpstr>
      <vt:lpstr>Proposed Road-map </vt:lpstr>
      <vt:lpstr>TERRESTRIAL PROGRAMME     </vt:lpstr>
      <vt:lpstr>Proposed Road-map </vt:lpstr>
      <vt:lpstr>Ground Based Large Scale O(100m) Projects</vt:lpstr>
      <vt:lpstr>Ground Based Large Scale O(100m) Projects</vt:lpstr>
      <vt:lpstr>AION Experiment </vt:lpstr>
      <vt:lpstr>The AION Programme consists of 4 Stages </vt:lpstr>
      <vt:lpstr>Beecroft building, Oxford Physics </vt:lpstr>
      <vt:lpstr>AION-10 site: Beecroft building, Oxford Physics </vt:lpstr>
      <vt:lpstr>AION-10 site: Beecroft building, Oxford Physics </vt:lpstr>
      <vt:lpstr>AION: Ultra-Cold Strontium Laboratories in UK</vt:lpstr>
      <vt:lpstr>Example: New Ultra-Cold Strontium Laboratory at Imperial College</vt:lpstr>
      <vt:lpstr>Picture AION Lab</vt:lpstr>
      <vt:lpstr>AION: A Different Kind of Atom Interferometer</vt:lpstr>
      <vt:lpstr>AION: A Different Kind of Atom Interferometer</vt:lpstr>
      <vt:lpstr>UHV System (Side-Arm) Design &amp; Build</vt:lpstr>
      <vt:lpstr>UHV System (Side-Arm) Design &amp; Build</vt:lpstr>
      <vt:lpstr>UHV System (Side-Arm) Design &amp; Build</vt:lpstr>
      <vt:lpstr>AION: A Different Kind of Atom Interferometer</vt:lpstr>
      <vt:lpstr>Laser Stabilisation Work in RAL (WP3)</vt:lpstr>
      <vt:lpstr>Laser Stabilisation Work in RAL (WP3) – First Tests</vt:lpstr>
      <vt:lpstr>Proposed Road-map </vt:lpstr>
      <vt:lpstr>Going into Space</vt:lpstr>
      <vt:lpstr>STE-QUEST (M-Class Mission Proposal)</vt:lpstr>
      <vt:lpstr>STE-QUEST: An M-class Cold Atom mission to probe gravity, dark matter and quantum mechanics  </vt:lpstr>
      <vt:lpstr>STE-QUEST: An M-class Cold Atom mission to probe gravity, dark matter and quantum mechanics  </vt:lpstr>
      <vt:lpstr>STE-QUEST: An M-class Cold Atom mission to probe gravity, dark matter and quantum mechanics  </vt:lpstr>
      <vt:lpstr>STE-QUEST Workshop on May 17/18</vt:lpstr>
      <vt:lpstr>Proposed Road-map </vt:lpstr>
      <vt:lpstr>AEDGE Mission</vt:lpstr>
      <vt:lpstr>PowerPoint Presentation</vt:lpstr>
      <vt:lpstr>PowerPoint Presentation</vt:lpstr>
      <vt:lpstr>AEDGE Mission Concept</vt:lpstr>
      <vt:lpstr>Potential Mission Design </vt:lpstr>
      <vt:lpstr>The Science Case</vt:lpstr>
      <vt:lpstr>Search for Ultra-Light Dark Matter</vt:lpstr>
      <vt:lpstr>PowerPoint Presentation</vt:lpstr>
      <vt:lpstr>PowerPoint Presentation</vt:lpstr>
      <vt:lpstr>PowerPoint Presentation</vt:lpstr>
      <vt:lpstr>Ultra-Light Spin-0 Dark Matter</vt:lpstr>
      <vt:lpstr>Ultralight scalar dark matter</vt:lpstr>
      <vt:lpstr>Search for Ultra-Light Dark Matter</vt:lpstr>
      <vt:lpstr>Search for Ultra-Light Dark Matter</vt:lpstr>
      <vt:lpstr>Unexplored Mid-frequency Gravitational Waves </vt:lpstr>
      <vt:lpstr>Pathway to the GW Mid-(Frequency) </vt:lpstr>
      <vt:lpstr>Pathway to the GW Mid-(Frequency) </vt:lpstr>
      <vt:lpstr>AION: Pathway to the GW Mid-(Frequency) </vt:lpstr>
      <vt:lpstr>Sky position determination</vt:lpstr>
      <vt:lpstr>Ultimate Goal: Establish International Network</vt:lpstr>
      <vt:lpstr>AION: Pathway to the GW Mid-(Frequency) </vt:lpstr>
      <vt:lpstr>AION &amp; AEDGE: Pathway to the GW Mid-(Frequency) </vt:lpstr>
      <vt:lpstr>Vision for 2045+ </vt:lpstr>
      <vt:lpstr>The GW Experimental Landscape: 2045ish+</vt:lpstr>
      <vt:lpstr>The GW Experimental Landscape: 2030ish</vt:lpstr>
      <vt:lpstr>Other Fundamental Physics </vt:lpstr>
      <vt:lpstr>Proposed Road-map </vt:lpstr>
      <vt:lpstr>Summary</vt:lpstr>
      <vt:lpstr>Backup</vt:lpstr>
      <vt:lpstr>Why Space?</vt:lpstr>
      <vt:lpstr>Community Workshop For Cold ATOMs in space</vt:lpstr>
      <vt:lpstr>PowerPoint Presentation</vt:lpstr>
      <vt:lpstr>PowerPoint Presentation</vt:lpstr>
      <vt:lpstr>PowerPoint Presentation</vt:lpstr>
      <vt:lpstr>“Per audacia ad astra”</vt:lpstr>
      <vt:lpstr>Participant Analysis </vt:lpstr>
      <vt:lpstr>Participant Analysis </vt:lpstr>
      <vt:lpstr> Workshop Agenda</vt:lpstr>
      <vt:lpstr> Workshop Agenda</vt:lpstr>
      <vt:lpstr>Community Workshop Summary &amp; Road-map</vt:lpstr>
      <vt:lpstr>Proposed Road-map </vt:lpstr>
      <vt:lpstr>Proposed Road-map </vt:lpstr>
      <vt:lpstr>STE-QUEST (M-Class Mission Proposal)</vt:lpstr>
      <vt:lpstr>Applications in other fields, such as quantum computing.   </vt:lpstr>
      <vt:lpstr>Quantum Computing &amp; AION</vt:lpstr>
      <vt:lpstr>Quantum Computing &amp; AION</vt:lpstr>
      <vt:lpstr>Quantum Computing &amp; AION</vt:lpstr>
      <vt:lpstr>Quantum Computing &amp; AION</vt:lpstr>
      <vt:lpstr>Summary</vt:lpstr>
      <vt:lpstr>Roadmap </vt:lpstr>
      <vt:lpstr> use for next-generation SI time standard worldwide?</vt:lpstr>
      <vt:lpstr>ACES atomic clock mission: scheduled launch to ISS 2025</vt:lpstr>
      <vt:lpstr>Earth Observation: using classical electrostatic accelerometers &amp; gradiometers</vt:lpstr>
      <vt:lpstr>Frequency Sensitivity advantage of cold atom gravity gradiometers at low frequency, no drift</vt:lpstr>
      <vt:lpstr>Sensitivity to Water Height crucial for monitoring climate change</vt:lpstr>
      <vt:lpstr> Requirements &amp; Objectives</vt:lpstr>
      <vt:lpstr> Tests of Weak Equivalence Principle (Universality of Free Fall)</vt:lpstr>
      <vt:lpstr>Basic Differential Measurement </vt:lpstr>
      <vt:lpstr>Basic Differential Measurement </vt:lpstr>
      <vt:lpstr>Basic Differential Measurement </vt:lpstr>
      <vt:lpstr>Basic Differential Measurement </vt:lpstr>
      <vt:lpstr>Basic Differential Measurement </vt:lpstr>
      <vt:lpstr>Team roles and linkages in AION and MAGIS </vt:lpstr>
      <vt:lpstr>Experimental Landscape </vt:lpstr>
      <vt:lpstr>Ground Based Large Scale O(100m) Projects</vt:lpstr>
      <vt:lpstr>State-of-the-art design spEsifications </vt:lpstr>
      <vt:lpstr>The Physics case</vt:lpstr>
      <vt:lpstr>Dark Matter Physics @AION</vt:lpstr>
      <vt:lpstr>Ultralight scalar dark matter</vt:lpstr>
      <vt:lpstr>Ultra-Light Scalar Dark Matter </vt:lpstr>
      <vt:lpstr>Ultra-Light Scalar Dark Matter </vt:lpstr>
      <vt:lpstr>Ultra-Light Scalar Dark Matter </vt:lpstr>
      <vt:lpstr>GW Physics @ AION</vt:lpstr>
      <vt:lpstr>AION: Pathway to the GW Mid-(Frequency) Band </vt:lpstr>
      <vt:lpstr>AION: Pathway to the GW Mid-(Frequency) Band </vt:lpstr>
      <vt:lpstr>Gravitational Wave Detection with Atom Interferometry</vt:lpstr>
      <vt:lpstr>Sky position determination</vt:lpstr>
      <vt:lpstr>Ultimate Goal: Establish International Network</vt:lpstr>
      <vt:lpstr>GW Detection &amp; Fundamental Physics - Example</vt:lpstr>
      <vt:lpstr>The GW Experimental Landscape: 2030ish</vt:lpstr>
      <vt:lpstr>The GW Experimental Landscape: 2030ish</vt:lpstr>
      <vt:lpstr>The GW Experimental Landscape: 2030ish</vt:lpstr>
      <vt:lpstr>GW Physics: A Few Examples</vt:lpstr>
      <vt:lpstr>Strain Sensitivity &amp; BH Mergers: 2030ish</vt:lpstr>
      <vt:lpstr>Strain Sensitivity &amp; BH Mergers</vt:lpstr>
      <vt:lpstr>Strain Sensitivity &amp; BH Mergers: Future</vt:lpstr>
      <vt:lpstr>Cosmological GW Sources: Z’ Model</vt:lpstr>
      <vt:lpstr>Cosmological GW Sources: Cosmic Strings</vt:lpstr>
      <vt:lpstr>Constraints on Graviton Mass</vt:lpstr>
      <vt:lpstr>Constraints on Graviton Mass</vt:lpstr>
      <vt:lpstr>Other Fundamental Physics </vt:lpstr>
      <vt:lpstr>AION-10: 10 Meter Side chosen to be Oxford </vt:lpstr>
      <vt:lpstr>Beecroft building, Oxford Physics </vt:lpstr>
      <vt:lpstr>Beecroft building, Oxford Physics </vt:lpstr>
      <vt:lpstr>Beecroft building, Oxford Physics </vt:lpstr>
      <vt:lpstr>AION-10 site: Beecroft building, Oxford Physics </vt:lpstr>
      <vt:lpstr>Beecroft building laser lab</vt:lpstr>
      <vt:lpstr>Assembly: extruded aluminium support structure</vt:lpstr>
      <vt:lpstr>Atom Interferometer Concept</vt:lpstr>
      <vt:lpstr>Simple Example: Two Atomic Clocks</vt:lpstr>
      <vt:lpstr>Simple Example: Two Atomic Clocks</vt:lpstr>
      <vt:lpstr>Phase Noise from the Laser</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Cacac</dc:title>
  <dc:creator>IT-DIS-Mac</dc:creator>
  <cp:lastModifiedBy>Buchmueller, Oliver L</cp:lastModifiedBy>
  <cp:revision>3158</cp:revision>
  <cp:lastPrinted>2020-03-29T14:25:03Z</cp:lastPrinted>
  <dcterms:created xsi:type="dcterms:W3CDTF">2012-08-23T09:50:06Z</dcterms:created>
  <dcterms:modified xsi:type="dcterms:W3CDTF">2022-03-22T13:57:09Z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0x01010057CA1E1007DEC640AD3DBE254F2CA6D3</vt:lpwstr>
  </property>
</Properties>
</file>