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9" r:id="rId4"/>
    <p:sldId id="270" r:id="rId5"/>
    <p:sldId id="271" r:id="rId6"/>
    <p:sldId id="272" r:id="rId7"/>
    <p:sldId id="267" r:id="rId8"/>
    <p:sldId id="258" r:id="rId9"/>
    <p:sldId id="259" r:id="rId10"/>
    <p:sldId id="260" r:id="rId11"/>
    <p:sldId id="264" r:id="rId12"/>
    <p:sldId id="274" r:id="rId13"/>
    <p:sldId id="268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338D33"/>
    <a:srgbClr val="E2E0D2"/>
    <a:srgbClr val="CF2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E52A83-899E-49CA-8509-BCD7E57240DA}" v="1" dt="2022-03-23T10:04:29.8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5" autoAdjust="0"/>
    <p:restoredTop sz="94660"/>
  </p:normalViewPr>
  <p:slideViewPr>
    <p:cSldViewPr snapToGrid="0">
      <p:cViewPr>
        <p:scale>
          <a:sx n="60" d="100"/>
          <a:sy n="60" d="100"/>
        </p:scale>
        <p:origin x="114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soli, Gabriella" userId="ed4e35c1-6606-4f3d-b801-e9fada85e464" providerId="ADAL" clId="{B8E52A83-899E-49CA-8509-BCD7E57240DA}"/>
    <pc:docChg chg="custSel delSld modSld">
      <pc:chgData name="Fasoli, Gabriella" userId="ed4e35c1-6606-4f3d-b801-e9fada85e464" providerId="ADAL" clId="{B8E52A83-899E-49CA-8509-BCD7E57240DA}" dt="2022-03-23T10:59:22.332" v="158" actId="47"/>
      <pc:docMkLst>
        <pc:docMk/>
      </pc:docMkLst>
      <pc:sldChg chg="modSp mod">
        <pc:chgData name="Fasoli, Gabriella" userId="ed4e35c1-6606-4f3d-b801-e9fada85e464" providerId="ADAL" clId="{B8E52A83-899E-49CA-8509-BCD7E57240DA}" dt="2022-03-23T09:18:53.299" v="16" actId="1076"/>
        <pc:sldMkLst>
          <pc:docMk/>
          <pc:sldMk cId="3077500691" sldId="256"/>
        </pc:sldMkLst>
        <pc:spChg chg="mod">
          <ac:chgData name="Fasoli, Gabriella" userId="ed4e35c1-6606-4f3d-b801-e9fada85e464" providerId="ADAL" clId="{B8E52A83-899E-49CA-8509-BCD7E57240DA}" dt="2022-03-23T09:18:53.299" v="16" actId="1076"/>
          <ac:spMkLst>
            <pc:docMk/>
            <pc:sldMk cId="3077500691" sldId="256"/>
            <ac:spMk id="3" creationId="{1FE1A4CF-4C5A-4ECF-B4D5-A10818B5A4D0}"/>
          </ac:spMkLst>
        </pc:spChg>
      </pc:sldChg>
      <pc:sldChg chg="addSp modSp mod">
        <pc:chgData name="Fasoli, Gabriella" userId="ed4e35c1-6606-4f3d-b801-e9fada85e464" providerId="ADAL" clId="{B8E52A83-899E-49CA-8509-BCD7E57240DA}" dt="2022-03-23T10:54:52.087" v="157" actId="1076"/>
        <pc:sldMkLst>
          <pc:docMk/>
          <pc:sldMk cId="1891736799" sldId="264"/>
        </pc:sldMkLst>
        <pc:spChg chg="mod">
          <ac:chgData name="Fasoli, Gabriella" userId="ed4e35c1-6606-4f3d-b801-e9fada85e464" providerId="ADAL" clId="{B8E52A83-899E-49CA-8509-BCD7E57240DA}" dt="2022-03-23T10:54:35.446" v="154" actId="1076"/>
          <ac:spMkLst>
            <pc:docMk/>
            <pc:sldMk cId="1891736799" sldId="264"/>
            <ac:spMk id="2" creationId="{9F069E53-68E8-4D48-8C56-FC482C8F4187}"/>
          </ac:spMkLst>
        </pc:spChg>
        <pc:spChg chg="mod">
          <ac:chgData name="Fasoli, Gabriella" userId="ed4e35c1-6606-4f3d-b801-e9fada85e464" providerId="ADAL" clId="{B8E52A83-899E-49CA-8509-BCD7E57240DA}" dt="2022-03-23T10:54:32.825" v="153" actId="14100"/>
          <ac:spMkLst>
            <pc:docMk/>
            <pc:sldMk cId="1891736799" sldId="264"/>
            <ac:spMk id="5" creationId="{5CB9195D-354F-4641-B665-9B39FF6595D5}"/>
          </ac:spMkLst>
        </pc:spChg>
        <pc:spChg chg="add mod">
          <ac:chgData name="Fasoli, Gabriella" userId="ed4e35c1-6606-4f3d-b801-e9fada85e464" providerId="ADAL" clId="{B8E52A83-899E-49CA-8509-BCD7E57240DA}" dt="2022-03-23T10:05:59.007" v="110" actId="20577"/>
          <ac:spMkLst>
            <pc:docMk/>
            <pc:sldMk cId="1891736799" sldId="264"/>
            <ac:spMk id="11" creationId="{33BEF2FC-5BBA-4A5D-B27B-DAE3E44A164C}"/>
          </ac:spMkLst>
        </pc:spChg>
        <pc:spChg chg="add mod">
          <ac:chgData name="Fasoli, Gabriella" userId="ed4e35c1-6606-4f3d-b801-e9fada85e464" providerId="ADAL" clId="{B8E52A83-899E-49CA-8509-BCD7E57240DA}" dt="2022-03-23T10:54:52.087" v="157" actId="1076"/>
          <ac:spMkLst>
            <pc:docMk/>
            <pc:sldMk cId="1891736799" sldId="264"/>
            <ac:spMk id="13" creationId="{44C192EA-B701-402D-B0B7-49A6FDC5F923}"/>
          </ac:spMkLst>
        </pc:spChg>
      </pc:sldChg>
      <pc:sldChg chg="del">
        <pc:chgData name="Fasoli, Gabriella" userId="ed4e35c1-6606-4f3d-b801-e9fada85e464" providerId="ADAL" clId="{B8E52A83-899E-49CA-8509-BCD7E57240DA}" dt="2022-03-23T10:59:22.332" v="158" actId="47"/>
        <pc:sldMkLst>
          <pc:docMk/>
          <pc:sldMk cId="3322583810" sldId="273"/>
        </pc:sldMkLst>
      </pc:sldChg>
      <pc:sldChg chg="modSp mod">
        <pc:chgData name="Fasoli, Gabriella" userId="ed4e35c1-6606-4f3d-b801-e9fada85e464" providerId="ADAL" clId="{B8E52A83-899E-49CA-8509-BCD7E57240DA}" dt="2022-03-23T10:53:27.643" v="126" actId="1076"/>
        <pc:sldMkLst>
          <pc:docMk/>
          <pc:sldMk cId="691381875" sldId="275"/>
        </pc:sldMkLst>
        <pc:spChg chg="mod">
          <ac:chgData name="Fasoli, Gabriella" userId="ed4e35c1-6606-4f3d-b801-e9fada85e464" providerId="ADAL" clId="{B8E52A83-899E-49CA-8509-BCD7E57240DA}" dt="2022-03-23T10:53:27.643" v="126" actId="1076"/>
          <ac:spMkLst>
            <pc:docMk/>
            <pc:sldMk cId="691381875" sldId="275"/>
            <ac:spMk id="13" creationId="{BF6D328E-89DC-4D2D-8AA0-25DFE4685C2A}"/>
          </ac:spMkLst>
        </pc:spChg>
        <pc:spChg chg="mod">
          <ac:chgData name="Fasoli, Gabriella" userId="ed4e35c1-6606-4f3d-b801-e9fada85e464" providerId="ADAL" clId="{B8E52A83-899E-49CA-8509-BCD7E57240DA}" dt="2022-03-23T10:50:31.619" v="125" actId="20577"/>
          <ac:spMkLst>
            <pc:docMk/>
            <pc:sldMk cId="691381875" sldId="275"/>
            <ac:spMk id="14" creationId="{4B21336F-C801-41DB-B9F8-C7A75ADCA48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095CC-BC56-40AE-8651-72C51599B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F1AF62-9B58-4238-84EF-C60FAB4E7D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C7ACA-D5FA-4FBF-924C-0C433A011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CA10-9AA7-48BD-A1ED-2748402FBE38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29796-8A16-43A3-8B61-404686102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EB83E-95BA-4287-9B6F-34F553D1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BFAA-46DF-4846-A3A4-739EA7CDB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80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C37C-2E88-4E15-9D3F-37860A1B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4B011-3239-4E40-A922-9ED351EA5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8A3EF-D037-4CC1-9721-6E7968E91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CA10-9AA7-48BD-A1ED-2748402FBE38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89F13-B93E-4252-A3C4-AEC1AADC4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2814E-7360-4EA9-9B94-FB247144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BFAA-46DF-4846-A3A4-739EA7CDB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185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A3E66D-C620-4C8A-BFDA-9FA7CF2971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0E32C4-FB02-4DAA-9568-26ED9554E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98480-12B7-4F43-9911-226B0617C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CA10-9AA7-48BD-A1ED-2748402FBE38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13576-9BC1-4397-A510-287976DFB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9D234-9935-4552-936E-CE9D2641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BFAA-46DF-4846-A3A4-739EA7CDB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20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1A616-C3ED-431F-BE97-933D36B0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86F8B-529E-4713-BBB0-FD0300F6E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A9A04-C748-4408-8FE7-4AD671D8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CA10-9AA7-48BD-A1ED-2748402FBE38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CFF2C-2D95-4ADE-9BED-2F1CED206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34AC1-723C-4614-B8F8-81C9D7067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BFAA-46DF-4846-A3A4-739EA7CDB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63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24899-71AC-4AFB-94D2-15E395AAD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A8741-2456-4F10-ADD5-20BDC1650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844EF-8884-420B-8E5E-B1B5C2176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CA10-9AA7-48BD-A1ED-2748402FBE38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F2107-63A8-41FC-8ABB-F091948BC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57B23-AE24-47DB-8AC5-913FF774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BFAA-46DF-4846-A3A4-739EA7CDB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3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C6AB8-118D-4779-8CD2-03F25E085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25F31-1073-4E21-846C-3896833A2E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01333-8787-4C32-9A1A-67A1E2F82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357D0E-F48E-469D-9B14-D0FA7F21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CA10-9AA7-48BD-A1ED-2748402FBE38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EF5DC-EE56-41B8-85EB-A15EEA4B2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501F3-7B9F-4DD3-ABA9-E1BA6C3C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BFAA-46DF-4846-A3A4-739EA7CDB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63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F251A-AFD8-4BE9-A00C-577C0A71D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570A1-AE1A-4188-BDDD-48B5ADD6C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8BA82B-9695-4A42-B320-5BF49A1A1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A2A1D9-75D1-491F-A43D-9B8FF588C3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70CCEE-C568-43C3-B42C-949DF0E27A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5C7761-B4B5-44EE-8A34-3E4F17EF9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CA10-9AA7-48BD-A1ED-2748402FBE38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76C381-CAAF-45A9-9A85-5AAE6BA6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D6C840-8958-461B-84C1-F3928C0D5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BFAA-46DF-4846-A3A4-739EA7CDB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130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83165-059E-4FD6-999E-3001AC89A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984FD0-BA6D-4C83-A989-ED30E1DA2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CA10-9AA7-48BD-A1ED-2748402FBE38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F3E6AD-D867-4BD3-86FF-0E8053163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FF83D-F8F1-4175-B23A-59384E76D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BFAA-46DF-4846-A3A4-739EA7CDB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19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20BC42-0F31-4B71-BA05-5C4953CA6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CA10-9AA7-48BD-A1ED-2748402FBE38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D34F3F-CCE6-401B-BF8A-829FC9AE6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82E7B-3139-4A5D-81CD-BC4AE9FF3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BFAA-46DF-4846-A3A4-739EA7CDB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94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97EDF-C8BF-47FA-83E7-77E0E3884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95695-DA5E-4836-B181-E1EE7EEDE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9E738-14DD-4BC6-8A0A-8F981DD90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D00E2-7903-47FD-ACB3-47899DB86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CA10-9AA7-48BD-A1ED-2748402FBE38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7CEE3-4AE4-4721-8BFD-96F049F6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CCBF7-0470-48B8-83FA-1B7DC01C4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BFAA-46DF-4846-A3A4-739EA7CDB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771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FEB22-AAA2-4261-BC15-11C8F0542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391F3C-9BE1-4090-83EA-253A60808E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7FAF6-627E-46C2-8FB1-FD1CCAF0D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34B15-D5A1-4584-804A-D9729BE18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CA10-9AA7-48BD-A1ED-2748402FBE38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427874-BCF5-4461-A99D-705E50EE7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C249D-E276-4794-85DC-E461ABE2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BFAA-46DF-4846-A3A4-739EA7CDB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06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E1B86D-9E2F-4E97-B2BC-D5048052A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53534-93AD-4811-B2F0-A170462FA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8E509-D9CC-4CEB-A4C0-F0E9A99B99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2CA10-9AA7-48BD-A1ED-2748402FBE38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FCA16-1AA2-4222-A1DA-7791BCE7E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324FD-D993-435E-92FA-9E3C45F23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2BFAA-46DF-4846-A3A4-739EA7CDB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54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8UQrf-f4hfnrfks72z4wXb139T4iRpXIY8AGANLLhKc/viewform?edit_requested=tru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B35F65-8CA4-4C69-9B71-F9516DB44E83}"/>
              </a:ext>
            </a:extLst>
          </p:cNvPr>
          <p:cNvSpPr/>
          <p:nvPr/>
        </p:nvSpPr>
        <p:spPr>
          <a:xfrm>
            <a:off x="0" y="0"/>
            <a:ext cx="7588155" cy="6858000"/>
          </a:xfrm>
          <a:prstGeom prst="rect">
            <a:avLst/>
          </a:prstGeom>
          <a:solidFill>
            <a:srgbClr val="F2F2F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E1A4CF-4C5A-4ECF-B4D5-A10818B5A4D0}"/>
              </a:ext>
            </a:extLst>
          </p:cNvPr>
          <p:cNvSpPr txBox="1"/>
          <p:nvPr/>
        </p:nvSpPr>
        <p:spPr>
          <a:xfrm>
            <a:off x="1016757" y="2397948"/>
            <a:ext cx="55546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satellite gravity missions for environmental science applications and the user requirements.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24C676-628B-4E87-A0A9-1FB4452FD9CA}"/>
              </a:ext>
            </a:extLst>
          </p:cNvPr>
          <p:cNvSpPr txBox="1"/>
          <p:nvPr/>
        </p:nvSpPr>
        <p:spPr>
          <a:xfrm>
            <a:off x="163773" y="6100549"/>
            <a:ext cx="3138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Gabriella Fasoli</a:t>
            </a:r>
          </a:p>
          <a:p>
            <a:r>
              <a:rPr lang="en-GB" dirty="0"/>
              <a:t>Gabriella.fasoli@kcl.ac.uk</a:t>
            </a:r>
          </a:p>
        </p:txBody>
      </p:sp>
    </p:spTree>
    <p:extLst>
      <p:ext uri="{BB962C8B-B14F-4D97-AF65-F5344CB8AC3E}">
        <p14:creationId xmlns:p14="http://schemas.microsoft.com/office/powerpoint/2010/main" val="3077500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7C9CF98-BC58-44FD-9A51-E2E931CE4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234162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 of Past Missions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D60C0E-ADD9-4E1A-8F8C-2BDA6F3A4110}"/>
              </a:ext>
            </a:extLst>
          </p:cNvPr>
          <p:cNvSpPr/>
          <p:nvPr/>
        </p:nvSpPr>
        <p:spPr>
          <a:xfrm>
            <a:off x="1116331" y="1652530"/>
            <a:ext cx="4461831" cy="4516916"/>
          </a:xfrm>
          <a:prstGeom prst="rect">
            <a:avLst/>
          </a:prstGeom>
          <a:solidFill>
            <a:srgbClr val="F2F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C017F4-9698-4411-A531-0E458FC263BC}"/>
              </a:ext>
            </a:extLst>
          </p:cNvPr>
          <p:cNvSpPr txBox="1"/>
          <p:nvPr/>
        </p:nvSpPr>
        <p:spPr>
          <a:xfrm>
            <a:off x="1259550" y="1875046"/>
            <a:ext cx="417539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CF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Timeseries Length. </a:t>
            </a:r>
            <a:r>
              <a:rPr lang="en-GB" dirty="0">
                <a:solidFill>
                  <a:srgbClr val="CF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(&gt;20 years)</a:t>
            </a:r>
          </a:p>
          <a:p>
            <a:endParaRPr lang="en-GB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Insufficient for climatological assessments.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Longer timeseries is required for a more reliable separation of natural and anthropogenic forcings.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7B227A-4388-4578-B322-CF3064771328}"/>
              </a:ext>
            </a:extLst>
          </p:cNvPr>
          <p:cNvSpPr/>
          <p:nvPr/>
        </p:nvSpPr>
        <p:spPr>
          <a:xfrm>
            <a:off x="6613838" y="1652530"/>
            <a:ext cx="4461831" cy="4516916"/>
          </a:xfrm>
          <a:prstGeom prst="rect">
            <a:avLst/>
          </a:prstGeom>
          <a:solidFill>
            <a:srgbClr val="F2F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57E6A7-250C-4F0B-B184-4377FF9B20EC}"/>
              </a:ext>
            </a:extLst>
          </p:cNvPr>
          <p:cNvSpPr txBox="1"/>
          <p:nvPr/>
        </p:nvSpPr>
        <p:spPr>
          <a:xfrm>
            <a:off x="6757057" y="1875046"/>
            <a:ext cx="417539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CF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 Strength.</a:t>
            </a:r>
          </a:p>
          <a:p>
            <a:endParaRPr lang="en-GB" sz="2000" dirty="0">
              <a:solidFill>
                <a:srgbClr val="CF2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to measure mass change is dependant on the signal strength.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I.e., It is more likely that a catchment with significant water storage variation will be detected regardless of a small spatial extent.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Minimum threshold for detecting earthquake deformation is an 8.5 magnitude event (Matsuo </a:t>
            </a: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2011). </a:t>
            </a:r>
          </a:p>
        </p:txBody>
      </p:sp>
    </p:spTree>
    <p:extLst>
      <p:ext uri="{BB962C8B-B14F-4D97-AF65-F5344CB8AC3E}">
        <p14:creationId xmlns:p14="http://schemas.microsoft.com/office/powerpoint/2010/main" val="12576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992BA2-D0C4-4C6B-8100-CA16D1E85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234162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Requirements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B9195D-354F-4641-B665-9B39FF6595D5}"/>
              </a:ext>
            </a:extLst>
          </p:cNvPr>
          <p:cNvSpPr/>
          <p:nvPr/>
        </p:nvSpPr>
        <p:spPr>
          <a:xfrm>
            <a:off x="672029" y="1818552"/>
            <a:ext cx="11016867" cy="1159542"/>
          </a:xfrm>
          <a:prstGeom prst="rect">
            <a:avLst/>
          </a:prstGeom>
          <a:solidFill>
            <a:srgbClr val="E2E0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8FC9DC-E93C-4A79-A30F-FF3C156EA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525" y="3236921"/>
            <a:ext cx="6123370" cy="31817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069E53-68E8-4D48-8C56-FC482C8F4187}"/>
              </a:ext>
            </a:extLst>
          </p:cNvPr>
          <p:cNvSpPr txBox="1"/>
          <p:nvPr/>
        </p:nvSpPr>
        <p:spPr>
          <a:xfrm>
            <a:off x="672028" y="1929938"/>
            <a:ext cx="11016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consensus regarding the need for improved spatial and temporal resolution, long-term continuity, in addition to improved measurement accuracy (Pail </a:t>
            </a: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2015). However, due to the diversity of applications of mass change data, user requirements vary substantially (NASA/ESA ISGWG, 2016).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F50AF5-AA89-4DC4-BC16-B251ADC0D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28" y="3429000"/>
            <a:ext cx="2082307" cy="29521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721594-DC67-41E1-967F-C911C122F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098" y="3480903"/>
            <a:ext cx="2082307" cy="296635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BEF2FC-5BBA-4A5D-B27B-DAE3E44A164C}"/>
              </a:ext>
            </a:extLst>
          </p:cNvPr>
          <p:cNvSpPr txBox="1"/>
          <p:nvPr/>
        </p:nvSpPr>
        <p:spPr>
          <a:xfrm>
            <a:off x="5139405" y="6447259"/>
            <a:ext cx="809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GRACE: 1.5 cm equivalent water height at spatial scale of 550km.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C192EA-B701-402D-B0B7-49A6FDC5F923}"/>
              </a:ext>
            </a:extLst>
          </p:cNvPr>
          <p:cNvSpPr txBox="1"/>
          <p:nvPr/>
        </p:nvSpPr>
        <p:spPr>
          <a:xfrm>
            <a:off x="6322811" y="400774"/>
            <a:ext cx="53660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dirty="0"/>
              <a:t>“The required target performance in terms of equivalent water height has been identified as 5 cm for monthly fields and 0.5 cm/year for long-term trends at a spatial resolution of 150 km.” Pail </a:t>
            </a:r>
            <a:r>
              <a:rPr lang="en-GB" i="1" dirty="0"/>
              <a:t>et al</a:t>
            </a:r>
            <a:r>
              <a:rPr lang="en-GB" dirty="0"/>
              <a:t>., 2015. </a:t>
            </a:r>
          </a:p>
        </p:txBody>
      </p:sp>
    </p:spTree>
    <p:extLst>
      <p:ext uri="{BB962C8B-B14F-4D97-AF65-F5344CB8AC3E}">
        <p14:creationId xmlns:p14="http://schemas.microsoft.com/office/powerpoint/2010/main" val="1891736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E7D47C-9400-4782-9FFC-239CF4FDD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841242" cy="6894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A82247-9C65-4B94-AFF9-EDD844800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937" y="-1"/>
            <a:ext cx="4490113" cy="68449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70DE78-C092-49CB-BDB7-379ED3576D98}"/>
              </a:ext>
            </a:extLst>
          </p:cNvPr>
          <p:cNvSpPr txBox="1"/>
          <p:nvPr/>
        </p:nvSpPr>
        <p:spPr>
          <a:xfrm>
            <a:off x="5090615" y="6363354"/>
            <a:ext cx="244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(Pail </a:t>
            </a:r>
            <a:r>
              <a:rPr lang="en-GB" i="1" dirty="0">
                <a:solidFill>
                  <a:schemeClr val="bg2">
                    <a:lumMod val="25000"/>
                  </a:schemeClr>
                </a:solidFill>
              </a:rPr>
              <a:t>et al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., 2015)</a:t>
            </a:r>
          </a:p>
        </p:txBody>
      </p:sp>
    </p:spTree>
    <p:extLst>
      <p:ext uri="{BB962C8B-B14F-4D97-AF65-F5344CB8AC3E}">
        <p14:creationId xmlns:p14="http://schemas.microsoft.com/office/powerpoint/2010/main" val="2314109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C48A84-22BC-4DEE-BB98-83B9F0BB8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8"/>
          <a:stretch/>
        </p:blipFill>
        <p:spPr>
          <a:xfrm>
            <a:off x="673290" y="1797783"/>
            <a:ext cx="4694829" cy="44629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710D33-B073-4C6C-9A36-F9F9D458F607}"/>
              </a:ext>
            </a:extLst>
          </p:cNvPr>
          <p:cNvSpPr txBox="1"/>
          <p:nvPr/>
        </p:nvSpPr>
        <p:spPr>
          <a:xfrm>
            <a:off x="5882186" y="1262713"/>
            <a:ext cx="577186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Mass Change Applications Survey.</a:t>
            </a:r>
          </a:p>
          <a:p>
            <a:endParaRPr lang="en-GB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/>
              <a:t>Survey distributed to known and expected satellite gravimetry data users, and to scientists and decision-makers who may have an interest in applied uses of future mission data and information products. </a:t>
            </a:r>
          </a:p>
          <a:p>
            <a:endParaRPr lang="en-GB" dirty="0"/>
          </a:p>
          <a:p>
            <a:r>
              <a:rPr lang="en-GB" sz="1400" dirty="0">
                <a:hlinkClick r:id="rId3"/>
              </a:rPr>
              <a:t>https://docs.google.com/forms/d/18UQrf-f4hfnrfks72z4wXb139T4iRpXIY8AGANLLhKc/viewform?edit_requested=true</a:t>
            </a:r>
            <a:r>
              <a:rPr lang="en-GB" sz="14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149D6A-365B-451B-80E3-670C409E05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8" r="374" b="2204"/>
          <a:stretch/>
        </p:blipFill>
        <p:spPr>
          <a:xfrm>
            <a:off x="5882186" y="4029248"/>
            <a:ext cx="5636524" cy="25376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876007F-CAFA-4EB6-B26E-9D96015D4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234162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Requirements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30E985-C7B5-42DD-81CD-64B6F5ADB282}"/>
              </a:ext>
            </a:extLst>
          </p:cNvPr>
          <p:cNvSpPr txBox="1"/>
          <p:nvPr/>
        </p:nvSpPr>
        <p:spPr>
          <a:xfrm>
            <a:off x="673290" y="6314106"/>
            <a:ext cx="2975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(Srinivasan </a:t>
            </a: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2019)</a:t>
            </a:r>
          </a:p>
        </p:txBody>
      </p:sp>
    </p:spTree>
    <p:extLst>
      <p:ext uri="{BB962C8B-B14F-4D97-AF65-F5344CB8AC3E}">
        <p14:creationId xmlns:p14="http://schemas.microsoft.com/office/powerpoint/2010/main" val="2387132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918B29-7E19-43F5-977E-45EC2E862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85" y="2069432"/>
            <a:ext cx="6253648" cy="4470479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639C41-543B-4421-B83C-4047BEE55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052" y="254712"/>
            <a:ext cx="5685063" cy="4323851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6D328E-89DC-4D2D-8AA0-25DFE4685C2A}"/>
              </a:ext>
            </a:extLst>
          </p:cNvPr>
          <p:cNvSpPr txBox="1"/>
          <p:nvPr/>
        </p:nvSpPr>
        <p:spPr>
          <a:xfrm>
            <a:off x="663683" y="1547154"/>
            <a:ext cx="5182052" cy="369332"/>
          </a:xfrm>
          <a:prstGeom prst="rect">
            <a:avLst/>
          </a:prstGeom>
          <a:solidFill>
            <a:srgbClr val="F2F2F2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Improvements in number of river basins investigated.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21336F-C801-41DB-B9F8-C7A75ADCA480}"/>
              </a:ext>
            </a:extLst>
          </p:cNvPr>
          <p:cNvSpPr txBox="1"/>
          <p:nvPr/>
        </p:nvSpPr>
        <p:spPr>
          <a:xfrm>
            <a:off x="6631798" y="4734118"/>
            <a:ext cx="5182052" cy="646331"/>
          </a:xfrm>
          <a:prstGeom prst="rect">
            <a:avLst/>
          </a:prstGeom>
          <a:solidFill>
            <a:srgbClr val="F2F2F2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Improvements in number of earthquake events investigated.</a:t>
            </a:r>
          </a:p>
        </p:txBody>
      </p:sp>
    </p:spTree>
    <p:extLst>
      <p:ext uri="{BB962C8B-B14F-4D97-AF65-F5344CB8AC3E}">
        <p14:creationId xmlns:p14="http://schemas.microsoft.com/office/powerpoint/2010/main" val="691381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F17C6-5EE1-4827-83F7-AE9A98F47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9654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Questions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32CA85-7C88-47F9-952D-8AA87FB667BE}"/>
              </a:ext>
            </a:extLst>
          </p:cNvPr>
          <p:cNvGrpSpPr/>
          <p:nvPr/>
        </p:nvGrpSpPr>
        <p:grpSpPr>
          <a:xfrm>
            <a:off x="-2467" y="3278204"/>
            <a:ext cx="12194453" cy="3615739"/>
            <a:chOff x="-2467" y="3755847"/>
            <a:chExt cx="12194453" cy="3106012"/>
          </a:xfrm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B153745A-33BD-4110-A2F6-48E4774D5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67" y="5378895"/>
              <a:ext cx="6742424" cy="1482964"/>
            </a:xfrm>
            <a:custGeom>
              <a:avLst/>
              <a:gdLst>
                <a:gd name="T0" fmla="*/ 1327 w 1327"/>
                <a:gd name="T1" fmla="*/ 167 h 334"/>
                <a:gd name="T2" fmla="*/ 0 w 1327"/>
                <a:gd name="T3" fmla="*/ 2 h 334"/>
                <a:gd name="T4" fmla="*/ 0 w 1327"/>
                <a:gd name="T5" fmla="*/ 334 h 334"/>
                <a:gd name="T6" fmla="*/ 1308 w 1327"/>
                <a:gd name="T7" fmla="*/ 334 h 334"/>
                <a:gd name="T8" fmla="*/ 1327 w 1327"/>
                <a:gd name="T9" fmla="*/ 16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7" h="334">
                  <a:moveTo>
                    <a:pt x="1327" y="167"/>
                  </a:moveTo>
                  <a:cubicBezTo>
                    <a:pt x="829" y="25"/>
                    <a:pt x="316" y="0"/>
                    <a:pt x="0" y="2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1308" y="334"/>
                    <a:pt x="1308" y="334"/>
                    <a:pt x="1308" y="334"/>
                  </a:cubicBezTo>
                  <a:cubicBezTo>
                    <a:pt x="1311" y="276"/>
                    <a:pt x="1317" y="220"/>
                    <a:pt x="1327" y="167"/>
                  </a:cubicBezTo>
                  <a:close/>
                </a:path>
              </a:pathLst>
            </a:custGeom>
            <a:solidFill>
              <a:srgbClr val="ECE9DB"/>
            </a:solidFill>
            <a:ln>
              <a:noFill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D7A6246-5F84-4A8D-8535-17182B5E5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3012" y="3755847"/>
              <a:ext cx="6318974" cy="3105023"/>
            </a:xfrm>
            <a:custGeom>
              <a:avLst/>
              <a:gdLst>
                <a:gd name="T0" fmla="*/ 315 w 1127"/>
                <a:gd name="T1" fmla="*/ 769 h 769"/>
                <a:gd name="T2" fmla="*/ 1127 w 1127"/>
                <a:gd name="T3" fmla="*/ 769 h 769"/>
                <a:gd name="T4" fmla="*/ 1127 w 1127"/>
                <a:gd name="T5" fmla="*/ 0 h 769"/>
                <a:gd name="T6" fmla="*/ 13 w 1127"/>
                <a:gd name="T7" fmla="*/ 538 h 769"/>
                <a:gd name="T8" fmla="*/ 0 w 1127"/>
                <a:gd name="T9" fmla="*/ 602 h 769"/>
                <a:gd name="T10" fmla="*/ 313 w 1127"/>
                <a:gd name="T11" fmla="*/ 710 h 769"/>
                <a:gd name="T12" fmla="*/ 315 w 1127"/>
                <a:gd name="T13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7" h="769">
                  <a:moveTo>
                    <a:pt x="315" y="769"/>
                  </a:moveTo>
                  <a:cubicBezTo>
                    <a:pt x="1127" y="769"/>
                    <a:pt x="1127" y="769"/>
                    <a:pt x="1127" y="769"/>
                  </a:cubicBezTo>
                  <a:cubicBezTo>
                    <a:pt x="1127" y="0"/>
                    <a:pt x="1127" y="0"/>
                    <a:pt x="1127" y="0"/>
                  </a:cubicBezTo>
                  <a:cubicBezTo>
                    <a:pt x="414" y="163"/>
                    <a:pt x="13" y="538"/>
                    <a:pt x="13" y="538"/>
                  </a:cubicBezTo>
                  <a:cubicBezTo>
                    <a:pt x="8" y="559"/>
                    <a:pt x="4" y="580"/>
                    <a:pt x="0" y="602"/>
                  </a:cubicBezTo>
                  <a:cubicBezTo>
                    <a:pt x="105" y="633"/>
                    <a:pt x="210" y="668"/>
                    <a:pt x="313" y="710"/>
                  </a:cubicBezTo>
                  <a:cubicBezTo>
                    <a:pt x="313" y="710"/>
                    <a:pt x="314" y="731"/>
                    <a:pt x="315" y="7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EB68A29B-14F1-40DC-95CC-6C191ACC0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634" y="5918310"/>
              <a:ext cx="2246028" cy="941709"/>
            </a:xfrm>
            <a:custGeom>
              <a:avLst/>
              <a:gdLst>
                <a:gd name="T0" fmla="*/ 334 w 334"/>
                <a:gd name="T1" fmla="*/ 167 h 167"/>
                <a:gd name="T2" fmla="*/ 332 w 334"/>
                <a:gd name="T3" fmla="*/ 108 h 167"/>
                <a:gd name="T4" fmla="*/ 19 w 334"/>
                <a:gd name="T5" fmla="*/ 0 h 167"/>
                <a:gd name="T6" fmla="*/ 0 w 334"/>
                <a:gd name="T7" fmla="*/ 167 h 167"/>
                <a:gd name="T8" fmla="*/ 334 w 334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167">
                  <a:moveTo>
                    <a:pt x="334" y="167"/>
                  </a:moveTo>
                  <a:cubicBezTo>
                    <a:pt x="333" y="129"/>
                    <a:pt x="332" y="108"/>
                    <a:pt x="332" y="108"/>
                  </a:cubicBezTo>
                  <a:cubicBezTo>
                    <a:pt x="229" y="66"/>
                    <a:pt x="124" y="31"/>
                    <a:pt x="19" y="0"/>
                  </a:cubicBezTo>
                  <a:cubicBezTo>
                    <a:pt x="9" y="53"/>
                    <a:pt x="3" y="109"/>
                    <a:pt x="0" y="167"/>
                  </a:cubicBezTo>
                  <a:lnTo>
                    <a:pt x="334" y="167"/>
                  </a:lnTo>
                  <a:close/>
                </a:path>
              </a:pathLst>
            </a:custGeom>
            <a:solidFill>
              <a:srgbClr val="E2E0D2"/>
            </a:solidFill>
            <a:ln>
              <a:noFill/>
            </a:ln>
            <a:effec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3E3E9-F5EA-47A4-83E5-80EF016B9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825625"/>
            <a:ext cx="10694670" cy="4351338"/>
          </a:xfrm>
        </p:spPr>
        <p:txBody>
          <a:bodyPr/>
          <a:lstStyle/>
          <a:p>
            <a:r>
              <a:rPr lang="en-GB" sz="3200" dirty="0">
                <a:solidFill>
                  <a:srgbClr val="CF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Applications.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key applications within environmental sciences that cold atom sensors could help to address?</a:t>
            </a:r>
          </a:p>
          <a:p>
            <a:endParaRPr lang="en-GB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sz="3200" dirty="0">
                <a:solidFill>
                  <a:srgbClr val="CF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Limitations.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limitations of current satellite gravity missions that cold atom sensors could help to overcome?</a:t>
            </a:r>
          </a:p>
          <a:p>
            <a:endParaRPr lang="en-GB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sz="3200" dirty="0">
                <a:solidFill>
                  <a:srgbClr val="CF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Requirements.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user requirements for a future mission?</a:t>
            </a:r>
            <a:endParaRPr lang="en-GB" sz="3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28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07586CD-2373-4238-9186-8042D9DEEC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724"/>
          <a:stretch/>
        </p:blipFill>
        <p:spPr>
          <a:xfrm>
            <a:off x="585347" y="3817553"/>
            <a:ext cx="5595070" cy="27014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3F0C953-C578-4F83-88E9-F15CAED5BBA4}"/>
              </a:ext>
            </a:extLst>
          </p:cNvPr>
          <p:cNvSpPr/>
          <p:nvPr/>
        </p:nvSpPr>
        <p:spPr>
          <a:xfrm>
            <a:off x="7081837" y="0"/>
            <a:ext cx="5110163" cy="6858000"/>
          </a:xfrm>
          <a:prstGeom prst="rect">
            <a:avLst/>
          </a:prstGeom>
          <a:solidFill>
            <a:srgbClr val="F2F2F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6" descr="3">
            <a:extLst>
              <a:ext uri="{FF2B5EF4-FFF2-40B4-BE49-F238E27FC236}">
                <a16:creationId xmlns:a16="http://schemas.microsoft.com/office/drawing/2014/main" id="{0BE107FC-9DE3-4815-86A8-78DCE7F662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-2461"/>
          <a:stretch/>
        </p:blipFill>
        <p:spPr bwMode="auto">
          <a:xfrm>
            <a:off x="7575777" y="4260895"/>
            <a:ext cx="4362873" cy="211654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9DE2D9-9713-4D6C-9E34-26DD68481161}"/>
              </a:ext>
            </a:extLst>
          </p:cNvPr>
          <p:cNvSpPr txBox="1"/>
          <p:nvPr/>
        </p:nvSpPr>
        <p:spPr>
          <a:xfrm>
            <a:off x="10282665" y="6519446"/>
            <a:ext cx="2225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(Sugden </a:t>
            </a:r>
            <a:r>
              <a:rPr lang="en-GB" sz="1600" i="1" dirty="0">
                <a:solidFill>
                  <a:schemeClr val="bg2">
                    <a:lumMod val="25000"/>
                  </a:schemeClr>
                </a:solidFill>
              </a:rPr>
              <a:t>et al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., 1976)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6AC564-F81B-4B8D-BA9F-8FE9AF7A8D6F}"/>
              </a:ext>
            </a:extLst>
          </p:cNvPr>
          <p:cNvSpPr txBox="1"/>
          <p:nvPr/>
        </p:nvSpPr>
        <p:spPr>
          <a:xfrm>
            <a:off x="7771773" y="333233"/>
            <a:ext cx="397493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solidFill>
                  <a:srgbClr val="338D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CRYOSPHERE. </a:t>
            </a:r>
          </a:p>
          <a:p>
            <a:pPr algn="just"/>
            <a:endParaRPr lang="en-GB" b="1" dirty="0">
              <a:solidFill>
                <a:srgbClr val="338D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direct estimates of ice mass change.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balance of the ice sheets and their contribution to sea level change (Chen </a:t>
            </a:r>
            <a:r>
              <a:rPr lang="en-GB" sz="20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2006; Gardner </a:t>
            </a:r>
            <a:r>
              <a:rPr lang="en-GB" sz="20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2013).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F33E7E-CDC3-48A8-BC66-8FD44AAE9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14657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 of Application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D3F0E5-92D7-47AF-8C1E-D6300B693C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593" b="4706"/>
          <a:stretch/>
        </p:blipFill>
        <p:spPr>
          <a:xfrm>
            <a:off x="445293" y="1363584"/>
            <a:ext cx="3009049" cy="21968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8F7FF6-C6E5-470B-BDBB-08E49EB7063D}"/>
              </a:ext>
            </a:extLst>
          </p:cNvPr>
          <p:cNvSpPr txBox="1"/>
          <p:nvPr/>
        </p:nvSpPr>
        <p:spPr>
          <a:xfrm>
            <a:off x="4983296" y="3560422"/>
            <a:ext cx="2225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GB" sz="1600" dirty="0" err="1">
                <a:solidFill>
                  <a:schemeClr val="bg2">
                    <a:lumMod val="25000"/>
                  </a:schemeClr>
                </a:solidFill>
              </a:rPr>
              <a:t>Velicogna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1600" i="1" dirty="0">
                <a:solidFill>
                  <a:schemeClr val="bg2">
                    <a:lumMod val="25000"/>
                  </a:schemeClr>
                </a:solidFill>
              </a:rPr>
              <a:t>et al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., 2020)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EF67D9-75D3-4984-9593-E266E4E197FD}"/>
              </a:ext>
            </a:extLst>
          </p:cNvPr>
          <p:cNvSpPr txBox="1"/>
          <p:nvPr/>
        </p:nvSpPr>
        <p:spPr>
          <a:xfrm>
            <a:off x="5249166" y="6519446"/>
            <a:ext cx="1832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(Tapley </a:t>
            </a:r>
            <a:r>
              <a:rPr lang="en-GB" sz="1600" i="1" dirty="0">
                <a:solidFill>
                  <a:schemeClr val="bg2">
                    <a:lumMod val="25000"/>
                  </a:schemeClr>
                </a:solidFill>
              </a:rPr>
              <a:t>et al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., 2019)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A8FA6D-9812-40F2-8A9C-C5698B0DDD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593" b="4706"/>
          <a:stretch/>
        </p:blipFill>
        <p:spPr>
          <a:xfrm>
            <a:off x="3415860" y="1363584"/>
            <a:ext cx="3009049" cy="219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30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97DFCA-3E31-4782-A706-EBDE473DCEB9}"/>
              </a:ext>
            </a:extLst>
          </p:cNvPr>
          <p:cNvSpPr txBox="1"/>
          <p:nvPr/>
        </p:nvSpPr>
        <p:spPr>
          <a:xfrm>
            <a:off x="838200" y="1980838"/>
            <a:ext cx="47673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solidFill>
                  <a:srgbClr val="338D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HYDROLOGY. </a:t>
            </a:r>
          </a:p>
          <a:p>
            <a:pPr algn="just"/>
            <a:endParaRPr lang="en-GB" sz="2000" dirty="0">
              <a:solidFill>
                <a:srgbClr val="338D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water storage </a:t>
            </a:r>
            <a:r>
              <a:rPr lang="da-DK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(Frappart </a:t>
            </a:r>
            <a:r>
              <a:rPr lang="da-DK" sz="20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da-DK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2018)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budget closure (</a:t>
            </a:r>
            <a:r>
              <a:rPr lang="da-DK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Ramillien </a:t>
            </a:r>
            <a:r>
              <a:rPr lang="da-DK" sz="20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da-DK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2008)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GB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 and drought monitoring.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DCA1E6-BE26-4CA8-9F48-F22542ACCF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44" b="35324"/>
          <a:stretch/>
        </p:blipFill>
        <p:spPr>
          <a:xfrm>
            <a:off x="5718975" y="2273112"/>
            <a:ext cx="5634825" cy="256982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C869DE1-09AC-4EC4-99D9-E8017654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 of Application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E35EE3-1220-42F8-A850-00B0A1A806BA}"/>
              </a:ext>
            </a:extLst>
          </p:cNvPr>
          <p:cNvSpPr txBox="1"/>
          <p:nvPr/>
        </p:nvSpPr>
        <p:spPr>
          <a:xfrm>
            <a:off x="9978953" y="4842934"/>
            <a:ext cx="1832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(Tapley </a:t>
            </a:r>
            <a:r>
              <a:rPr lang="en-GB" sz="1600" i="1" dirty="0">
                <a:solidFill>
                  <a:schemeClr val="bg2">
                    <a:lumMod val="25000"/>
                  </a:schemeClr>
                </a:solidFill>
              </a:rPr>
              <a:t>et al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., 2019)</a:t>
            </a:r>
          </a:p>
        </p:txBody>
      </p:sp>
      <p:cxnSp>
        <p:nvCxnSpPr>
          <p:cNvPr id="6" name="Line 39">
            <a:extLst>
              <a:ext uri="{FF2B5EF4-FFF2-40B4-BE49-F238E27FC236}">
                <a16:creationId xmlns:a16="http://schemas.microsoft.com/office/drawing/2014/main" id="{B695A84D-8D75-4EFA-B034-7D48561A981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7050" y="6226740"/>
            <a:ext cx="9155374" cy="0"/>
          </a:xfrm>
          <a:prstGeom prst="line">
            <a:avLst/>
          </a:prstGeom>
          <a:noFill/>
          <a:ln w="19050">
            <a:solidFill>
              <a:srgbClr val="E2E0D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85905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AD249E-4659-411F-AD26-5BFB3BE76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23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 of </a:t>
            </a:r>
            <a:b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0D9C0A-92B2-4CCE-A37E-8EB6366BB120}"/>
              </a:ext>
            </a:extLst>
          </p:cNvPr>
          <p:cNvSpPr txBox="1"/>
          <p:nvPr/>
        </p:nvSpPr>
        <p:spPr>
          <a:xfrm>
            <a:off x="6605935" y="590377"/>
            <a:ext cx="525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 bottom pressure.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 circulation, mass and heat transport (</a:t>
            </a:r>
            <a:r>
              <a:rPr lang="en-GB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Janjić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2012).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 level change.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DB7AB5-1122-483B-BA22-D60466BA0FB7}"/>
              </a:ext>
            </a:extLst>
          </p:cNvPr>
          <p:cNvSpPr/>
          <p:nvPr/>
        </p:nvSpPr>
        <p:spPr>
          <a:xfrm>
            <a:off x="0" y="3125337"/>
            <a:ext cx="12192000" cy="3732663"/>
          </a:xfrm>
          <a:prstGeom prst="rect">
            <a:avLst/>
          </a:prstGeom>
          <a:solidFill>
            <a:srgbClr val="F2F2F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5D8876-7100-4ADB-9292-D3822D9E5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935" y="3767913"/>
            <a:ext cx="4857287" cy="240210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94EF15D-9075-4AA5-8DFA-022DFAA0A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7" y="3783385"/>
            <a:ext cx="5257801" cy="238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9FD449-FBD1-4B52-9031-B522EA74E6C4}"/>
              </a:ext>
            </a:extLst>
          </p:cNvPr>
          <p:cNvSpPr txBox="1"/>
          <p:nvPr/>
        </p:nvSpPr>
        <p:spPr>
          <a:xfrm>
            <a:off x="838200" y="2060059"/>
            <a:ext cx="2647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38D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OCEANOGRAPHY.</a:t>
            </a:r>
          </a:p>
        </p:txBody>
      </p:sp>
    </p:spTree>
    <p:extLst>
      <p:ext uri="{BB962C8B-B14F-4D97-AF65-F5344CB8AC3E}">
        <p14:creationId xmlns:p14="http://schemas.microsoft.com/office/powerpoint/2010/main" val="1439529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89EBB9A-6BA5-446D-961D-D01BE761D774}"/>
              </a:ext>
            </a:extLst>
          </p:cNvPr>
          <p:cNvSpPr/>
          <p:nvPr/>
        </p:nvSpPr>
        <p:spPr>
          <a:xfrm>
            <a:off x="0" y="0"/>
            <a:ext cx="8011235" cy="6858000"/>
          </a:xfrm>
          <a:prstGeom prst="rect">
            <a:avLst/>
          </a:prstGeom>
          <a:solidFill>
            <a:srgbClr val="F2F2F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340C6D-912A-456E-BD01-C67F24003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916" y="3632255"/>
            <a:ext cx="7151404" cy="266918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AE37C-EF22-4363-A208-3D5A557AF65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6214" y="1690688"/>
            <a:ext cx="8970560" cy="3611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GB" sz="2000" dirty="0">
                <a:solidFill>
                  <a:srgbClr val="338D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EARTH.</a:t>
            </a:r>
          </a:p>
          <a:p>
            <a:pPr marL="0" indent="0" algn="just">
              <a:buNone/>
            </a:pPr>
            <a:endParaRPr lang="en-GB" sz="2000" dirty="0">
              <a:solidFill>
                <a:srgbClr val="338D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properties of and processes in the mantle and crust. </a:t>
            </a:r>
          </a:p>
          <a:p>
            <a:pPr marL="0" indent="0" algn="just">
              <a:buNone/>
            </a:pPr>
            <a:endParaRPr lang="en-GB" sz="2000" dirty="0">
              <a:solidFill>
                <a:srgbClr val="338D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tectonic activity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(Han </a:t>
            </a:r>
            <a:r>
              <a:rPr lang="en-GB" sz="20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2011).</a:t>
            </a:r>
          </a:p>
          <a:p>
            <a:pPr marL="0" indent="0">
              <a:buNone/>
            </a:pPr>
            <a:endParaRPr lang="en-GB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Glacial Isostatic Adjustment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</a:t>
            </a:r>
            <a:r>
              <a:rPr lang="en-GB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Sasgen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2013).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ADCEF6-D43F-4305-B8EE-F74B457DD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 of Application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6FA9D-6890-4AEA-92F6-1762C759EC65}"/>
              </a:ext>
            </a:extLst>
          </p:cNvPr>
          <p:cNvSpPr txBox="1"/>
          <p:nvPr/>
        </p:nvSpPr>
        <p:spPr>
          <a:xfrm>
            <a:off x="9942988" y="6301441"/>
            <a:ext cx="2249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(Matsuo </a:t>
            </a:r>
            <a:r>
              <a:rPr lang="en-GB" sz="1600" i="1" dirty="0">
                <a:solidFill>
                  <a:schemeClr val="bg2">
                    <a:lumMod val="25000"/>
                  </a:schemeClr>
                </a:solidFill>
              </a:rPr>
              <a:t>et al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., 2011)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F92D07-91D6-4DA0-A6A6-C27F4542067C}"/>
              </a:ext>
            </a:extLst>
          </p:cNvPr>
          <p:cNvSpPr txBox="1"/>
          <p:nvPr/>
        </p:nvSpPr>
        <p:spPr>
          <a:xfrm>
            <a:off x="9216033" y="3225745"/>
            <a:ext cx="2826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Tohoku-Oki Earthquake, 2011.</a:t>
            </a:r>
          </a:p>
        </p:txBody>
      </p:sp>
    </p:spTree>
    <p:extLst>
      <p:ext uri="{BB962C8B-B14F-4D97-AF65-F5344CB8AC3E}">
        <p14:creationId xmlns:p14="http://schemas.microsoft.com/office/powerpoint/2010/main" val="409198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EF12FB-B86D-4854-A3F0-C63D1D4E37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7" t="3426" r="1446" b="1287"/>
          <a:stretch/>
        </p:blipFill>
        <p:spPr>
          <a:xfrm>
            <a:off x="6264004" y="917306"/>
            <a:ext cx="5582821" cy="54892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F93AB4-451D-49AB-B06A-3CBA23ABD9AF}"/>
              </a:ext>
            </a:extLst>
          </p:cNvPr>
          <p:cNvSpPr txBox="1"/>
          <p:nvPr/>
        </p:nvSpPr>
        <p:spPr>
          <a:xfrm>
            <a:off x="702542" y="1512926"/>
            <a:ext cx="48657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38D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warnings and risk management of extreme events (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Jäggi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2019).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water resource management for water and food security.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hazards – earthquakes, volcanoes and tsunamis (Chen </a:t>
            </a: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2014).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the climate system.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exploitation of natural resources.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 level change (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Zemp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2019).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3061B5-9383-4BA4-9BD3-344F383AA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9654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 of Application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BEF837-7F72-4E1A-B6DE-9087185E4C75}"/>
              </a:ext>
            </a:extLst>
          </p:cNvPr>
          <p:cNvSpPr txBox="1"/>
          <p:nvPr/>
        </p:nvSpPr>
        <p:spPr>
          <a:xfrm>
            <a:off x="9921922" y="6253678"/>
            <a:ext cx="2579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(Alonso </a:t>
            </a:r>
            <a:r>
              <a:rPr lang="en-GB" sz="14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2022)</a:t>
            </a:r>
          </a:p>
        </p:txBody>
      </p:sp>
    </p:spTree>
    <p:extLst>
      <p:ext uri="{BB962C8B-B14F-4D97-AF65-F5344CB8AC3E}">
        <p14:creationId xmlns:p14="http://schemas.microsoft.com/office/powerpoint/2010/main" val="1385489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C7F344-9611-4221-AE9C-F9BE790D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212" y="1587021"/>
            <a:ext cx="4481015" cy="422013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96E5DDD-4699-4EE0-9D0E-CC75B2DA6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234162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New Applications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83D8BED-719B-4946-830A-04C0BBD31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867979"/>
              </p:ext>
            </p:extLst>
          </p:nvPr>
        </p:nvGraphicFramePr>
        <p:xfrm>
          <a:off x="163773" y="1587021"/>
          <a:ext cx="7246449" cy="4650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640">
                  <a:extLst>
                    <a:ext uri="{9D8B030D-6E8A-4147-A177-3AD203B41FA5}">
                      <a16:colId xmlns:a16="http://schemas.microsoft.com/office/drawing/2014/main" val="2695855284"/>
                    </a:ext>
                  </a:extLst>
                </a:gridCol>
                <a:gridCol w="5431809">
                  <a:extLst>
                    <a:ext uri="{9D8B030D-6E8A-4147-A177-3AD203B41FA5}">
                      <a16:colId xmlns:a16="http://schemas.microsoft.com/office/drawing/2014/main" val="532077929"/>
                    </a:ext>
                  </a:extLst>
                </a:gridCol>
              </a:tblGrid>
              <a:tr h="554817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Thematic Area</a:t>
                      </a:r>
                    </a:p>
                  </a:txBody>
                  <a:tcPr>
                    <a:solidFill>
                      <a:srgbClr val="E2E0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2E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610025"/>
                  </a:ext>
                </a:extLst>
              </a:tr>
              <a:tr h="117950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Cryosphere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Detecting cryosphere </a:t>
                      </a:r>
                      <a:r>
                        <a:rPr lang="en-GB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mass balance </a:t>
                      </a:r>
                      <a:r>
                        <a:rPr lang="en-GB" sz="16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 shorter timescales. </a:t>
                      </a:r>
                      <a:r>
                        <a:rPr lang="en-GB" sz="1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Quantifying cryosphere contribution to regional and global </a:t>
                      </a:r>
                      <a:r>
                        <a:rPr lang="en-GB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sea level change</a:t>
                      </a:r>
                      <a:r>
                        <a:rPr lang="en-GB" sz="1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Determination of mass changes of </a:t>
                      </a:r>
                      <a:r>
                        <a:rPr lang="en-GB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individual ice sheet drainage basins </a:t>
                      </a:r>
                      <a:r>
                        <a:rPr lang="en-GB" sz="1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support modelling and prediction.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555778"/>
                  </a:ext>
                </a:extLst>
              </a:tr>
              <a:tr h="735828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Continental Hydrology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Detecting water storage changes in </a:t>
                      </a:r>
                      <a:r>
                        <a:rPr lang="en-GB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smaller river basins</a:t>
                      </a:r>
                      <a:r>
                        <a:rPr lang="en-GB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 the terrestrial </a:t>
                      </a:r>
                      <a:r>
                        <a:rPr lang="en-GB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balance</a:t>
                      </a:r>
                      <a:r>
                        <a:rPr lang="en-GB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495408"/>
                  </a:ext>
                </a:extLst>
              </a:tr>
              <a:tr h="751083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Oceanography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 </a:t>
                      </a:r>
                      <a:r>
                        <a:rPr lang="en-GB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</a:t>
                      </a:r>
                      <a:r>
                        <a:rPr lang="en-GB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sea level </a:t>
                      </a:r>
                      <a:r>
                        <a:rPr lang="en-GB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estimates as well as heat and mass transport estimates. 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339277"/>
                  </a:ext>
                </a:extLst>
              </a:tr>
              <a:tr h="96754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Solid Earth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Detecting mass shifts from </a:t>
                      </a:r>
                      <a:r>
                        <a:rPr lang="en-GB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magnitude 7 </a:t>
                      </a:r>
                      <a:r>
                        <a:rPr lang="en-GB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earthquakes.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4D dynamic Earth model </a:t>
                      </a:r>
                      <a:r>
                        <a:rPr lang="en-GB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understanding and predicting near-surface motion and deformation.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14351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133289F-68DA-45B9-B7E0-451775AF17CB}"/>
              </a:ext>
            </a:extLst>
          </p:cNvPr>
          <p:cNvSpPr txBox="1"/>
          <p:nvPr/>
        </p:nvSpPr>
        <p:spPr>
          <a:xfrm>
            <a:off x="10031104" y="5774145"/>
            <a:ext cx="2483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(Pail </a:t>
            </a: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2015)</a:t>
            </a:r>
          </a:p>
        </p:txBody>
      </p:sp>
    </p:spTree>
    <p:extLst>
      <p:ext uri="{BB962C8B-B14F-4D97-AF65-F5344CB8AC3E}">
        <p14:creationId xmlns:p14="http://schemas.microsoft.com/office/powerpoint/2010/main" val="946276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7654B0C-D4D8-4098-8794-D9FC3C763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234162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 of Past Missions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612354-46A5-4AF9-8F81-3257C17894F7}"/>
              </a:ext>
            </a:extLst>
          </p:cNvPr>
          <p:cNvSpPr/>
          <p:nvPr/>
        </p:nvSpPr>
        <p:spPr>
          <a:xfrm>
            <a:off x="937261" y="1652530"/>
            <a:ext cx="4983480" cy="4516916"/>
          </a:xfrm>
          <a:prstGeom prst="rect">
            <a:avLst/>
          </a:prstGeom>
          <a:solidFill>
            <a:srgbClr val="F2F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DC477B-7041-448B-B153-7D77CA68DF98}"/>
              </a:ext>
            </a:extLst>
          </p:cNvPr>
          <p:cNvSpPr/>
          <p:nvPr/>
        </p:nvSpPr>
        <p:spPr>
          <a:xfrm>
            <a:off x="6411018" y="1652530"/>
            <a:ext cx="5391126" cy="2553710"/>
          </a:xfrm>
          <a:prstGeom prst="rect">
            <a:avLst/>
          </a:prstGeom>
          <a:solidFill>
            <a:srgbClr val="F2F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21A229-1E4C-48CE-BCA3-76F5053740FE}"/>
              </a:ext>
            </a:extLst>
          </p:cNvPr>
          <p:cNvSpPr txBox="1"/>
          <p:nvPr/>
        </p:nvSpPr>
        <p:spPr>
          <a:xfrm>
            <a:off x="1026796" y="1738894"/>
            <a:ext cx="48044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CF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Resolution. </a:t>
            </a:r>
            <a:r>
              <a:rPr lang="en-GB" dirty="0">
                <a:solidFill>
                  <a:srgbClr val="CF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to a few hundred km.</a:t>
            </a:r>
          </a:p>
          <a:p>
            <a:endParaRPr lang="en-GB" sz="2000" dirty="0">
              <a:solidFill>
                <a:srgbClr val="CF2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processes occur on much smaller spatial scales (Alley </a:t>
            </a: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2015).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Water storage estimates cannot be resolved in basins with an area &gt;200,000km</a:t>
            </a:r>
            <a:r>
              <a:rPr lang="en-GB" baseline="30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Longuevergne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2010).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Leakage effects – target signals are distorted by mass variations in adjacent areas </a:t>
            </a:r>
            <a:r>
              <a:rPr lang="da-DK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(Arendt </a:t>
            </a:r>
            <a:r>
              <a:rPr lang="da-DK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da-DK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2013; Horwath </a:t>
            </a:r>
            <a:r>
              <a:rPr lang="da-DK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da-DK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2009)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DCA3B8-1820-48A9-9F4F-4BBD40C6658B}"/>
              </a:ext>
            </a:extLst>
          </p:cNvPr>
          <p:cNvSpPr txBox="1"/>
          <p:nvPr/>
        </p:nvSpPr>
        <p:spPr>
          <a:xfrm>
            <a:off x="6511165" y="1738894"/>
            <a:ext cx="513187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CF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Temporal Resolution. </a:t>
            </a:r>
          </a:p>
          <a:p>
            <a:endParaRPr lang="en-GB" sz="2000" dirty="0">
              <a:solidFill>
                <a:srgbClr val="CF2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Hampers monitoring of highly dynamic systems.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extreme hydrological events can be short-lived and therefore not detected by the long revisit frequencies.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01ACA3-3BC9-45C8-8E7E-3C6E89A192C1}"/>
              </a:ext>
            </a:extLst>
          </p:cNvPr>
          <p:cNvSpPr/>
          <p:nvPr/>
        </p:nvSpPr>
        <p:spPr>
          <a:xfrm>
            <a:off x="6411017" y="4563576"/>
            <a:ext cx="5391125" cy="1577489"/>
          </a:xfrm>
          <a:prstGeom prst="rect">
            <a:avLst/>
          </a:prstGeom>
          <a:solidFill>
            <a:srgbClr val="F2F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309E30-21BF-46C7-BB6B-3BE1F4B48276}"/>
              </a:ext>
            </a:extLst>
          </p:cNvPr>
          <p:cNvSpPr txBox="1"/>
          <p:nvPr/>
        </p:nvSpPr>
        <p:spPr>
          <a:xfrm>
            <a:off x="6511165" y="4675658"/>
            <a:ext cx="53911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CF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Data Latency. </a:t>
            </a:r>
            <a:r>
              <a:rPr lang="en-GB" dirty="0">
                <a:solidFill>
                  <a:srgbClr val="CF2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(1-6 months)</a:t>
            </a:r>
          </a:p>
          <a:p>
            <a:endParaRPr lang="en-GB" sz="2000" dirty="0">
              <a:solidFill>
                <a:srgbClr val="CF2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Inhibits use for service type applications such as flood/drought monitoring and forecasting.</a:t>
            </a:r>
          </a:p>
        </p:txBody>
      </p:sp>
    </p:spTree>
    <p:extLst>
      <p:ext uri="{BB962C8B-B14F-4D97-AF65-F5344CB8AC3E}">
        <p14:creationId xmlns:p14="http://schemas.microsoft.com/office/powerpoint/2010/main" val="4269588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9474</TotalTime>
  <Words>864</Words>
  <Application>Microsoft Office PowerPoint</Application>
  <PresentationFormat>Widescreen</PresentationFormat>
  <Paragraphs>117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Research Questions</vt:lpstr>
      <vt:lpstr>Fields of Application</vt:lpstr>
      <vt:lpstr>Fields of Application</vt:lpstr>
      <vt:lpstr>Fields of  Application</vt:lpstr>
      <vt:lpstr>Fields of Application</vt:lpstr>
      <vt:lpstr>Fields of Application</vt:lpstr>
      <vt:lpstr>Potential New Applications</vt:lpstr>
      <vt:lpstr>Limitations of Past Missions</vt:lpstr>
      <vt:lpstr>Limitations of Past Missions</vt:lpstr>
      <vt:lpstr>User Requirements</vt:lpstr>
      <vt:lpstr>PowerPoint Presentation</vt:lpstr>
      <vt:lpstr>User Requirements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Fasoli, Gabriella</dc:creator>
  <cp:lastModifiedBy>Fasoli, Gabriella</cp:lastModifiedBy>
  <cp:revision>3</cp:revision>
  <dcterms:created xsi:type="dcterms:W3CDTF">2022-03-11T09:33:30Z</dcterms:created>
  <dcterms:modified xsi:type="dcterms:W3CDTF">2022-03-23T11:15:18Z</dcterms:modified>
</cp:coreProperties>
</file>