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60" r:id="rId2"/>
    <p:sldId id="351" r:id="rId3"/>
    <p:sldId id="463" r:id="rId4"/>
    <p:sldId id="346" r:id="rId5"/>
    <p:sldId id="261" r:id="rId6"/>
    <p:sldId id="264" r:id="rId7"/>
    <p:sldId id="294" r:id="rId8"/>
    <p:sldId id="359" r:id="rId9"/>
    <p:sldId id="275" r:id="rId10"/>
    <p:sldId id="276" r:id="rId11"/>
    <p:sldId id="258" r:id="rId12"/>
    <p:sldId id="357" r:id="rId13"/>
    <p:sldId id="284" r:id="rId14"/>
    <p:sldId id="336" r:id="rId15"/>
    <p:sldId id="259" r:id="rId16"/>
    <p:sldId id="356" r:id="rId17"/>
    <p:sldId id="286" r:id="rId18"/>
    <p:sldId id="355" r:id="rId19"/>
    <p:sldId id="361" r:id="rId20"/>
    <p:sldId id="302" r:id="rId21"/>
    <p:sldId id="327" r:id="rId22"/>
    <p:sldId id="256" r:id="rId23"/>
    <p:sldId id="349" r:id="rId24"/>
    <p:sldId id="461" r:id="rId25"/>
    <p:sldId id="345" r:id="rId26"/>
    <p:sldId id="465" r:id="rId27"/>
    <p:sldId id="464" r:id="rId28"/>
    <p:sldId id="462" r:id="rId29"/>
    <p:sldId id="466" r:id="rId30"/>
  </p:sldIdLst>
  <p:sldSz cx="12192000" cy="6858000"/>
  <p:notesSz cx="9928225" cy="143573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92D50"/>
    <a:srgbClr val="1003BD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0401" autoAdjust="0"/>
  </p:normalViewPr>
  <p:slideViewPr>
    <p:cSldViewPr>
      <p:cViewPr varScale="1">
        <p:scale>
          <a:sx n="111" d="100"/>
          <a:sy n="111" d="100"/>
        </p:scale>
        <p:origin x="96" y="11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02543" cy="718330"/>
          </a:xfrm>
          <a:prstGeom prst="rect">
            <a:avLst/>
          </a:prstGeom>
        </p:spPr>
        <p:txBody>
          <a:bodyPr vert="horz" lIns="133867" tIns="66933" rIns="133867" bIns="66933" rtlCol="0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340" y="2"/>
            <a:ext cx="4302543" cy="718330"/>
          </a:xfrm>
          <a:prstGeom prst="rect">
            <a:avLst/>
          </a:prstGeom>
        </p:spPr>
        <p:txBody>
          <a:bodyPr vert="horz" lIns="133867" tIns="66933" rIns="133867" bIns="66933" rtlCol="0"/>
          <a:lstStyle>
            <a:lvl1pPr algn="r">
              <a:defRPr sz="19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13636711"/>
            <a:ext cx="4302543" cy="718330"/>
          </a:xfrm>
          <a:prstGeom prst="rect">
            <a:avLst/>
          </a:prstGeom>
        </p:spPr>
        <p:txBody>
          <a:bodyPr vert="horz" lIns="133867" tIns="66933" rIns="133867" bIns="66933" rtlCol="0" anchor="b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340" y="13636711"/>
            <a:ext cx="4302543" cy="718330"/>
          </a:xfrm>
          <a:prstGeom prst="rect">
            <a:avLst/>
          </a:prstGeom>
        </p:spPr>
        <p:txBody>
          <a:bodyPr vert="horz" lIns="133867" tIns="66933" rIns="133867" bIns="66933" rtlCol="0" anchor="b"/>
          <a:lstStyle>
            <a:lvl1pPr algn="r">
              <a:defRPr sz="1900"/>
            </a:lvl1pPr>
          </a:lstStyle>
          <a:p>
            <a:fld id="{76C5BA70-09F1-4A63-82A7-C47AA02A9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77893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02543" cy="718330"/>
          </a:xfrm>
          <a:prstGeom prst="rect">
            <a:avLst/>
          </a:prstGeom>
        </p:spPr>
        <p:txBody>
          <a:bodyPr vert="horz" lIns="133867" tIns="66933" rIns="133867" bIns="669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340" y="2"/>
            <a:ext cx="4302543" cy="718330"/>
          </a:xfrm>
          <a:prstGeom prst="rect">
            <a:avLst/>
          </a:prstGeom>
        </p:spPr>
        <p:txBody>
          <a:bodyPr vert="horz" lIns="133867" tIns="66933" rIns="133867" bIns="669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9388" y="1076325"/>
            <a:ext cx="9569450" cy="538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867" tIns="66933" rIns="133867" bIns="6693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356" y="6820668"/>
            <a:ext cx="7943518" cy="6460344"/>
          </a:xfrm>
          <a:prstGeom prst="rect">
            <a:avLst/>
          </a:prstGeom>
        </p:spPr>
        <p:txBody>
          <a:bodyPr vert="horz" lIns="133867" tIns="66933" rIns="133867" bIns="6693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13636711"/>
            <a:ext cx="4302543" cy="718330"/>
          </a:xfrm>
          <a:prstGeom prst="rect">
            <a:avLst/>
          </a:prstGeom>
        </p:spPr>
        <p:txBody>
          <a:bodyPr vert="horz" lIns="133867" tIns="66933" rIns="133867" bIns="669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340" y="13636711"/>
            <a:ext cx="4302543" cy="718330"/>
          </a:xfrm>
          <a:prstGeom prst="rect">
            <a:avLst/>
          </a:prstGeom>
        </p:spPr>
        <p:txBody>
          <a:bodyPr vert="horz" lIns="133867" tIns="66933" rIns="133867" bIns="669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smtClean="0">
                <a:latin typeface="+mn-lt"/>
              </a:defRPr>
            </a:lvl1pPr>
          </a:lstStyle>
          <a:p>
            <a:pPr>
              <a:defRPr/>
            </a:pPr>
            <a:fld id="{BADAEE91-B51A-4027-BECB-85DE3C05A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2191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6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Andreas: Modelling.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7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C22-6D76-4E51-B318-C43D5EFFCB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126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Times New Roman" pitchFamily="18" charset="0"/>
              </a:rPr>
              <a:t>Flood risk. Hypothetical urban model, which explores the friction of the buildings on the flood waters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10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93713" y="1250950"/>
            <a:ext cx="8943975" cy="5032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5839" y="6825284"/>
            <a:ext cx="7516549" cy="603997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This is modelled</a:t>
            </a:r>
          </a:p>
          <a:p>
            <a:pPr>
              <a:spcBef>
                <a:spcPct val="0"/>
              </a:spcBef>
            </a:pPr>
            <a:endParaRPr lang="en-GB"/>
          </a:p>
          <a:p>
            <a:pPr>
              <a:spcBef>
                <a:spcPct val="0"/>
              </a:spcBef>
            </a:pPr>
            <a:r>
              <a:rPr lang="en-GB"/>
              <a:t>(?) scale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7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Times New Roman" pitchFamily="18" charset="0"/>
              </a:rPr>
              <a:t>Flood risk. Hypothetical urban model, which explores the friction of the buildings on the flood waters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7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Times New Roman" pitchFamily="18" charset="0"/>
              </a:rPr>
              <a:t>Flood risk. Hypothetical urban model, which explores the friction of the buildings on the flood waters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71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Tagliemento, Helen does ‘her’ research here.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02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Tagliemento,</a:t>
            </a:r>
            <a:r>
              <a:rPr lang="en-GB" baseline="0"/>
              <a:t> Helen does ‘her’ research here.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0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Tagliemento,</a:t>
            </a:r>
            <a:r>
              <a:rPr lang="en-GB" baseline="0"/>
              <a:t> Helen does ‘her’ research here.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Tagliemento,</a:t>
            </a:r>
            <a:r>
              <a:rPr lang="en-GB" baseline="0"/>
              <a:t> Helen does ‘her’ research here.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3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96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C22-6D76-4E51-B318-C43D5EFFCB7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492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Tagliemento,</a:t>
            </a:r>
            <a:r>
              <a:rPr lang="en-GB" baseline="0"/>
              <a:t> Helen does ‘her’ research here.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67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Tagliemento,</a:t>
            </a:r>
            <a:r>
              <a:rPr lang="en-GB" baseline="0"/>
              <a:t> Helen does ‘her’ research here.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23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Tagliemento,</a:t>
            </a:r>
            <a:r>
              <a:rPr lang="en-GB" baseline="0"/>
              <a:t> Helen does ‘her’ research here.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74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Tagliemento,</a:t>
            </a:r>
            <a:r>
              <a:rPr lang="en-GB" baseline="0"/>
              <a:t> Helen does ‘her’ research here.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06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Tagliemento,</a:t>
            </a:r>
            <a:r>
              <a:rPr lang="en-GB" baseline="0"/>
              <a:t> Helen does ‘her’ research here.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55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9450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Tagliemento,</a:t>
            </a:r>
            <a:r>
              <a:rPr lang="en-GB" baseline="0"/>
              <a:t> Helen does ‘her’ research here.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7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70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63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dirty="0"/>
              <a:t>Volcanoes in Nicaragua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3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WE do different components of the earth, atmosphere, hydrosphere, lithsophere, their interaction on land—biosphere, etc.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49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WE do different components of the earth, atmosphere, hydrosphere, lithsophere, their interaction on land—biosphere, etc.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7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9388" y="1076325"/>
            <a:ext cx="9569450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Andreas Baas: Sand transport and monitoring it.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8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1B5C7-F4D4-480F-9A87-6F12F397B293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F979B-ABD3-4C1A-932A-A7D99AD8E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EC5EB-BEBC-47FF-AE88-F7835ACDECC6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DF83C-7243-45E0-856E-6DCDCCC48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9816F-6DB6-445C-B088-552192C76AE9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56815-7D17-4FD2-B1D9-E955BE44E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EB3ED-D2D2-4AF7-B726-B4BBBA1AD864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D791E-52E7-46B3-BF40-7D3154CDDF82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70C66-72A7-4BD7-AD6F-65D351232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0095D-B191-40FD-A9E2-E7841BC94C5D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0D62B-EC96-4282-BE62-22A53043B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585E2-3502-4C9F-83A5-DCDC99944F1C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DA6C7-8448-4E8C-8872-1A08C3E74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ED0C9-16A9-4812-85C4-8D85BF7191C1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529B6-DCBE-4BE3-A396-CA487DC73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D6B0-E9F9-4462-9097-A77CB9C8E2E0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8DB8B-0438-49E6-9510-317D232BD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45C99-C0DA-4414-B164-26FA9DAAE67D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26357-325B-4E2C-B87D-803587473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5E8D5-E967-413D-9613-DE66DD15DAD7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3465A-6281-40DB-A16C-227A3470A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FE7AE4-13AE-4B8D-A5E5-CF0F54E769A7}" type="datetimeFigureOut">
              <a:rPr lang="en-US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144685" y="6336472"/>
            <a:ext cx="3501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alibri"/>
              </a:rPr>
              <a:t>www.kcl.ac.uk/geography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409" y="6296789"/>
            <a:ext cx="5766675" cy="5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2893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8" descr="https://lh6.googleusercontent.com/tAgZdV-KMUZoR-niu-R_47BxoPdMnDTV-29QvS7olP-EJVnfjYiTyU_Ss-Yx3K9CswRWV3wPeSIfVqMz3tg-YwMKMclvWPvYwWiMRiH6NUEq4urgQyXUA_NkdVlCVLa9vyyoW0Ig">
            <a:extLst>
              <a:ext uri="{FF2B5EF4-FFF2-40B4-BE49-F238E27FC236}">
                <a16:creationId xmlns:a16="http://schemas.microsoft.com/office/drawing/2014/main" id="{3C691D14-BA94-417E-ADBC-C6E2C16B7B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8115" y="6289392"/>
            <a:ext cx="793884" cy="56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A5002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.uk/imgres?imgurl=http://education.ed.pacificu.edu/sweb/gutierrez/volcano/Volcano.jpg&amp;imgrefurl=http://education.ed.pacificu.edu/sweb/gutierrez/volcano/index.html&amp;usg=__hzE0Qka8DCEWZ8WNqyYqLs3TRqo=&amp;h=454&amp;w=632&amp;sz=55&amp;hl=en&amp;start=4&amp;um=1&amp;tbnid=Rr3kOCTFzgtJSM:&amp;tbnh=98&amp;tbnw=137&amp;prev=/images?q=volcano&amp;um=1&amp;hl=en&amp;rlz=1T4GZAZ_en-GBGB261GB266" TargetMode="External"/><Relationship Id="rId13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hyperlink" Target="http://images.google.co.uk/imgres?imgurl=http://www.behavioradvisor.com/imageEUG.JPG&amp;imgrefurl=http://www.behavioradvisor.com/CostaRicaTrip.html&amp;usg=__e2pOIhYz8gMlmRwAcjecM4pDbMI=&amp;h=566&amp;w=802&amp;sz=459&amp;hl=en&amp;start=4&amp;um=1&amp;tbnid=BzPS1ij5MbPNrM:&amp;tbnh=101&amp;tbnw=143&amp;prev=/images?q=cloud+forest&amp;um=1&amp;hl=en&amp;rlz=1T4GZAZ_en-GBGB261GB266&amp;sa=X" TargetMode="External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jpe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KCLGeoglabs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 noGrp="1"/>
          </p:cNvSpPr>
          <p:nvPr>
            <p:ph type="title"/>
          </p:nvPr>
        </p:nvSpPr>
        <p:spPr>
          <a:xfrm>
            <a:off x="1785218" y="125760"/>
            <a:ext cx="8624594" cy="2799184"/>
          </a:xfrm>
        </p:spPr>
        <p:txBody>
          <a:bodyPr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/>
              <a:t>Inter-disciplinary Workshop on Environmental Applications of Quantum Sensors</a:t>
            </a:r>
            <a:br>
              <a:rPr lang="en-US" sz="1800" b="1" dirty="0"/>
            </a:br>
            <a:r>
              <a:rPr lang="en-US" sz="1800" b="1" dirty="0"/>
              <a:t>23 March 2023</a:t>
            </a:r>
            <a:br>
              <a:rPr lang="en-US" sz="1000" b="1" dirty="0"/>
            </a:br>
            <a:br>
              <a:rPr lang="en-US" sz="1000" b="1" dirty="0"/>
            </a:br>
            <a:br>
              <a:rPr lang="en-US" sz="1000" b="1" dirty="0"/>
            </a:br>
            <a:br>
              <a:rPr lang="en-US" sz="1000" b="1" dirty="0"/>
            </a:br>
            <a:br>
              <a:rPr lang="en-US" sz="1000" b="1" dirty="0"/>
            </a:br>
            <a:br>
              <a:rPr lang="en-US" sz="1000" b="1" dirty="0"/>
            </a:br>
            <a:r>
              <a:rPr lang="en-US" sz="1800" b="1" dirty="0"/>
              <a:t>Bruce D. Malamud</a:t>
            </a:r>
            <a:br>
              <a:rPr lang="en-US" sz="1800" b="1" dirty="0"/>
            </a:br>
            <a:r>
              <a:rPr lang="en-US" sz="1800" b="1" dirty="0"/>
              <a:t>Professor of Natural and Environmental Hazards</a:t>
            </a:r>
            <a:br>
              <a:rPr lang="en-US" sz="1800" b="1" dirty="0"/>
            </a:br>
            <a:r>
              <a:rPr lang="en-US" sz="1800" b="1" dirty="0"/>
              <a:t>Department of Geography, King’s College London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[Lead, Physical and Environmental Geography Research Group]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82B47E1-42F1-4FA4-AEDE-D1CA9BC2DA09}"/>
              </a:ext>
            </a:extLst>
          </p:cNvPr>
          <p:cNvSpPr txBox="1">
            <a:spLocks/>
          </p:cNvSpPr>
          <p:nvPr/>
        </p:nvSpPr>
        <p:spPr>
          <a:xfrm>
            <a:off x="1343472" y="3404716"/>
            <a:ext cx="10369152" cy="5679504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Today will: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Introduce topics from the King’s Physical and Environmental Geography Research Group (representative topics of many ‘environmental’ groups within the UK) 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 a few thoughts related to natural hazards.</a:t>
            </a:r>
            <a:endParaRPr lang="en-US" sz="2400" b="1" dirty="0">
              <a:solidFill>
                <a:schemeClr val="tx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Geography\Job_applications\Kings_College\presentation\barch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852937"/>
            <a:ext cx="62484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5" descr="D:\USC-Geography\Teaching\Aeolian_Geomorphology\Hesp\BWBDom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16633"/>
            <a:ext cx="441960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453188" y="714375"/>
            <a:ext cx="421481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Modelling and monitoring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sand dune evolution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(Dr Andreas Baas)</a:t>
            </a:r>
          </a:p>
        </p:txBody>
      </p:sp>
    </p:spTree>
  </p:cSld>
  <p:clrMapOvr>
    <a:masterClrMapping/>
  </p:clrMapOvr>
  <p:transition advTm="10966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dunes of the Great Sand Sea near Siwa, Egypt">
            <a:extLst>
              <a:ext uri="{FF2B5EF4-FFF2-40B4-BE49-F238E27FC236}">
                <a16:creationId xmlns:a16="http://schemas.microsoft.com/office/drawing/2014/main" id="{16143D07-78E1-49C1-A041-A01B3BB86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16" y="0"/>
            <a:ext cx="9143985" cy="278295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32F9BD-4681-44E9-BCBC-B753F0215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496" y="3044887"/>
            <a:ext cx="8928992" cy="2952328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Possible applications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depend on scale 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(especially spatial resolutions achievable). </a:t>
            </a:r>
          </a:p>
          <a:p>
            <a:pPr>
              <a:spcBef>
                <a:spcPts val="0"/>
              </a:spcBef>
            </a:pP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On a scale of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10s of km, 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would be interesting to map mass changes of sand seas (deserts),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but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​ any significant changes play out over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decades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, and probably beyond the life of the mission. </a:t>
            </a:r>
          </a:p>
          <a:p>
            <a:pPr>
              <a:spcBef>
                <a:spcPts val="0"/>
              </a:spcBef>
            </a:pP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On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monthly/annual 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time-scales, a potential application would be mapping mass changes in the near-shore zone, related to shifting coastal sediments throughout the seasons,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but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would likely require spatial resolution of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0.1 km or less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>
              <a:spcBef>
                <a:spcPts val="0"/>
              </a:spcBef>
            </a:pP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Is this kind of resolution feasible? Or is 10s of km the best resolution?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GB" sz="18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26967F0-DCFB-49A6-BC67-6395EE7B9096}"/>
              </a:ext>
            </a:extLst>
          </p:cNvPr>
          <p:cNvSpPr txBox="1">
            <a:spLocks/>
          </p:cNvSpPr>
          <p:nvPr/>
        </p:nvSpPr>
        <p:spPr>
          <a:xfrm>
            <a:off x="1703512" y="1"/>
            <a:ext cx="3528392" cy="5939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Dr Andreas Baas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03496E-8B2F-44C5-87BA-E3B8542B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1340769"/>
            <a:ext cx="8064896" cy="1839515"/>
          </a:xfrm>
        </p:spPr>
        <p:txBody>
          <a:bodyPr anchor="ctr">
            <a:normAutofit/>
          </a:bodyPr>
          <a:lstStyle/>
          <a:p>
            <a:pPr algn="l"/>
            <a:r>
              <a:rPr lang="en-GB" sz="2700" dirty="0"/>
              <a:t>Aeolian geomorphology (sand transport by wind)</a:t>
            </a:r>
            <a:br>
              <a:rPr lang="en-GB" sz="2700" dirty="0"/>
            </a:br>
            <a:br>
              <a:rPr lang="en-GB" sz="2700" dirty="0"/>
            </a:br>
            <a:r>
              <a:rPr lang="en-GB" sz="2700" dirty="0">
                <a:highlight>
                  <a:srgbClr val="FFFF00"/>
                </a:highlight>
              </a:rPr>
              <a:t>Queries/Comments related to workshop</a:t>
            </a:r>
          </a:p>
        </p:txBody>
      </p:sp>
    </p:spTree>
    <p:extLst>
      <p:ext uri="{BB962C8B-B14F-4D97-AF65-F5344CB8AC3E}">
        <p14:creationId xmlns:p14="http://schemas.microsoft.com/office/powerpoint/2010/main" val="215519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94531"/>
            <a:ext cx="8712968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Quaternary landscape evolution, climate change, and hominin dispersals in Eurasia</a:t>
            </a:r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. </a:t>
            </a:r>
            <a:b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(Dr Jenni Sherriff)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28882-7D4A-4808-BEBE-2E472121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484784"/>
            <a:ext cx="4323812" cy="24482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D5C92-08B0-486C-9CF3-2BED7955E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4077072"/>
            <a:ext cx="4058171" cy="14493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65C3244-6E7F-4988-8ADF-0AB16F2616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270" y="1484784"/>
            <a:ext cx="2460834" cy="31448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27C8B4-DAB1-499D-9FFF-F200A2DDB797}"/>
              </a:ext>
            </a:extLst>
          </p:cNvPr>
          <p:cNvSpPr txBox="1"/>
          <p:nvPr/>
        </p:nvSpPr>
        <p:spPr>
          <a:xfrm>
            <a:off x="7160226" y="1471130"/>
            <a:ext cx="50317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Queries/Comments related to workshop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3572344-1F8A-44AC-8612-CBD71CDDD000}"/>
              </a:ext>
            </a:extLst>
          </p:cNvPr>
          <p:cNvSpPr txBox="1">
            <a:spLocks/>
          </p:cNvSpPr>
          <p:nvPr/>
        </p:nvSpPr>
        <p:spPr>
          <a:xfrm>
            <a:off x="7248128" y="2708920"/>
            <a:ext cx="4646798" cy="28231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Possible applications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depend on spatial scale of mapping 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(especially spatial resolutions achievable, and over different region extents).</a:t>
            </a:r>
          </a:p>
          <a:p>
            <a:pPr>
              <a:spcBef>
                <a:spcPts val="0"/>
              </a:spcBef>
            </a:pP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Distinguish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sub-terranean stratigraphy and depositional environments. </a:t>
            </a:r>
          </a:p>
          <a:p>
            <a:pPr>
              <a:spcBef>
                <a:spcPts val="0"/>
              </a:spcBef>
            </a:pP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[Kai Bong’s talk yesterday and their recent paper in </a:t>
            </a:r>
            <a:r>
              <a:rPr lang="en-GB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Nature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on “Quantum sensing for gravity cartography”—how large a spatial scale can this be done, and can it be implemented from remote sensing] </a:t>
            </a:r>
          </a:p>
          <a:p>
            <a:pPr>
              <a:spcBef>
                <a:spcPts val="0"/>
              </a:spcBef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8159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186"/>
    </mc:Choice>
    <mc:Fallback xmlns="">
      <p:transition advTm="14186"/>
    </mc:Fallback>
  </mc:AlternateContent>
  <p:extLst>
    <p:ext uri="{E180D4A7-C9FB-4DFB-919C-405C955672EB}">
      <p14:showEvtLst xmlns:p14="http://schemas.microsoft.com/office/powerpoint/2010/main">
        <p14:playEvt time="0" objId="5"/>
        <p14:stopEvt time="13513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titlefigur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908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6858001" y="1226171"/>
            <a:ext cx="2087563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>
              <a:spcAft>
                <a:spcPct val="10000"/>
              </a:spcAft>
              <a:buClr>
                <a:srgbClr val="33CCFF"/>
              </a:buClr>
              <a:buFont typeface="Wingdings" pitchFamily="2" charset="2"/>
              <a:buNone/>
            </a:pPr>
            <a:r>
              <a:rPr lang="en-GB" sz="2200" i="1">
                <a:solidFill>
                  <a:srgbClr val="FFFF99"/>
                </a:solidFill>
                <a:latin typeface="Calibri" pitchFamily="34" charset="0"/>
              </a:rPr>
              <a:t>2007 Greek Fires</a:t>
            </a:r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8382000" y="6044233"/>
            <a:ext cx="1862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>
              <a:spcAft>
                <a:spcPct val="10000"/>
              </a:spcAft>
              <a:buClr>
                <a:srgbClr val="33CCFF"/>
              </a:buClr>
              <a:buFont typeface="Wingdings" pitchFamily="2" charset="2"/>
              <a:buNone/>
            </a:pPr>
            <a:r>
              <a:rPr lang="en-GB" i="1">
                <a:solidFill>
                  <a:schemeClr val="bg1"/>
                </a:solidFill>
                <a:latin typeface="Calibri" pitchFamily="34" charset="0"/>
              </a:rPr>
              <a:t>J. Kaiser (ECMWF)</a:t>
            </a:r>
          </a:p>
        </p:txBody>
      </p:sp>
      <p:sp>
        <p:nvSpPr>
          <p:cNvPr id="61444" name="TextBox 6"/>
          <p:cNvSpPr txBox="1">
            <a:spLocks noChangeArrowheads="1"/>
          </p:cNvSpPr>
          <p:nvPr/>
        </p:nvSpPr>
        <p:spPr bwMode="auto">
          <a:xfrm>
            <a:off x="8140700" y="6099795"/>
            <a:ext cx="158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Kaiser, ECMWF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Modelling smoke plumes from Forest Fires</a:t>
            </a:r>
            <a:br>
              <a:rPr lang="en-GB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(Professor Martin Wooster)</a:t>
            </a:r>
            <a:endParaRPr lang="en-US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283"/>
    </mc:Choice>
    <mc:Fallback xmlns="">
      <p:transition advTm="3528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94531"/>
            <a:ext cx="8712968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Ecological memory demonstrated by a model of forest fire </a:t>
            </a:r>
            <a:r>
              <a:rPr lang="en-GB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(Dr James Millington)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6198" y="1124744"/>
            <a:ext cx="796024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5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186"/>
    </mc:Choice>
    <mc:Fallback xmlns="">
      <p:transition advTm="14186"/>
    </mc:Fallback>
  </mc:AlternateContent>
  <p:extLst>
    <p:ext uri="{E180D4A7-C9FB-4DFB-919C-405C955672EB}">
      <p14:showEvtLst xmlns:p14="http://schemas.microsoft.com/office/powerpoint/2010/main">
        <p14:playEvt time="0" objId="5"/>
        <p14:stopEvt time="13513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38E56-DE24-4778-A5B3-F5884333F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780928"/>
            <a:ext cx="7473774" cy="3295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Dr James Millington</a:t>
            </a:r>
          </a:p>
          <a:p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Could cold atoms sensors be sensitive enough (and at what scales) to detect change in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'terrestrial mass change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’ due to </a:t>
            </a: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removal of biomass by burning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</a:p>
          <a:p>
            <a:pPr lvl="1"/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water content of vegetation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? </a:t>
            </a:r>
          </a:p>
          <a:p>
            <a:pPr lvl="1"/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</a:rPr>
              <a:t>changes in vegetation biomass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7BC90A-2284-462F-9F1E-A3650377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92144" y="88083"/>
            <a:ext cx="4689909" cy="264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B0461-55C6-49C1-834C-3779B479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60648"/>
            <a:ext cx="5616624" cy="1728192"/>
          </a:xfrm>
        </p:spPr>
        <p:txBody>
          <a:bodyPr>
            <a:normAutofit/>
          </a:bodyPr>
          <a:lstStyle/>
          <a:p>
            <a:r>
              <a:rPr lang="en-GB" sz="2700" b="1" dirty="0"/>
              <a:t>Landscape ecology and wildfire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C80FF-DDFE-4A1D-898C-919124492330}"/>
              </a:ext>
            </a:extLst>
          </p:cNvPr>
          <p:cNvSpPr txBox="1"/>
          <p:nvPr/>
        </p:nvSpPr>
        <p:spPr>
          <a:xfrm>
            <a:off x="551384" y="2284710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Queries/Comments related to workshop</a:t>
            </a:r>
          </a:p>
        </p:txBody>
      </p:sp>
    </p:spTree>
    <p:extLst>
      <p:ext uri="{BB962C8B-B14F-4D97-AF65-F5344CB8AC3E}">
        <p14:creationId xmlns:p14="http://schemas.microsoft.com/office/powerpoint/2010/main" val="2402268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476672"/>
            <a:ext cx="8712968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Applications of Earth observation technology to biodiversity conservation and sustainable development </a:t>
            </a:r>
            <a:b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(Dr Emma Tebbs)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CF3CA-B554-44F4-BC6E-4FCDEF0C6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047063"/>
            <a:ext cx="4032448" cy="22675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13D6A-B216-43A4-A1CD-0EF7F89D2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1" y="2047064"/>
            <a:ext cx="3910191" cy="1958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CE00E2-56B5-4CCF-AC78-785B457CF1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079" y="3501008"/>
            <a:ext cx="1440160" cy="2593108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C8C98515-733E-44E5-A0A0-107491940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4405348"/>
            <a:ext cx="32385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186"/>
    </mc:Choice>
    <mc:Fallback xmlns="">
      <p:transition advTm="14186"/>
    </mc:Fallback>
  </mc:AlternateContent>
  <p:extLst>
    <p:ext uri="{E180D4A7-C9FB-4DFB-919C-405C955672EB}">
      <p14:showEvtLst xmlns:p14="http://schemas.microsoft.com/office/powerpoint/2010/main">
        <p14:playEvt time="0" objId="5"/>
        <p14:stopEvt time="13513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DC091B-D060-4EDB-A6FF-D45AAB9A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Urban Ecosystems and Biodiversity; Invasive Alien Species </a:t>
            </a:r>
            <a:r>
              <a:rPr lang="en-GB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(Dr Rob Francis, Dr Mike Chadwick)</a:t>
            </a:r>
            <a:endParaRPr lang="en-US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E9A8CC-9B23-45BE-ABC6-A635A5BE2482}"/>
              </a:ext>
            </a:extLst>
          </p:cNvPr>
          <p:cNvGrpSpPr/>
          <p:nvPr/>
        </p:nvGrpSpPr>
        <p:grpSpPr>
          <a:xfrm>
            <a:off x="1712077" y="1844825"/>
            <a:ext cx="8767846" cy="4330845"/>
            <a:chOff x="192088" y="2598246"/>
            <a:chExt cx="8767846" cy="4330845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FA58C946-B7F8-4901-8806-4F3A9DD89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088" y="2603500"/>
              <a:ext cx="2843212" cy="425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inal cover design">
              <a:extLst>
                <a:ext uri="{FF2B5EF4-FFF2-40B4-BE49-F238E27FC236}">
                  <a16:creationId xmlns:a16="http://schemas.microsoft.com/office/drawing/2014/main" id="{1B5BB40F-2759-4ECE-9E46-5CCB8084A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38947" y="2598246"/>
              <a:ext cx="2820987" cy="426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 descr="https://images-na.ssl-images-amazon.com/images/I/61JvQbMIF6L._SX331_BO1,204,203,200_.jpg">
              <a:extLst>
                <a:ext uri="{FF2B5EF4-FFF2-40B4-BE49-F238E27FC236}">
                  <a16:creationId xmlns:a16="http://schemas.microsoft.com/office/drawing/2014/main" id="{B7E9FD37-D9C4-4FA1-9CED-17738F2E6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4465" y="2608163"/>
              <a:ext cx="2883504" cy="43209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61"/>
    </mc:Choice>
    <mc:Fallback xmlns="">
      <p:transition advTm="1016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-18256"/>
            <a:ext cx="8856984" cy="1143000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Plant Community Ecology</a:t>
            </a:r>
            <a:br>
              <a:rPr lang="en-GB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(Dr Jane Catford)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0F6E6-BF79-4DA4-9626-050D009A0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9" y="1196753"/>
            <a:ext cx="7308213" cy="2522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1FFDAD-22F6-47B9-96A0-278AF331BA8E}"/>
              </a:ext>
            </a:extLst>
          </p:cNvPr>
          <p:cNvSpPr txBox="1"/>
          <p:nvPr/>
        </p:nvSpPr>
        <p:spPr>
          <a:xfrm>
            <a:off x="2567608" y="37191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https://janecatford.com/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B5D03-9DC7-4CA5-92C1-54287A837A12}"/>
              </a:ext>
            </a:extLst>
          </p:cNvPr>
          <p:cNvSpPr txBox="1"/>
          <p:nvPr/>
        </p:nvSpPr>
        <p:spPr>
          <a:xfrm>
            <a:off x="2063552" y="4437113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Biological invasions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Environmental 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Biodiversity</a:t>
            </a:r>
            <a:endParaRPr lang="en-GB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38E56-DE24-4778-A5B3-F5884333F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556792"/>
            <a:ext cx="7473774" cy="3295487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</a:rPr>
              <a:t>[Again related to biomass] </a:t>
            </a:r>
          </a:p>
          <a:p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</a:rPr>
              <a:t>Could quantum sensors be sensitive enough to distinguish and monitor the mass from monthly/yearly/decadal shifts of biomass (and then potentially pull out different signatures) for invasive species shifts. </a:t>
            </a:r>
          </a:p>
          <a:p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</a:rPr>
              <a:t>What spatial/temporal resolutions?</a:t>
            </a:r>
          </a:p>
          <a:p>
            <a:endParaRPr lang="en-GB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B0461-55C6-49C1-834C-3779B479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11511"/>
            <a:ext cx="5544616" cy="851803"/>
          </a:xfrm>
        </p:spPr>
        <p:txBody>
          <a:bodyPr>
            <a:normAutofit/>
          </a:bodyPr>
          <a:lstStyle/>
          <a:p>
            <a:pPr algn="l"/>
            <a:r>
              <a:rPr lang="en-GB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Invasive Alien Species</a:t>
            </a:r>
            <a:endParaRPr lang="en-GB" sz="27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C80FF-DDFE-4A1D-898C-919124492330}"/>
              </a:ext>
            </a:extLst>
          </p:cNvPr>
          <p:cNvSpPr txBox="1"/>
          <p:nvPr/>
        </p:nvSpPr>
        <p:spPr>
          <a:xfrm>
            <a:off x="235769" y="1032837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Queries/Comments related to workshop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14544E1-6022-4F14-9B62-59F5EB3D5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766" y="119200"/>
            <a:ext cx="4398114" cy="4029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D7C9F-64BE-4AAE-BF00-AF42CAC9F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019" y="4168338"/>
            <a:ext cx="4405259" cy="1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2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 noGrp="1"/>
          </p:cNvSpPr>
          <p:nvPr>
            <p:ph type="title"/>
          </p:nvPr>
        </p:nvSpPr>
        <p:spPr>
          <a:xfrm>
            <a:off x="1785218" y="125760"/>
            <a:ext cx="8624594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The King’s College London</a:t>
            </a:r>
            <a:b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Department of Geography: </a:t>
            </a:r>
            <a:b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Research Groups, Hubs and Centres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7D4C481-BBD1-4AAF-9B7B-75C3F6654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563" y="2295271"/>
            <a:ext cx="4520620" cy="10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-129065"/>
            <a:ext cx="8856984" cy="1143000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Monitoring and Modelling of Global Data </a:t>
            </a:r>
            <a:r>
              <a:rPr lang="en-GB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(Prof Mark Mulligan)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4112" y="1071474"/>
            <a:ext cx="6142368" cy="516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1424" y="1988840"/>
            <a:ext cx="2448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003BD"/>
                </a:solidFill>
              </a:rPr>
              <a:t>Global Gridded 1 km TRMM Rainfall Climatology and Derivatives.</a:t>
            </a:r>
          </a:p>
        </p:txBody>
      </p:sp>
    </p:spTree>
    <p:extLst>
      <p:ext uri="{BB962C8B-B14F-4D97-AF65-F5344CB8AC3E}">
        <p14:creationId xmlns:p14="http://schemas.microsoft.com/office/powerpoint/2010/main" val="16755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-171400"/>
            <a:ext cx="8856984" cy="1143000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Monitoring and Modelling of Global Data </a:t>
            </a:r>
            <a:r>
              <a:rPr lang="en-GB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(Prof Mark Mulligan)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5561" y="1003591"/>
            <a:ext cx="7696201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43728" y="2034060"/>
            <a:ext cx="2448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1003BD"/>
                </a:solidFill>
              </a:rPr>
              <a:t>Policy </a:t>
            </a:r>
          </a:p>
          <a:p>
            <a:pPr algn="ctr"/>
            <a:r>
              <a:rPr lang="en-GB" sz="4000" b="1" dirty="0">
                <a:solidFill>
                  <a:srgbClr val="1003BD"/>
                </a:solidFill>
              </a:rPr>
              <a:t>Support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B36BC-04A7-4C7A-8C1D-E1AB076529DD}"/>
              </a:ext>
            </a:extLst>
          </p:cNvPr>
          <p:cNvSpPr txBox="1"/>
          <p:nvPr/>
        </p:nvSpPr>
        <p:spPr>
          <a:xfrm>
            <a:off x="5217559" y="2034060"/>
            <a:ext cx="46142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http://www.policysupport.org/</a:t>
            </a:r>
          </a:p>
        </p:txBody>
      </p:sp>
    </p:spTree>
    <p:extLst>
      <p:ext uri="{BB962C8B-B14F-4D97-AF65-F5344CB8AC3E}">
        <p14:creationId xmlns:p14="http://schemas.microsoft.com/office/powerpoint/2010/main" val="24849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3832F68-2434-4BCC-96F4-2D5BAA324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7" y="2348880"/>
            <a:ext cx="4968551" cy="3263504"/>
          </a:xfrm>
        </p:spPr>
        <p:txBody>
          <a:bodyPr>
            <a:normAutofit/>
          </a:bodyPr>
          <a:lstStyle/>
          <a:p>
            <a:r>
              <a:rPr lang="en-GB" sz="2400" dirty="0"/>
              <a:t>Could improved gravity field measurements contribute to improved </a:t>
            </a:r>
            <a:r>
              <a:rPr lang="en-GB" sz="2400" b="1" dirty="0"/>
              <a:t>hydrological modelling </a:t>
            </a:r>
            <a:r>
              <a:rPr lang="en-GB" sz="2400" dirty="0"/>
              <a:t>and feed into </a:t>
            </a:r>
            <a:r>
              <a:rPr lang="en-GB" sz="2400" b="1" dirty="0"/>
              <a:t>decision-support tools?</a:t>
            </a:r>
            <a:endParaRPr lang="en-GB" sz="2400" dirty="0"/>
          </a:p>
          <a:p>
            <a:r>
              <a:rPr lang="en-GB" sz="2400" dirty="0"/>
              <a:t>At what spatial/temporal scales.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7837B7F-6897-4296-8FAA-838B7196B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039" y="116632"/>
            <a:ext cx="5664629" cy="4248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8EE25-9AE5-4768-BEA1-C693F5841B07}"/>
              </a:ext>
            </a:extLst>
          </p:cNvPr>
          <p:cNvSpPr txBox="1"/>
          <p:nvPr/>
        </p:nvSpPr>
        <p:spPr>
          <a:xfrm>
            <a:off x="479376" y="256045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Professor Mark Mulligan</a:t>
            </a:r>
          </a:p>
          <a:p>
            <a:endParaRPr lang="en-GB" b="1" dirty="0">
              <a:solidFill>
                <a:srgbClr val="C00000"/>
              </a:solidFill>
            </a:endParaRPr>
          </a:p>
          <a:p>
            <a:r>
              <a:rPr lang="en-GB" b="1" dirty="0">
                <a:solidFill>
                  <a:srgbClr val="C00000"/>
                </a:solidFill>
              </a:rPr>
              <a:t>Hydrological modelling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00555-547D-473C-9A20-5B7D587CBD43}"/>
              </a:ext>
            </a:extLst>
          </p:cNvPr>
          <p:cNvSpPr txBox="1"/>
          <p:nvPr/>
        </p:nvSpPr>
        <p:spPr>
          <a:xfrm>
            <a:off x="263351" y="1919214"/>
            <a:ext cx="6336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Queries/Comments related to workshop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D02A2-7387-4913-9EF7-ADA15EBCE9E6}"/>
              </a:ext>
            </a:extLst>
          </p:cNvPr>
          <p:cNvSpPr txBox="1"/>
          <p:nvPr/>
        </p:nvSpPr>
        <p:spPr>
          <a:xfrm>
            <a:off x="6456039" y="4400252"/>
            <a:ext cx="46142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http://www.policysupport.org/</a:t>
            </a:r>
          </a:p>
        </p:txBody>
      </p:sp>
    </p:spTree>
    <p:extLst>
      <p:ext uri="{BB962C8B-B14F-4D97-AF65-F5344CB8AC3E}">
        <p14:creationId xmlns:p14="http://schemas.microsoft.com/office/powerpoint/2010/main" val="2111204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699" y="677116"/>
            <a:ext cx="8864600" cy="751240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Climate Modelling: Antarctic and Greenland ice sheet contributions to sea-level rise</a:t>
            </a:r>
            <a:br>
              <a:rPr lang="en-GB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27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(Dr Tamsin Edwards)</a:t>
            </a:r>
            <a:endParaRPr lang="en-GB" sz="18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05DCE-70CF-466F-94B6-09C3BD3E6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664" y="2204864"/>
            <a:ext cx="792267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344" y="662559"/>
            <a:ext cx="7825680" cy="685483"/>
          </a:xfrm>
        </p:spPr>
        <p:txBody>
          <a:bodyPr>
            <a:normAutofit fontScale="90000"/>
          </a:bodyPr>
          <a:lstStyle/>
          <a:p>
            <a:pPr algn="l">
              <a:spcBef>
                <a:spcPts val="0"/>
              </a:spcBef>
              <a:buClr>
                <a:srgbClr val="008000"/>
              </a:buClr>
            </a:pPr>
            <a:r>
              <a:rPr lang="en-GB" sz="2700" b="1" dirty="0"/>
              <a:t>Bruce D Malamud</a:t>
            </a:r>
            <a:br>
              <a:rPr lang="en-GB" sz="2700" b="1" dirty="0"/>
            </a:b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Professor of Natural and Environmental Hazards</a:t>
            </a:r>
            <a:br>
              <a:rPr lang="en-GB" sz="2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1800" b="1" dirty="0">
                <a:solidFill>
                  <a:schemeClr val="tx1"/>
                </a:solidFill>
              </a:rPr>
              <a:t>Department of Geography, King’s College London</a:t>
            </a:r>
            <a:br>
              <a:rPr lang="en-GB" dirty="0"/>
            </a:br>
            <a:endParaRPr lang="en-GB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EFEC90-0298-4F47-BA53-D4A86EBEFFA0}"/>
              </a:ext>
            </a:extLst>
          </p:cNvPr>
          <p:cNvSpPr/>
          <p:nvPr/>
        </p:nvSpPr>
        <p:spPr>
          <a:xfrm>
            <a:off x="334689" y="1480127"/>
            <a:ext cx="3960000" cy="1427033"/>
          </a:xfrm>
          <a:custGeom>
            <a:avLst/>
            <a:gdLst>
              <a:gd name="connsiteX0" fmla="*/ 0 w 2986562"/>
              <a:gd name="connsiteY0" fmla="*/ 0 h 993808"/>
              <a:gd name="connsiteX1" fmla="*/ 2986562 w 2986562"/>
              <a:gd name="connsiteY1" fmla="*/ 0 h 993808"/>
              <a:gd name="connsiteX2" fmla="*/ 2986562 w 2986562"/>
              <a:gd name="connsiteY2" fmla="*/ 993808 h 993808"/>
              <a:gd name="connsiteX3" fmla="*/ 0 w 2986562"/>
              <a:gd name="connsiteY3" fmla="*/ 993808 h 993808"/>
              <a:gd name="connsiteX4" fmla="*/ 0 w 2986562"/>
              <a:gd name="connsiteY4" fmla="*/ 0 h 99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6562" h="993808">
                <a:moveTo>
                  <a:pt x="0" y="0"/>
                </a:moveTo>
                <a:lnTo>
                  <a:pt x="2986562" y="0"/>
                </a:lnTo>
                <a:lnTo>
                  <a:pt x="2986562" y="993808"/>
                </a:lnTo>
                <a:lnTo>
                  <a:pt x="0" y="9938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1" dirty="0"/>
              <a:t>My single hazard research f</a:t>
            </a:r>
            <a:r>
              <a:rPr lang="en-GB" sz="1400" b="1" kern="1200" dirty="0"/>
              <a:t>ocuses on: </a:t>
            </a: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2000" b="1" kern="1200" dirty="0">
                <a:latin typeface="+mj-lt"/>
              </a:rPr>
              <a:t>Landslides, Wildfires, Floods, Earthquakes, Tornadoes</a:t>
            </a:r>
            <a:endParaRPr lang="en-GB" sz="1600" b="1" kern="1200" dirty="0">
              <a:latin typeface="+mj-lt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FCFE01A-812F-49E1-B078-9E2F79072CD4}"/>
              </a:ext>
            </a:extLst>
          </p:cNvPr>
          <p:cNvSpPr/>
          <p:nvPr/>
        </p:nvSpPr>
        <p:spPr>
          <a:xfrm>
            <a:off x="334689" y="3093624"/>
            <a:ext cx="3960000" cy="1425202"/>
          </a:xfrm>
          <a:custGeom>
            <a:avLst/>
            <a:gdLst>
              <a:gd name="connsiteX0" fmla="*/ 0 w 2986562"/>
              <a:gd name="connsiteY0" fmla="*/ 0 h 1791937"/>
              <a:gd name="connsiteX1" fmla="*/ 2986562 w 2986562"/>
              <a:gd name="connsiteY1" fmla="*/ 0 h 1791937"/>
              <a:gd name="connsiteX2" fmla="*/ 2986562 w 2986562"/>
              <a:gd name="connsiteY2" fmla="*/ 1791937 h 1791937"/>
              <a:gd name="connsiteX3" fmla="*/ 0 w 2986562"/>
              <a:gd name="connsiteY3" fmla="*/ 1791937 h 1791937"/>
              <a:gd name="connsiteX4" fmla="*/ 0 w 2986562"/>
              <a:gd name="connsiteY4" fmla="*/ 0 h 179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6562" h="1791937">
                <a:moveTo>
                  <a:pt x="0" y="0"/>
                </a:moveTo>
                <a:lnTo>
                  <a:pt x="2986562" y="0"/>
                </a:lnTo>
                <a:lnTo>
                  <a:pt x="2986562" y="1791937"/>
                </a:lnTo>
                <a:lnTo>
                  <a:pt x="0" y="17919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1" kern="1200" dirty="0"/>
              <a:t>I </a:t>
            </a:r>
            <a:r>
              <a:rPr lang="en-GB" sz="1600" b="1" dirty="0"/>
              <a:t>also</a:t>
            </a:r>
            <a:r>
              <a:rPr lang="en-GB" sz="1600" b="1" kern="1200" dirty="0"/>
              <a:t> focus on:</a:t>
            </a: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j-lt"/>
              </a:rPr>
              <a:t>Multi-Hazard Interrelationships </a:t>
            </a:r>
            <a:r>
              <a:rPr lang="en-GB" sz="2000" b="1" dirty="0"/>
              <a:t>(natural hazards, anthropogenic processes)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2A5593-2A31-48A0-86C8-499A30B963A6}"/>
              </a:ext>
            </a:extLst>
          </p:cNvPr>
          <p:cNvSpPr/>
          <p:nvPr/>
        </p:nvSpPr>
        <p:spPr>
          <a:xfrm>
            <a:off x="4516326" y="1484784"/>
            <a:ext cx="3960000" cy="3166128"/>
          </a:xfrm>
          <a:custGeom>
            <a:avLst/>
            <a:gdLst>
              <a:gd name="connsiteX0" fmla="*/ 0 w 2986562"/>
              <a:gd name="connsiteY0" fmla="*/ 0 h 1006871"/>
              <a:gd name="connsiteX1" fmla="*/ 2986562 w 2986562"/>
              <a:gd name="connsiteY1" fmla="*/ 0 h 1006871"/>
              <a:gd name="connsiteX2" fmla="*/ 2986562 w 2986562"/>
              <a:gd name="connsiteY2" fmla="*/ 1006871 h 1006871"/>
              <a:gd name="connsiteX3" fmla="*/ 0 w 2986562"/>
              <a:gd name="connsiteY3" fmla="*/ 1006871 h 1006871"/>
              <a:gd name="connsiteX4" fmla="*/ 0 w 2986562"/>
              <a:gd name="connsiteY4" fmla="*/ 0 h 100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6562" h="1006871">
                <a:moveTo>
                  <a:pt x="0" y="0"/>
                </a:moveTo>
                <a:lnTo>
                  <a:pt x="2986562" y="0"/>
                </a:lnTo>
                <a:lnTo>
                  <a:pt x="2986562" y="1006871"/>
                </a:lnTo>
                <a:lnTo>
                  <a:pt x="0" y="10068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342900" indent="-342900" defTabSz="7112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j-lt"/>
              </a:rPr>
              <a:t>Work across a range of scales</a:t>
            </a:r>
          </a:p>
          <a:p>
            <a:pPr marL="342900" indent="-342900" defTabSz="7112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j-lt"/>
              </a:rPr>
              <a:t>Statistics, Time Series and Spatial Analysis </a:t>
            </a:r>
            <a:r>
              <a:rPr lang="en-GB" sz="2000" b="1" dirty="0"/>
              <a:t>(e.g., </a:t>
            </a:r>
            <a:r>
              <a:rPr lang="en-GB" sz="2000" b="1" dirty="0">
                <a:latin typeface="+mj-lt"/>
              </a:rPr>
              <a:t>clustering</a:t>
            </a:r>
            <a:r>
              <a:rPr lang="en-GB" sz="2000" b="1" dirty="0"/>
              <a:t> of values in time and space)</a:t>
            </a:r>
          </a:p>
          <a:p>
            <a:pPr marL="342900" indent="-342900" defTabSz="7112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Focus on </a:t>
            </a:r>
            <a:r>
              <a:rPr lang="en-GB" sz="2000" b="1" dirty="0">
                <a:latin typeface="+mj-lt"/>
              </a:rPr>
              <a:t>Urban Ris</a:t>
            </a:r>
            <a:r>
              <a:rPr lang="en-GB" sz="2000" b="1" dirty="0"/>
              <a:t>k (Dynamic hazard, vulnerability, exposure)</a:t>
            </a: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2000" b="1" kern="1200" dirty="0">
                <a:latin typeface="+mj-lt"/>
              </a:rPr>
              <a:t>Blended Sources of Evidence</a:t>
            </a: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2000" b="1" kern="1200" dirty="0"/>
              <a:t>Interactions of </a:t>
            </a:r>
            <a:r>
              <a:rPr lang="en-GB" sz="2000" b="1" kern="1200" dirty="0">
                <a:latin typeface="+mj-lt"/>
              </a:rPr>
              <a:t>Physical</a:t>
            </a:r>
            <a:r>
              <a:rPr lang="en-GB" sz="2000" b="1" kern="1200" dirty="0"/>
              <a:t> with </a:t>
            </a:r>
            <a:r>
              <a:rPr lang="en-GB" sz="2000" b="1" dirty="0">
                <a:latin typeface="+mj-lt"/>
              </a:rPr>
              <a:t>S</a:t>
            </a:r>
            <a:r>
              <a:rPr lang="en-GB" sz="2000" b="1" kern="1200" dirty="0">
                <a:latin typeface="+mj-lt"/>
              </a:rPr>
              <a:t>ocial </a:t>
            </a:r>
            <a:r>
              <a:rPr lang="en-GB" sz="2000" b="1" dirty="0">
                <a:latin typeface="+mj-lt"/>
              </a:rPr>
              <a:t>D</a:t>
            </a:r>
            <a:r>
              <a:rPr lang="en-GB" sz="2000" b="1" kern="1200" dirty="0">
                <a:latin typeface="+mj-lt"/>
              </a:rPr>
              <a:t>ynamics</a:t>
            </a:r>
            <a:r>
              <a:rPr lang="en-GB" sz="2000" b="1" kern="1200" dirty="0"/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9287DA-7CC3-4556-9391-C1AED3EF3A14}"/>
              </a:ext>
            </a:extLst>
          </p:cNvPr>
          <p:cNvGrpSpPr/>
          <p:nvPr/>
        </p:nvGrpSpPr>
        <p:grpSpPr>
          <a:xfrm>
            <a:off x="8652119" y="1480127"/>
            <a:ext cx="3240000" cy="5264445"/>
            <a:chOff x="5848776" y="1671343"/>
            <a:chExt cx="3200612" cy="5050675"/>
          </a:xfrm>
          <a:solidFill>
            <a:schemeClr val="accent1">
              <a:lumMod val="75000"/>
            </a:schemeClr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FBF912-99AC-498F-97C1-43B9CD88E666}"/>
                </a:ext>
              </a:extLst>
            </p:cNvPr>
            <p:cNvSpPr/>
            <p:nvPr/>
          </p:nvSpPr>
          <p:spPr>
            <a:xfrm>
              <a:off x="5848776" y="1671343"/>
              <a:ext cx="3200612" cy="5050675"/>
            </a:xfrm>
            <a:custGeom>
              <a:avLst/>
              <a:gdLst>
                <a:gd name="connsiteX0" fmla="*/ 0 w 2986562"/>
                <a:gd name="connsiteY0" fmla="*/ 0 h 1791937"/>
                <a:gd name="connsiteX1" fmla="*/ 2986562 w 2986562"/>
                <a:gd name="connsiteY1" fmla="*/ 0 h 1791937"/>
                <a:gd name="connsiteX2" fmla="*/ 2986562 w 2986562"/>
                <a:gd name="connsiteY2" fmla="*/ 1791937 h 1791937"/>
                <a:gd name="connsiteX3" fmla="*/ 0 w 2986562"/>
                <a:gd name="connsiteY3" fmla="*/ 1791937 h 1791937"/>
                <a:gd name="connsiteX4" fmla="*/ 0 w 2986562"/>
                <a:gd name="connsiteY4" fmla="*/ 0 h 179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6562" h="1791937">
                  <a:moveTo>
                    <a:pt x="0" y="0"/>
                  </a:moveTo>
                  <a:lnTo>
                    <a:pt x="2986562" y="0"/>
                  </a:lnTo>
                  <a:lnTo>
                    <a:pt x="2986562" y="1791937"/>
                  </a:lnTo>
                  <a:lnTo>
                    <a:pt x="0" y="1791937"/>
                  </a:lnTo>
                  <a:lnTo>
                    <a:pt x="0" y="0"/>
                  </a:lnTo>
                  <a:close/>
                </a:path>
              </a:pathLst>
            </a:custGeom>
            <a:grpFill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kern="1200" dirty="0">
                  <a:solidFill>
                    <a:schemeClr val="bg1"/>
                  </a:solidFill>
                </a:rPr>
                <a:t>My current research is in:</a:t>
              </a:r>
            </a:p>
            <a:p>
              <a:pPr marL="342900" lvl="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2000" b="1" kern="1200" dirty="0">
                  <a:solidFill>
                    <a:srgbClr val="FFFF00"/>
                  </a:solidFill>
                  <a:latin typeface="+mj-lt"/>
                </a:rPr>
                <a:t>Nairobi</a:t>
              </a:r>
              <a:r>
                <a:rPr lang="en-GB" sz="2000" b="1" kern="1200" dirty="0">
                  <a:solidFill>
                    <a:schemeClr val="bg1"/>
                  </a:solidFill>
                </a:rPr>
                <a:t>, </a:t>
              </a:r>
              <a:r>
                <a:rPr lang="en-GB" sz="2000" b="1" kern="1200" dirty="0">
                  <a:solidFill>
                    <a:srgbClr val="FFFF00"/>
                  </a:solidFill>
                  <a:latin typeface="+mj-lt"/>
                </a:rPr>
                <a:t>Istanbul</a:t>
              </a:r>
              <a:r>
                <a:rPr lang="en-GB" sz="2000" b="1" kern="1200" dirty="0">
                  <a:solidFill>
                    <a:schemeClr val="bg1"/>
                  </a:solidFill>
                </a:rPr>
                <a:t>, </a:t>
              </a:r>
              <a:r>
                <a:rPr lang="en-GB" sz="2000" b="1" kern="1200" dirty="0">
                  <a:solidFill>
                    <a:srgbClr val="FFFF00"/>
                  </a:solidFill>
                  <a:latin typeface="+mj-lt"/>
                </a:rPr>
                <a:t>Quito</a:t>
              </a:r>
              <a:r>
                <a:rPr lang="en-GB" sz="2000" b="1" kern="1200" dirty="0">
                  <a:solidFill>
                    <a:schemeClr val="bg1"/>
                  </a:solidFill>
                </a:rPr>
                <a:t>, </a:t>
              </a:r>
              <a:r>
                <a:rPr lang="en-GB" sz="2000" b="1" kern="1200" dirty="0">
                  <a:solidFill>
                    <a:srgbClr val="FFFF00"/>
                  </a:solidFill>
                  <a:latin typeface="+mj-lt"/>
                </a:rPr>
                <a:t>Kathmandu</a:t>
              </a:r>
              <a:r>
                <a:rPr lang="en-GB" sz="2000" b="1" kern="1200" dirty="0">
                  <a:solidFill>
                    <a:schemeClr val="bg1"/>
                  </a:solidFill>
                </a:rPr>
                <a:t> </a:t>
              </a:r>
              <a:r>
                <a:rPr lang="en-GB" sz="1200" b="1" kern="1200" dirty="0">
                  <a:solidFill>
                    <a:schemeClr val="bg1"/>
                  </a:solidFill>
                </a:rPr>
                <a:t>[“Tomorrow’s Cities” UK Funded research]</a:t>
              </a:r>
            </a:p>
            <a:p>
              <a:pPr marL="342900" lvl="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1400" b="1" dirty="0">
                <a:solidFill>
                  <a:schemeClr val="bg1"/>
                </a:solidFill>
              </a:endParaRPr>
            </a:p>
            <a:p>
              <a:pPr marL="342900" lvl="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1400" b="1" kern="1200" dirty="0">
                <a:solidFill>
                  <a:schemeClr val="bg1"/>
                </a:solidFill>
              </a:endParaRPr>
            </a:p>
            <a:p>
              <a:pPr marL="342900" lvl="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1400" b="1" dirty="0">
                <a:solidFill>
                  <a:schemeClr val="bg1"/>
                </a:solidFill>
              </a:endParaRPr>
            </a:p>
            <a:p>
              <a:pPr marL="342900" lvl="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2000" b="1" kern="1200" dirty="0">
                <a:solidFill>
                  <a:schemeClr val="bg1"/>
                </a:solidFill>
              </a:endParaRPr>
            </a:p>
            <a:p>
              <a:pPr marL="342900" lvl="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1400" b="1" kern="1200" dirty="0">
                <a:solidFill>
                  <a:srgbClr val="FFFF00"/>
                </a:solidFill>
              </a:endParaRPr>
            </a:p>
            <a:p>
              <a:pPr marL="342900" lvl="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2000" b="1" kern="1200" dirty="0">
                  <a:solidFill>
                    <a:srgbClr val="FFFF00"/>
                  </a:solidFill>
                  <a:latin typeface="+mj-lt"/>
                </a:rPr>
                <a:t>Philippines</a:t>
              </a:r>
            </a:p>
            <a:p>
              <a:pPr marL="342900" lvl="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2000" b="1" dirty="0">
                  <a:solidFill>
                    <a:srgbClr val="FFFF00"/>
                  </a:solidFill>
                  <a:latin typeface="+mj-lt"/>
                </a:rPr>
                <a:t>UK</a:t>
              </a:r>
              <a:r>
                <a:rPr lang="en-GB" sz="2000" b="1" dirty="0">
                  <a:solidFill>
                    <a:schemeClr val="bg1"/>
                  </a:solidFill>
                </a:rPr>
                <a:t> / </a:t>
              </a:r>
              <a:r>
                <a:rPr lang="en-GB" sz="2000" b="1" dirty="0">
                  <a:solidFill>
                    <a:srgbClr val="FFFF00"/>
                  </a:solidFill>
                  <a:latin typeface="+mj-lt"/>
                </a:rPr>
                <a:t>France</a:t>
              </a:r>
              <a:r>
                <a:rPr lang="en-GB" sz="2000" b="1" dirty="0">
                  <a:solidFill>
                    <a:schemeClr val="bg1"/>
                  </a:solidFill>
                </a:rPr>
                <a:t> </a:t>
              </a:r>
              <a:r>
                <a:rPr lang="en-GB" sz="1400" b="1" dirty="0">
                  <a:solidFill>
                    <a:schemeClr val="bg1"/>
                  </a:solidFill>
                </a:rPr>
                <a:t>[EDF funded research]</a:t>
              </a:r>
            </a:p>
            <a:p>
              <a:pPr marL="342900" lvl="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2000" b="1" dirty="0">
                  <a:solidFill>
                    <a:srgbClr val="FFFF00"/>
                  </a:solidFill>
                  <a:latin typeface="+mj-lt"/>
                </a:rPr>
                <a:t>India</a:t>
              </a:r>
              <a:r>
                <a:rPr lang="en-GB" sz="20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>
                  <a:solidFill>
                    <a:schemeClr val="bg1"/>
                  </a:solidFill>
                </a:rPr>
                <a:t>[LANDSLIP, UK funded research]</a:t>
              </a:r>
              <a:endParaRPr lang="en-GB" sz="1200" b="1" dirty="0">
                <a:solidFill>
                  <a:schemeClr val="bg1"/>
                </a:solidFill>
              </a:endParaRPr>
            </a:p>
            <a:p>
              <a:pPr marL="342900" lvl="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1200" b="1" dirty="0">
                <a:solidFill>
                  <a:schemeClr val="bg1"/>
                </a:solidFill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200" b="1" kern="1200" dirty="0"/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600" b="1" kern="12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E831FA-BCC9-4820-8B23-63FC31919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1008" y="3058838"/>
              <a:ext cx="2396148" cy="956236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A64221-809B-46E6-9640-F0BA88DFF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9840" y="5723313"/>
              <a:ext cx="2396148" cy="760804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9953A55-BC72-4A16-8B82-F46709F49E20}"/>
              </a:ext>
            </a:extLst>
          </p:cNvPr>
          <p:cNvSpPr txBox="1"/>
          <p:nvPr/>
        </p:nvSpPr>
        <p:spPr>
          <a:xfrm>
            <a:off x="9102915" y="4012785"/>
            <a:ext cx="2350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www.tomorrowscities.org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387CCA-15C2-467E-ADFB-D646EE84A3A7}"/>
              </a:ext>
            </a:extLst>
          </p:cNvPr>
          <p:cNvSpPr txBox="1"/>
          <p:nvPr/>
        </p:nvSpPr>
        <p:spPr>
          <a:xfrm>
            <a:off x="9561787" y="6471937"/>
            <a:ext cx="17452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www.landslip.org</a:t>
            </a:r>
          </a:p>
        </p:txBody>
      </p:sp>
      <p:pic>
        <p:nvPicPr>
          <p:cNvPr id="10" name="Picture 9" descr="A picture containing text, outdoor, ground, street&#10;&#10;Description automatically generated">
            <a:extLst>
              <a:ext uri="{FF2B5EF4-FFF2-40B4-BE49-F238E27FC236}">
                <a16:creationId xmlns:a16="http://schemas.microsoft.com/office/drawing/2014/main" id="{C66F5201-F248-4E69-B8A9-077304AEC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19" y="4650911"/>
            <a:ext cx="2791548" cy="20936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E9469F8-A4CB-4AEB-8937-213AA5BD3FE4}"/>
              </a:ext>
            </a:extLst>
          </p:cNvPr>
          <p:cNvSpPr txBox="1"/>
          <p:nvPr/>
        </p:nvSpPr>
        <p:spPr>
          <a:xfrm>
            <a:off x="758638" y="6322005"/>
            <a:ext cx="269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Nairobi Street Flooding, 2 Dec 2019</a:t>
            </a:r>
          </a:p>
          <a:p>
            <a:pPr algn="ctr"/>
            <a:r>
              <a:rPr lang="en-GB" sz="600" dirty="0">
                <a:solidFill>
                  <a:schemeClr val="bg1"/>
                </a:solidFill>
              </a:rPr>
              <a:t>Photo: Bruce D Malamud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2BAAB52-14DB-483C-B888-1F6ADAC37D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668" y="5379194"/>
            <a:ext cx="4689168" cy="136268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B414339-D673-4EF2-814B-6D057E0ED415}"/>
              </a:ext>
            </a:extLst>
          </p:cNvPr>
          <p:cNvSpPr txBox="1"/>
          <p:nvPr/>
        </p:nvSpPr>
        <p:spPr>
          <a:xfrm>
            <a:off x="3803599" y="6338666"/>
            <a:ext cx="4051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Taal Volcano, Philippines 7 Feb 2017</a:t>
            </a:r>
          </a:p>
          <a:p>
            <a:r>
              <a:rPr lang="en-GB" sz="800" dirty="0">
                <a:solidFill>
                  <a:schemeClr val="bg1"/>
                </a:solidFill>
              </a:rPr>
              <a:t>Photo: Bruce D Malamud</a:t>
            </a:r>
          </a:p>
          <a:p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53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288" y="110797"/>
            <a:ext cx="8864600" cy="751240"/>
          </a:xfrm>
        </p:spPr>
        <p:txBody>
          <a:bodyPr>
            <a:normAutofit fontScale="90000"/>
          </a:bodyPr>
          <a:lstStyle/>
          <a:p>
            <a:r>
              <a:rPr lang="en-GB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Mass Wasting (Landslides)</a:t>
            </a:r>
            <a:br>
              <a:rPr lang="en-GB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(Bruce D. Malamud)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9344F0-98B3-41DF-8DB5-AAD7176E7492}"/>
              </a:ext>
            </a:extLst>
          </p:cNvPr>
          <p:cNvSpPr txBox="1">
            <a:spLocks/>
          </p:cNvSpPr>
          <p:nvPr/>
        </p:nvSpPr>
        <p:spPr>
          <a:xfrm>
            <a:off x="407368" y="980728"/>
            <a:ext cx="6552728" cy="424847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Association of earthquake magnitudes with triggered landslides.</a:t>
            </a:r>
          </a:p>
          <a:p>
            <a:pPr algn="l"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tx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tx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quantum sensors be able to be one more evidence base for total volume of sediment triggered by a given earthquake leaving/entering a system?</a:t>
            </a:r>
          </a:p>
          <a:p>
            <a:pPr algn="l"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tx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there a change of gravity signature?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84213-88BF-4433-AD90-C56419FAD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408" b="40561"/>
          <a:stretch/>
        </p:blipFill>
        <p:spPr>
          <a:xfrm>
            <a:off x="4727848" y="5083707"/>
            <a:ext cx="2808312" cy="10815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6D366E-BBE3-4F15-99CF-21A716436D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168" y="782706"/>
            <a:ext cx="4320480" cy="5400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F0F9F3-FDFC-4A49-8F81-C175B149BB40}"/>
              </a:ext>
            </a:extLst>
          </p:cNvPr>
          <p:cNvSpPr txBox="1"/>
          <p:nvPr/>
        </p:nvSpPr>
        <p:spPr>
          <a:xfrm>
            <a:off x="382678" y="2060848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Queries/Comments related to workshop</a:t>
            </a:r>
          </a:p>
        </p:txBody>
      </p:sp>
    </p:spTree>
    <p:extLst>
      <p:ext uri="{BB962C8B-B14F-4D97-AF65-F5344CB8AC3E}">
        <p14:creationId xmlns:p14="http://schemas.microsoft.com/office/powerpoint/2010/main" val="32069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288" y="110797"/>
            <a:ext cx="9471272" cy="751240"/>
          </a:xfrm>
        </p:spPr>
        <p:txBody>
          <a:bodyPr>
            <a:normAutofit fontScale="90000"/>
          </a:bodyPr>
          <a:lstStyle/>
          <a:p>
            <a:r>
              <a:rPr lang="en-GB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Atmospheric events (clustering in space and time)</a:t>
            </a:r>
            <a:br>
              <a:rPr lang="en-GB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(Bruce D. Malamud)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9344F0-98B3-41DF-8DB5-AAD7176E7492}"/>
              </a:ext>
            </a:extLst>
          </p:cNvPr>
          <p:cNvSpPr txBox="1">
            <a:spLocks/>
          </p:cNvSpPr>
          <p:nvPr/>
        </p:nvSpPr>
        <p:spPr>
          <a:xfrm>
            <a:off x="407368" y="980728"/>
            <a:ext cx="6552728" cy="424847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and temporal clustering of atmospheric events (and compound atmospheric events).</a:t>
            </a:r>
          </a:p>
          <a:p>
            <a:pPr algn="l"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tx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tx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quantum sensors be able to (eventually, depending on temporal and spatial scales) help us identify single clusters of hazards in time and space. </a:t>
            </a:r>
          </a:p>
          <a:p>
            <a:pPr algn="l"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tx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[Depends on scales]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8E8DC-D732-4A53-8B0E-B2AD2EC801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2104" y="4547399"/>
            <a:ext cx="5056384" cy="1645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E39C9-D320-4566-A381-BFE693FFD0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1199" y="846101"/>
            <a:ext cx="4941465" cy="35199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224AE-0340-475E-B777-17FC4373E5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744" y="4546762"/>
            <a:ext cx="3120965" cy="16630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641A02-6E98-40FD-B485-1F8C1E12DFA8}"/>
              </a:ext>
            </a:extLst>
          </p:cNvPr>
          <p:cNvSpPr txBox="1"/>
          <p:nvPr/>
        </p:nvSpPr>
        <p:spPr>
          <a:xfrm>
            <a:off x="391357" y="2383211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Queries/Comments related to workshop</a:t>
            </a:r>
          </a:p>
        </p:txBody>
      </p:sp>
    </p:spTree>
    <p:extLst>
      <p:ext uri="{BB962C8B-B14F-4D97-AF65-F5344CB8AC3E}">
        <p14:creationId xmlns:p14="http://schemas.microsoft.com/office/powerpoint/2010/main" val="15684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00"/>
    </mc:Choice>
    <mc:Fallback>
      <p:transition advTm="1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288" y="110797"/>
            <a:ext cx="8864600" cy="751240"/>
          </a:xfrm>
        </p:spPr>
        <p:txBody>
          <a:bodyPr>
            <a:normAutofit fontScale="90000"/>
          </a:bodyPr>
          <a:lstStyle/>
          <a:p>
            <a:r>
              <a:rPr lang="en-GB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Multi-Hazard Cascades</a:t>
            </a:r>
            <a:br>
              <a:rPr lang="en-GB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(Bruce D. Malamud)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7EB89C-17D2-4B82-8EE6-4B57CFDC2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969751"/>
            <a:ext cx="7156559" cy="42664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93FB2A9-169B-455B-A60B-CA765E8E5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662966" y="2086170"/>
            <a:ext cx="4734596" cy="180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BBB86-54E9-4D66-B0F3-0AD933FC4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969751"/>
            <a:ext cx="2232248" cy="2936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E73D8-0A32-4F44-9505-28CB3A3C9405}"/>
              </a:ext>
            </a:extLst>
          </p:cNvPr>
          <p:cNvSpPr txBox="1"/>
          <p:nvPr/>
        </p:nvSpPr>
        <p:spPr>
          <a:xfrm>
            <a:off x="7538192" y="3877957"/>
            <a:ext cx="1901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Anthropogenic Processes that influence hazard cascades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9344F0-98B3-41DF-8DB5-AAD7176E7492}"/>
              </a:ext>
            </a:extLst>
          </p:cNvPr>
          <p:cNvSpPr txBox="1">
            <a:spLocks/>
          </p:cNvSpPr>
          <p:nvPr/>
        </p:nvSpPr>
        <p:spPr>
          <a:xfrm>
            <a:off x="263352" y="5443054"/>
            <a:ext cx="5760640" cy="75124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Scales of natural hazards range from local to global, and seconds to decades.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EC62D4-3FC3-4942-8D61-9EE038CA4F7E}"/>
              </a:ext>
            </a:extLst>
          </p:cNvPr>
          <p:cNvSpPr txBox="1"/>
          <p:nvPr/>
        </p:nvSpPr>
        <p:spPr>
          <a:xfrm>
            <a:off x="6168010" y="5556814"/>
            <a:ext cx="6094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Gill and Malamud (2017) Anthropogenic processes, natural hazards, and interactions in a multi-hazard framework. </a:t>
            </a:r>
            <a:r>
              <a:rPr lang="en-US" sz="1400" i="1" dirty="0"/>
              <a:t>Earth-Science Reviews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550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00"/>
    </mc:Choice>
    <mc:Fallback>
      <p:transition advTm="1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288" y="110797"/>
            <a:ext cx="8864600" cy="751240"/>
          </a:xfrm>
        </p:spPr>
        <p:txBody>
          <a:bodyPr>
            <a:normAutofit/>
          </a:bodyPr>
          <a:lstStyle/>
          <a:p>
            <a:r>
              <a:rPr lang="en-GB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Natural hazards (in space and time)</a:t>
            </a:r>
            <a:endParaRPr lang="en-GB" sz="18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517B6D-0CD9-466B-A597-21E3AC6423D6}"/>
              </a:ext>
            </a:extLst>
          </p:cNvPr>
          <p:cNvGrpSpPr/>
          <p:nvPr/>
        </p:nvGrpSpPr>
        <p:grpSpPr>
          <a:xfrm>
            <a:off x="1199456" y="764704"/>
            <a:ext cx="9217024" cy="5375275"/>
            <a:chOff x="1199456" y="862037"/>
            <a:chExt cx="9217024" cy="53752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BCDABE-4D92-442C-A2DA-6AB02597AB0A}"/>
                </a:ext>
              </a:extLst>
            </p:cNvPr>
            <p:cNvSpPr/>
            <p:nvPr/>
          </p:nvSpPr>
          <p:spPr>
            <a:xfrm>
              <a:off x="1199456" y="862037"/>
              <a:ext cx="9217024" cy="5375275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087B4B82-AF85-479D-AC1D-164ABD44B0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2546"/>
            <a:stretch/>
          </p:blipFill>
          <p:spPr bwMode="auto">
            <a:xfrm>
              <a:off x="1415480" y="896044"/>
              <a:ext cx="8908402" cy="534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16807B-5A30-411B-BB41-6AFC30FC8961}"/>
                </a:ext>
              </a:extLst>
            </p:cNvPr>
            <p:cNvSpPr txBox="1"/>
            <p:nvPr/>
          </p:nvSpPr>
          <p:spPr>
            <a:xfrm rot="16200000">
              <a:off x="263883" y="2848422"/>
              <a:ext cx="273408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800" dirty="0">
                  <a:latin typeface="Impact" panose="020B0806030902050204" pitchFamily="34" charset="0"/>
                </a:rPr>
                <a:t>Temporal Scale (s)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5F841F-50C5-4324-B63C-24E6017B52C1}"/>
                </a:ext>
              </a:extLst>
            </p:cNvPr>
            <p:cNvSpPr txBox="1"/>
            <p:nvPr/>
          </p:nvSpPr>
          <p:spPr>
            <a:xfrm>
              <a:off x="4386104" y="5746512"/>
              <a:ext cx="284372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800" dirty="0">
                  <a:latin typeface="Impact" panose="020B0806030902050204" pitchFamily="34" charset="0"/>
                </a:rPr>
                <a:t>Spatial Scale (km</a:t>
              </a:r>
              <a:r>
                <a:rPr lang="en-GB" sz="2800" baseline="30000" dirty="0">
                  <a:latin typeface="Impact" panose="020B0806030902050204" pitchFamily="34" charset="0"/>
                </a:rPr>
                <a:t>2</a:t>
              </a:r>
              <a:r>
                <a:rPr lang="en-GB" sz="2800" dirty="0">
                  <a:latin typeface="Impact" panose="020B0806030902050204" pitchFamily="34" charset="0"/>
                </a:rPr>
                <a:t>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F519877-46E1-457D-AB10-D4C35374970B}"/>
              </a:ext>
            </a:extLst>
          </p:cNvPr>
          <p:cNvSpPr txBox="1"/>
          <p:nvPr/>
        </p:nvSpPr>
        <p:spPr>
          <a:xfrm>
            <a:off x="10632504" y="4751813"/>
            <a:ext cx="14143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Gill and Malamud (2014) Reviewing and visualizing the interactions of natural hazards. </a:t>
            </a:r>
            <a:r>
              <a:rPr lang="en-US" sz="1200" i="1" dirty="0"/>
              <a:t>Reviews of Geophysics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4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288" y="110797"/>
            <a:ext cx="8864600" cy="751240"/>
          </a:xfrm>
        </p:spPr>
        <p:txBody>
          <a:bodyPr>
            <a:normAutofit/>
          </a:bodyPr>
          <a:lstStyle/>
          <a:p>
            <a:r>
              <a:rPr lang="en-GB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Natural Hazards</a:t>
            </a:r>
            <a:endParaRPr lang="en-GB" sz="18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CE255D2-2DED-4EF3-BCB1-F138C443427D}"/>
              </a:ext>
            </a:extLst>
          </p:cNvPr>
          <p:cNvSpPr txBox="1">
            <a:spLocks/>
          </p:cNvSpPr>
          <p:nvPr/>
        </p:nvSpPr>
        <p:spPr>
          <a:xfrm>
            <a:off x="479376" y="764704"/>
            <a:ext cx="11233248" cy="424847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natural hazard community broadly interested in understanding different aspects of risk 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hazard—intensity of events, how often, and where.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exposure—the human assets exposed (e.g., buildings, roads)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vulnerability—characteristics of humans/buildings.</a:t>
            </a:r>
          </a:p>
          <a:p>
            <a:pPr algn="l"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tx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200" b="1" dirty="0">
              <a:solidFill>
                <a:schemeClr val="tx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quantum sensors might be helpful?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[The hazard] Better identification of hazard ‘events’ with regards to spatial and temporal footprint or other measures of the intensity. 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[The exposure] The change of mass of assets in a region/urban area. </a:t>
            </a:r>
          </a:p>
          <a:p>
            <a:pPr marL="800100" lvl="1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might be over many years (e.g., urbanization) or sudden events (e.g., earthquake). </a:t>
            </a:r>
          </a:p>
          <a:p>
            <a:pPr marL="800100" lvl="1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there be a change in gravity signature that can be distinguished from other types of mass (e.g., water, rock).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C259EC-6CE7-4525-BB7D-B5C9229739C0}"/>
              </a:ext>
            </a:extLst>
          </p:cNvPr>
          <p:cNvSpPr txBox="1"/>
          <p:nvPr/>
        </p:nvSpPr>
        <p:spPr>
          <a:xfrm>
            <a:off x="479376" y="270677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A5002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Queries/Comments related to workshop</a:t>
            </a:r>
          </a:p>
        </p:txBody>
      </p:sp>
    </p:spTree>
    <p:extLst>
      <p:ext uri="{BB962C8B-B14F-4D97-AF65-F5344CB8AC3E}">
        <p14:creationId xmlns:p14="http://schemas.microsoft.com/office/powerpoint/2010/main" val="285426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00"/>
    </mc:Choice>
    <mc:Fallback>
      <p:transition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 noGrp="1"/>
          </p:cNvSpPr>
          <p:nvPr>
            <p:ph type="title"/>
          </p:nvPr>
        </p:nvSpPr>
        <p:spPr>
          <a:xfrm>
            <a:off x="1785218" y="125760"/>
            <a:ext cx="8624594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The King’s College London</a:t>
            </a:r>
            <a:b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Department of Geography: </a:t>
            </a:r>
            <a:b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Research Groups, Hubs and Centres</a:t>
            </a:r>
            <a:endParaRPr lang="en-US" sz="1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651936-C9C3-4A69-9404-EEA3B929D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563" y="1267898"/>
            <a:ext cx="4520620" cy="99064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D4C481-BBD1-4AAF-9B7B-75C3F6654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563" y="2295271"/>
            <a:ext cx="4520620" cy="10139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56F7032-6169-4033-864D-5DA6BB435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134" y="3345941"/>
            <a:ext cx="4521480" cy="9345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C246961-DFC1-434F-BB7F-962C10CB4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563" y="4317240"/>
            <a:ext cx="4520620" cy="9119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4B6132-A05E-4061-9D29-90EFABD45BAA}"/>
              </a:ext>
            </a:extLst>
          </p:cNvPr>
          <p:cNvGrpSpPr/>
          <p:nvPr/>
        </p:nvGrpSpPr>
        <p:grpSpPr>
          <a:xfrm>
            <a:off x="7036049" y="1568335"/>
            <a:ext cx="3517997" cy="1985710"/>
            <a:chOff x="5512048" y="1831027"/>
            <a:chExt cx="3517997" cy="198571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AC31F1A-090D-4254-B147-B5E2CBEF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2048" y="1831027"/>
              <a:ext cx="3517997" cy="661869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F4DE086-45ED-4FF4-9569-414ED55E7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2049" y="2509471"/>
              <a:ext cx="3517996" cy="65065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A65C344-FC1A-4A72-A55C-0A2F79A5A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2048" y="3176696"/>
              <a:ext cx="3517997" cy="64004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15B2E2-7653-4321-A007-E2D3821CF035}"/>
              </a:ext>
            </a:extLst>
          </p:cNvPr>
          <p:cNvGrpSpPr/>
          <p:nvPr/>
        </p:nvGrpSpPr>
        <p:grpSpPr>
          <a:xfrm>
            <a:off x="7055476" y="3879742"/>
            <a:ext cx="3517997" cy="1997531"/>
            <a:chOff x="5531475" y="4142433"/>
            <a:chExt cx="3517997" cy="199753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1C04C27-2D2E-4E2E-B8A4-D5A71E75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1475" y="4142433"/>
              <a:ext cx="3517997" cy="65471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65FFAEF-792D-4AD9-BC13-63F8692D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1475" y="4819271"/>
              <a:ext cx="3517996" cy="643699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B90CDD5-F6FD-4E85-BDC8-B713EE502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1475" y="5485089"/>
              <a:ext cx="3517996" cy="654875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7CC3FFC-987B-4B86-8B13-58908D4ABBD2}"/>
              </a:ext>
            </a:extLst>
          </p:cNvPr>
          <p:cNvSpPr txBox="1"/>
          <p:nvPr/>
        </p:nvSpPr>
        <p:spPr>
          <a:xfrm rot="16200000">
            <a:off x="247092" y="2745265"/>
            <a:ext cx="300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Research Groups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2EAF69-34E9-447B-9D6E-A336E292CEA0}"/>
              </a:ext>
            </a:extLst>
          </p:cNvPr>
          <p:cNvSpPr txBox="1"/>
          <p:nvPr/>
        </p:nvSpPr>
        <p:spPr>
          <a:xfrm rot="16200000">
            <a:off x="5604329" y="4691259"/>
            <a:ext cx="249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Research Centres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FC252E-7060-4C2A-B9A6-47A769C5316C}"/>
              </a:ext>
            </a:extLst>
          </p:cNvPr>
          <p:cNvSpPr txBox="1"/>
          <p:nvPr/>
        </p:nvSpPr>
        <p:spPr>
          <a:xfrm rot="16200000">
            <a:off x="5720960" y="2363880"/>
            <a:ext cx="212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Research Hubs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E25627-2DC4-4C07-B1B8-E0045554A5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563" y="5265929"/>
            <a:ext cx="4520620" cy="9119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716225-877C-4170-BCCE-861A123AA60F}"/>
              </a:ext>
            </a:extLst>
          </p:cNvPr>
          <p:cNvSpPr txBox="1"/>
          <p:nvPr/>
        </p:nvSpPr>
        <p:spPr>
          <a:xfrm>
            <a:off x="3487977" y="5265929"/>
            <a:ext cx="3002471" cy="723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spc="-50" dirty="0">
                <a:solidFill>
                  <a:srgbClr val="092D50"/>
                </a:solidFill>
                <a:latin typeface="Arial Black" panose="020B0A04020102020204" pitchFamily="34" charset="0"/>
              </a:rPr>
              <a:t>Political Ecology &amp; Ecosystem Services research group</a:t>
            </a:r>
          </a:p>
          <a:p>
            <a:endParaRPr lang="en-GB" sz="400" spc="-50" dirty="0">
              <a:solidFill>
                <a:srgbClr val="092D50"/>
              </a:solidFill>
              <a:latin typeface="Arial Black" panose="020B0A04020102020204" pitchFamily="34" charset="0"/>
            </a:endParaRPr>
          </a:p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Provides a collaborative focus for work on the social (re)production of nature, environmental conservation and resource management. </a:t>
            </a:r>
            <a:endParaRPr lang="en-GB" sz="800" b="1" spc="-5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1271C-F71B-40D4-941F-2F8774001D2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906" y="5301208"/>
            <a:ext cx="1446569" cy="8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15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000"/>
    </mc:Choice>
    <mc:Fallback>
      <p:transition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B5C34F-D802-4992-B554-C513FA2FFD94}"/>
              </a:ext>
            </a:extLst>
          </p:cNvPr>
          <p:cNvSpPr/>
          <p:nvPr/>
        </p:nvSpPr>
        <p:spPr>
          <a:xfrm>
            <a:off x="551384" y="1663511"/>
            <a:ext cx="53285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Like many research groups in geography, we seek a broader and deeper understanding of Earth’s interacting processes: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hydrological,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geomorphological,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atmospheric </a:t>
            </a:r>
            <a:r>
              <a:rPr lang="en-US" sz="2800" dirty="0"/>
              <a:t>&amp;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ecological</a:t>
            </a:r>
            <a:r>
              <a:rPr lang="en-US" sz="2800" dirty="0"/>
              <a:t>.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7671F-46A5-4B30-882B-0B69D0614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9" y="341186"/>
            <a:ext cx="7559599" cy="6915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http://stloe.most.go.th/html/lo_index/LOcanada1/102/images/L02_4.jpg">
            <a:extLst>
              <a:ext uri="{FF2B5EF4-FFF2-40B4-BE49-F238E27FC236}">
                <a16:creationId xmlns:a16="http://schemas.microsoft.com/office/drawing/2014/main" id="{4BFFC333-E7C0-4BC6-ACBF-CF19B7CC4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4112" y="1549400"/>
            <a:ext cx="4075113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37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 noGrp="1"/>
          </p:cNvSpPr>
          <p:nvPr>
            <p:ph type="title"/>
          </p:nvPr>
        </p:nvSpPr>
        <p:spPr>
          <a:xfrm>
            <a:off x="1785218" y="404664"/>
            <a:ext cx="8624594" cy="504056"/>
          </a:xfrm>
        </p:spPr>
        <p:txBody>
          <a:bodyPr>
            <a:noAutofit/>
          </a:bodyPr>
          <a:lstStyle/>
          <a:p>
            <a:pPr fontAlgn="auto">
              <a:lnSpc>
                <a:spcPts val="4400"/>
              </a:lnSpc>
              <a:spcAft>
                <a:spcPts val="0"/>
              </a:spcAft>
              <a:defRPr/>
            </a:pPr>
            <a:r>
              <a:rPr lang="en-GB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Academics</a:t>
            </a:r>
            <a:endParaRPr lang="en-US" sz="32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C1862C-4819-41AD-AF8E-7F46CF5E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9" y="341186"/>
            <a:ext cx="7559599" cy="6915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696A58-021A-4362-9783-F21246F54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64" y="1239994"/>
            <a:ext cx="6516216" cy="3252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8C579E-BABA-492E-8A4C-6BE5DB4DD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248" y="2325012"/>
            <a:ext cx="2748343" cy="1021615"/>
          </a:xfrm>
          <a:prstGeom prst="rect">
            <a:avLst/>
          </a:prstGeom>
        </p:spPr>
      </p:pic>
      <p:sp>
        <p:nvSpPr>
          <p:cNvPr id="49" name="TextBox 16">
            <a:extLst>
              <a:ext uri="{FF2B5EF4-FFF2-40B4-BE49-F238E27FC236}">
                <a16:creationId xmlns:a16="http://schemas.microsoft.com/office/drawing/2014/main" id="{FFDB9FD6-DF32-4889-88DF-0574EA42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4648510"/>
            <a:ext cx="107291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358775" algn="l"/>
              </a:tabLst>
            </a:pPr>
            <a:r>
              <a:rPr lang="en-GB" sz="2000" b="1" dirty="0">
                <a:solidFill>
                  <a:srgbClr val="1003BD"/>
                </a:solidFill>
                <a:latin typeface="Calibri" pitchFamily="34" charset="0"/>
                <a:cs typeface="Tahoma" pitchFamily="34" charset="0"/>
              </a:rPr>
              <a:t>As well as…</a:t>
            </a:r>
          </a:p>
          <a:p>
            <a:pPr>
              <a:tabLst>
                <a:tab pos="358775" algn="l"/>
              </a:tabLst>
            </a:pPr>
            <a:r>
              <a:rPr lang="en-GB" sz="2000" b="1" dirty="0">
                <a:solidFill>
                  <a:srgbClr val="1003BD"/>
                </a:solidFill>
                <a:latin typeface="Calibri" pitchFamily="34" charset="0"/>
                <a:cs typeface="Tahoma" pitchFamily="34" charset="0"/>
              </a:rPr>
              <a:t>15+ PDRA (Postdoctoral Research Associates)</a:t>
            </a:r>
          </a:p>
          <a:p>
            <a:pPr>
              <a:tabLst>
                <a:tab pos="358775" algn="l"/>
              </a:tabLst>
            </a:pPr>
            <a:r>
              <a:rPr lang="en-GB" sz="2000" b="1" dirty="0">
                <a:solidFill>
                  <a:srgbClr val="1003BD"/>
                </a:solidFill>
                <a:latin typeface="Calibri" pitchFamily="34" charset="0"/>
                <a:cs typeface="Tahoma" pitchFamily="34" charset="0"/>
              </a:rPr>
              <a:t>20+ PhD students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Tahoma" pitchFamily="34" charset="0"/>
              </a:rPr>
              <a:t>(including a number co-supervised with NMS, e.g., CANES)</a:t>
            </a:r>
          </a:p>
          <a:p>
            <a:pPr>
              <a:tabLst>
                <a:tab pos="358775" algn="l"/>
              </a:tabLst>
            </a:pPr>
            <a:r>
              <a:rPr lang="en-GB" sz="2000" b="1" dirty="0">
                <a:solidFill>
                  <a:srgbClr val="1003BD"/>
                </a:solidFill>
                <a:latin typeface="Calibri" pitchFamily="34" charset="0"/>
                <a:cs typeface="Tahoma" pitchFamily="34" charset="0"/>
              </a:rPr>
              <a:t>60+ MSc students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Tahoma" pitchFamily="34" charset="0"/>
              </a:rPr>
              <a:t>(Primarily on MSc Environmental Science for Sustainability and MSc Climate Change)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Tahoma" pitchFamily="34" charset="0"/>
            </a:endParaRPr>
          </a:p>
          <a:p>
            <a:pPr>
              <a:tabLst>
                <a:tab pos="358775" algn="l"/>
              </a:tabLst>
            </a:pPr>
            <a:endParaRPr lang="en-GB" sz="2000" b="1" dirty="0">
              <a:solidFill>
                <a:srgbClr val="1003BD"/>
              </a:solidFill>
              <a:latin typeface="Calibri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45" y="95378"/>
            <a:ext cx="109728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Research in many different ecosystems, countries and spatial/temporal scales. Some of many examples</a:t>
            </a:r>
          </a:p>
        </p:txBody>
      </p:sp>
      <p:pic>
        <p:nvPicPr>
          <p:cNvPr id="36866" name="Content Placeholder 3" descr="WorldMap2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7004" y="1336810"/>
            <a:ext cx="6216487" cy="3107183"/>
          </a:xfrm>
          <a:solidFill>
            <a:schemeClr val="tx1"/>
          </a:solidFill>
          <a:ln w="3175">
            <a:solidFill>
              <a:schemeClr val="tx1"/>
            </a:solidFill>
          </a:ln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C19E56C-0179-4307-BD29-3DDE05F482B6}"/>
              </a:ext>
            </a:extLst>
          </p:cNvPr>
          <p:cNvCxnSpPr>
            <a:cxnSpLocks/>
          </p:cNvCxnSpPr>
          <p:nvPr/>
        </p:nvCxnSpPr>
        <p:spPr>
          <a:xfrm flipV="1">
            <a:off x="6011945" y="2492896"/>
            <a:ext cx="84055" cy="249829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1128EE-466C-483A-94AE-534318C9EBD8}"/>
              </a:ext>
            </a:extLst>
          </p:cNvPr>
          <p:cNvGrpSpPr/>
          <p:nvPr/>
        </p:nvGrpSpPr>
        <p:grpSpPr>
          <a:xfrm>
            <a:off x="53334" y="1628800"/>
            <a:ext cx="2009911" cy="1584175"/>
            <a:chOff x="6535738" y="1340769"/>
            <a:chExt cx="2009911" cy="1584175"/>
          </a:xfrm>
        </p:grpSpPr>
        <p:pic>
          <p:nvPicPr>
            <p:cNvPr id="12" name="Picture 4" descr="forest_fire%5BHR%5D">
              <a:extLst>
                <a:ext uri="{FF2B5EF4-FFF2-40B4-BE49-F238E27FC236}">
                  <a16:creationId xmlns:a16="http://schemas.microsoft.com/office/drawing/2014/main" id="{3D55C2B9-4FD2-4A57-A8A5-4DA466B75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5738" y="1340769"/>
              <a:ext cx="2009911" cy="1584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10BF2D-D33A-4B8F-84F0-9F5F1E155292}"/>
                </a:ext>
              </a:extLst>
            </p:cNvPr>
            <p:cNvSpPr txBox="1"/>
            <p:nvPr/>
          </p:nvSpPr>
          <p:spPr>
            <a:xfrm>
              <a:off x="6896466" y="1628351"/>
              <a:ext cx="128845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Forest Fires in North America</a:t>
              </a:r>
            </a:p>
            <a:p>
              <a:r>
                <a:rPr lang="en-GB" sz="1000" b="1" dirty="0">
                  <a:solidFill>
                    <a:schemeClr val="bg1"/>
                  </a:solidFill>
                </a:rPr>
                <a:t>(Prof Martin Wooster, Dr James Millington, Prof Bruce Malamud)</a:t>
              </a:r>
            </a:p>
          </p:txBody>
        </p:sp>
      </p:grpSp>
      <p:pic>
        <p:nvPicPr>
          <p:cNvPr id="23" name="Picture 2" descr="http://uk.geocities.com/morris.drake@btinternet.com/Index.1.jpg">
            <a:extLst>
              <a:ext uri="{FF2B5EF4-FFF2-40B4-BE49-F238E27FC236}">
                <a16:creationId xmlns:a16="http://schemas.microsoft.com/office/drawing/2014/main" id="{00C09644-0F94-4DFC-9422-F4FD525A4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3872" y="4596841"/>
            <a:ext cx="2520031" cy="177875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ED8B704-EA3F-4B30-997F-1A07B3648185}"/>
              </a:ext>
            </a:extLst>
          </p:cNvPr>
          <p:cNvSpPr txBox="1"/>
          <p:nvPr/>
        </p:nvSpPr>
        <p:spPr>
          <a:xfrm>
            <a:off x="4952983" y="4622400"/>
            <a:ext cx="1228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Green </a:t>
            </a:r>
            <a:r>
              <a:rPr lang="en-GB" sz="1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Cooridors</a:t>
            </a:r>
            <a:r>
              <a:rPr lang="en-GB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through the Sahara (Prof Nick Drake)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0D7827-6F04-4CCB-AAC9-8ADB552454F6}"/>
              </a:ext>
            </a:extLst>
          </p:cNvPr>
          <p:cNvCxnSpPr>
            <a:cxnSpLocks/>
          </p:cNvCxnSpPr>
          <p:nvPr/>
        </p:nvCxnSpPr>
        <p:spPr>
          <a:xfrm flipH="1">
            <a:off x="5745148" y="1844824"/>
            <a:ext cx="3886218" cy="33996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BEACAE-3602-49AB-BAFC-E4D6762F5D8A}"/>
              </a:ext>
            </a:extLst>
          </p:cNvPr>
          <p:cNvGrpSpPr/>
          <p:nvPr/>
        </p:nvGrpSpPr>
        <p:grpSpPr>
          <a:xfrm>
            <a:off x="9322595" y="1247341"/>
            <a:ext cx="2141185" cy="1605596"/>
            <a:chOff x="3757613" y="3772943"/>
            <a:chExt cx="2906712" cy="2179637"/>
          </a:xfrm>
        </p:grpSpPr>
        <p:pic>
          <p:nvPicPr>
            <p:cNvPr id="27" name="Picture 5" descr="flood '97">
              <a:extLst>
                <a:ext uri="{FF2B5EF4-FFF2-40B4-BE49-F238E27FC236}">
                  <a16:creationId xmlns:a16="http://schemas.microsoft.com/office/drawing/2014/main" id="{B6A96EEB-E999-4D45-849F-6BE32D2A0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57613" y="3772943"/>
              <a:ext cx="2906712" cy="217963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0642BA-410F-4ED7-929E-CE455F1C4391}"/>
                </a:ext>
              </a:extLst>
            </p:cNvPr>
            <p:cNvSpPr txBox="1"/>
            <p:nvPr/>
          </p:nvSpPr>
          <p:spPr>
            <a:xfrm>
              <a:off x="3757614" y="3843673"/>
              <a:ext cx="1522886" cy="9609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UK Flooding</a:t>
              </a:r>
            </a:p>
            <a:p>
              <a:endParaRPr lang="en-GB" sz="1000" b="1" dirty="0">
                <a:solidFill>
                  <a:schemeClr val="bg1"/>
                </a:solidFill>
              </a:endParaRPr>
            </a:p>
            <a:p>
              <a:r>
                <a:rPr lang="en-GB" sz="1000" b="1" dirty="0">
                  <a:solidFill>
                    <a:schemeClr val="bg1"/>
                  </a:solidFill>
                </a:rPr>
                <a:t>UK Extreme Storms</a:t>
              </a:r>
            </a:p>
          </p:txBody>
        </p:sp>
      </p:grpSp>
      <p:pic>
        <p:nvPicPr>
          <p:cNvPr id="31" name="Picture 8" descr="MtRag_July05">
            <a:extLst>
              <a:ext uri="{FF2B5EF4-FFF2-40B4-BE49-F238E27FC236}">
                <a16:creationId xmlns:a16="http://schemas.microsoft.com/office/drawing/2014/main" id="{4B831A15-C666-46B7-82FC-05A6958F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32503" y="2082347"/>
            <a:ext cx="1872378" cy="1318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A3B8E51-EA39-4B3E-B9CA-383EAFE59EF7}"/>
              </a:ext>
            </a:extLst>
          </p:cNvPr>
          <p:cNvSpPr txBox="1"/>
          <p:nvPr/>
        </p:nvSpPr>
        <p:spPr>
          <a:xfrm>
            <a:off x="10061616" y="2120091"/>
            <a:ext cx="743780" cy="3138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UK Fresh Water Ecology [Dr Rob Francis]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239B356-5892-472B-988E-B1EE7B72D2B7}"/>
              </a:ext>
            </a:extLst>
          </p:cNvPr>
          <p:cNvCxnSpPr>
            <a:cxnSpLocks/>
          </p:cNvCxnSpPr>
          <p:nvPr/>
        </p:nvCxnSpPr>
        <p:spPr>
          <a:xfrm flipH="1" flipV="1">
            <a:off x="7164073" y="2502775"/>
            <a:ext cx="2868430" cy="182661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FB9038D-3BD7-41A7-A72F-871D98166188}"/>
              </a:ext>
            </a:extLst>
          </p:cNvPr>
          <p:cNvCxnSpPr/>
          <p:nvPr/>
        </p:nvCxnSpPr>
        <p:spPr>
          <a:xfrm flipV="1">
            <a:off x="1919536" y="2092200"/>
            <a:ext cx="2376264" cy="477046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05C76D6-B78D-434E-958C-65EAAA8254BD}"/>
              </a:ext>
            </a:extLst>
          </p:cNvPr>
          <p:cNvCxnSpPr>
            <a:cxnSpLocks/>
          </p:cNvCxnSpPr>
          <p:nvPr/>
        </p:nvCxnSpPr>
        <p:spPr>
          <a:xfrm flipV="1">
            <a:off x="1919536" y="2667678"/>
            <a:ext cx="2376264" cy="98468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01D669D-5189-4074-ABDB-0160E28B4E6D}"/>
              </a:ext>
            </a:extLst>
          </p:cNvPr>
          <p:cNvGrpSpPr/>
          <p:nvPr/>
        </p:nvGrpSpPr>
        <p:grpSpPr>
          <a:xfrm>
            <a:off x="13051" y="3390230"/>
            <a:ext cx="2110444" cy="1484474"/>
            <a:chOff x="6128682" y="2540881"/>
            <a:chExt cx="2110444" cy="1484474"/>
          </a:xfrm>
        </p:grpSpPr>
        <p:pic>
          <p:nvPicPr>
            <p:cNvPr id="36867" name="Picture 2" descr="http://tbn0.google.com/images?q=tbn:Rr3kOCTFzgtJSM:http://education.ed.pacificu.edu/sweb/gutierrez/volcano/Volcano.jp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67439" y="2542630"/>
              <a:ext cx="2071687" cy="148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5624A4-0A0E-46A3-B7CE-37DBBF645CEA}"/>
                </a:ext>
              </a:extLst>
            </p:cNvPr>
            <p:cNvSpPr txBox="1"/>
            <p:nvPr/>
          </p:nvSpPr>
          <p:spPr>
            <a:xfrm>
              <a:off x="6130302" y="2540881"/>
              <a:ext cx="16241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Volcanoes in Nicaragua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E05918-1B46-414D-A36B-0AE54FDB2B85}"/>
                </a:ext>
              </a:extLst>
            </p:cNvPr>
            <p:cNvSpPr txBox="1"/>
            <p:nvPr/>
          </p:nvSpPr>
          <p:spPr>
            <a:xfrm>
              <a:off x="6128682" y="2708920"/>
              <a:ext cx="13013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b="1" dirty="0">
                  <a:solidFill>
                    <a:schemeClr val="bg1"/>
                  </a:solidFill>
                </a:rPr>
                <a:t>(Prof Martin Wooster)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BDBECC8-9A0F-4E72-B0F2-932B090ABE4C}"/>
              </a:ext>
            </a:extLst>
          </p:cNvPr>
          <p:cNvCxnSpPr>
            <a:cxnSpLocks/>
          </p:cNvCxnSpPr>
          <p:nvPr/>
        </p:nvCxnSpPr>
        <p:spPr>
          <a:xfrm flipV="1">
            <a:off x="3107668" y="3116444"/>
            <a:ext cx="1660524" cy="1874747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0B500000-B344-4B75-99E9-364BE053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99793" y="4634362"/>
            <a:ext cx="2071687" cy="156834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2" descr="http://tbn2.google.com/images?q=tbn:BzPS1ij5MbPNrM:http://www.behavioradvisor.com/imageEUG.JPG">
            <a:hlinkClick r:id="rId11"/>
            <a:extLst>
              <a:ext uri="{FF2B5EF4-FFF2-40B4-BE49-F238E27FC236}">
                <a16:creationId xmlns:a16="http://schemas.microsoft.com/office/drawing/2014/main" id="{0FD5B6E3-1ECB-4A44-8741-0B57F5F15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60591" y="5496865"/>
            <a:ext cx="975045" cy="69020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B8D200-1BC7-454C-B54F-96A54C066E99}"/>
              </a:ext>
            </a:extLst>
          </p:cNvPr>
          <p:cNvCxnSpPr>
            <a:cxnSpLocks/>
          </p:cNvCxnSpPr>
          <p:nvPr/>
        </p:nvCxnSpPr>
        <p:spPr>
          <a:xfrm flipH="1" flipV="1">
            <a:off x="6396822" y="2984341"/>
            <a:ext cx="1852917" cy="200685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99C924EA-5457-48D4-B220-CAABE027B44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999" y="4149017"/>
            <a:ext cx="1267082" cy="228146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AAB11C9-A04B-44E7-B834-EBD396AC365C}"/>
              </a:ext>
            </a:extLst>
          </p:cNvPr>
          <p:cNvSpPr txBox="1"/>
          <p:nvPr/>
        </p:nvSpPr>
        <p:spPr>
          <a:xfrm>
            <a:off x="7981757" y="4747556"/>
            <a:ext cx="1059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Remote sensing of hydrological variable of Tanzania Lake Natron</a:t>
            </a:r>
          </a:p>
          <a:p>
            <a:endParaRPr lang="en-GB" sz="1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(Dr Emma Tebbs)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A14031D-713E-4F91-B823-459E18788A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633" y="3593276"/>
            <a:ext cx="1793147" cy="210818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5B156FA-6EF9-46EB-8BAA-40F685BCF22A}"/>
              </a:ext>
            </a:extLst>
          </p:cNvPr>
          <p:cNvSpPr txBox="1"/>
          <p:nvPr/>
        </p:nvSpPr>
        <p:spPr>
          <a:xfrm>
            <a:off x="11112712" y="4679354"/>
            <a:ext cx="102748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000" b="1" dirty="0"/>
              <a:t>Landslide Early Forecasting in India</a:t>
            </a:r>
          </a:p>
          <a:p>
            <a:r>
              <a:rPr lang="en-GB" sz="1000" b="1" dirty="0"/>
              <a:t>(Prof Bruce Malamud &amp; Dr George Adamson)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F21E989-235C-40E8-BC9D-7B42C70C8E98}"/>
              </a:ext>
            </a:extLst>
          </p:cNvPr>
          <p:cNvSpPr txBox="1"/>
          <p:nvPr/>
        </p:nvSpPr>
        <p:spPr>
          <a:xfrm>
            <a:off x="142567" y="5091173"/>
            <a:ext cx="20716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tx2"/>
                </a:solidFill>
                <a:latin typeface="Tahoma" pitchFamily="34" charset="0"/>
                <a:ea typeface="+mn-ea"/>
                <a:cs typeface="+mn-cs"/>
              </a:rPr>
              <a:t>Antarctic and Greenland ice sheet contributions to sea-level rise</a:t>
            </a:r>
          </a:p>
          <a:p>
            <a:r>
              <a:rPr lang="en-GB" sz="1200" b="1" dirty="0">
                <a:solidFill>
                  <a:schemeClr val="tx2"/>
                </a:solidFill>
                <a:latin typeface="Tahoma" pitchFamily="34" charset="0"/>
              </a:rPr>
              <a:t>(Dr Tamsin Edwards)</a:t>
            </a:r>
            <a:br>
              <a:rPr lang="en-GB" sz="1200" b="1" dirty="0">
                <a:solidFill>
                  <a:schemeClr val="tx2"/>
                </a:solidFill>
                <a:latin typeface="Tahoma" pitchFamily="34" charset="0"/>
              </a:rPr>
            </a:br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C2CD5-B5FF-42C8-8096-961949A3FB90}"/>
              </a:ext>
            </a:extLst>
          </p:cNvPr>
          <p:cNvSpPr txBox="1"/>
          <p:nvPr/>
        </p:nvSpPr>
        <p:spPr>
          <a:xfrm>
            <a:off x="3318763" y="4656515"/>
            <a:ext cx="11340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Cloud forest/deforestation, of conservation importance. (Prof Mark Mulligan)</a:t>
            </a:r>
          </a:p>
        </p:txBody>
      </p:sp>
    </p:spTree>
  </p:cSld>
  <p:clrMapOvr>
    <a:masterClrMapping/>
  </p:clrMapOvr>
  <p:transition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16919" y="-95573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Research links different methods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67074" y="764704"/>
            <a:ext cx="84934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2800" b="1" dirty="0">
                <a:latin typeface="+mn-lt"/>
                <a:cs typeface="Tahoma"/>
              </a:rPr>
              <a:t>Field environmental monitoring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2800" b="1" dirty="0">
                <a:latin typeface="+mn-lt"/>
                <a:cs typeface="Tahoma"/>
              </a:rPr>
              <a:t>Laboratory experimental work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2800" b="1" dirty="0">
                <a:latin typeface="+mn-lt"/>
                <a:cs typeface="Tahoma"/>
              </a:rPr>
              <a:t>Computer-based simulation modelling 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2800" b="1" dirty="0">
                <a:latin typeface="+mn-lt"/>
                <a:cs typeface="Tahoma"/>
              </a:rPr>
              <a:t>In-situ sensor networks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2800" b="1" dirty="0">
                <a:latin typeface="+mn-lt"/>
                <a:cs typeface="Tahoma"/>
              </a:rPr>
              <a:t>Remote Sensing</a:t>
            </a:r>
          </a:p>
          <a:p>
            <a:pPr marL="361950" indent="-3619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2800" b="1" dirty="0">
                <a:latin typeface="+mn-lt"/>
                <a:cs typeface="Tahoma"/>
              </a:rPr>
              <a:t>Policy, risk, GIS </a:t>
            </a:r>
            <a:r>
              <a:rPr lang="en-GB" sz="2400" b="1" dirty="0">
                <a:latin typeface="+mn-lt"/>
                <a:cs typeface="Tahoma"/>
              </a:rPr>
              <a:t>(links w. other geography research domains)</a:t>
            </a:r>
            <a:endParaRPr lang="en-GB" sz="2800" b="1" dirty="0">
              <a:latin typeface="+mn-lt"/>
              <a:cs typeface="Tahoma"/>
            </a:endParaRPr>
          </a:p>
          <a:p>
            <a:pPr marL="630936" indent="-630936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GB" sz="2800" b="1" dirty="0">
              <a:latin typeface="+mn-lt"/>
              <a:cs typeface="Tahoma"/>
            </a:endParaRPr>
          </a:p>
          <a:p>
            <a:pPr marL="630936" indent="-630936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GB" sz="2800" b="1" dirty="0">
              <a:latin typeface="+mn-lt"/>
              <a:cs typeface="Tahoma"/>
            </a:endParaRPr>
          </a:p>
        </p:txBody>
      </p:sp>
      <p:sp>
        <p:nvSpPr>
          <p:cNvPr id="51203" name="Rectangle 19"/>
          <p:cNvSpPr>
            <a:spLocks noChangeArrowheads="1"/>
          </p:cNvSpPr>
          <p:nvPr/>
        </p:nvSpPr>
        <p:spPr bwMode="auto">
          <a:xfrm>
            <a:off x="2135188" y="5157789"/>
            <a:ext cx="79930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>
                <a:latin typeface="Calibri" pitchFamily="34" charset="0"/>
                <a:cs typeface="Tahoma" pitchFamily="34" charset="0"/>
              </a:rPr>
              <a:t>One of the first Geography research groups in the UK to develop this particular expertise.</a:t>
            </a:r>
          </a:p>
        </p:txBody>
      </p:sp>
      <p:grpSp>
        <p:nvGrpSpPr>
          <p:cNvPr id="51204" name="Group 25"/>
          <p:cNvGrpSpPr>
            <a:grpSpLocks/>
          </p:cNvGrpSpPr>
          <p:nvPr/>
        </p:nvGrpSpPr>
        <p:grpSpPr bwMode="auto">
          <a:xfrm>
            <a:off x="2135189" y="3619501"/>
            <a:ext cx="7907337" cy="1249363"/>
            <a:chOff x="611560" y="5080990"/>
            <a:chExt cx="7907413" cy="1249745"/>
          </a:xfrm>
        </p:grpSpPr>
        <p:pic>
          <p:nvPicPr>
            <p:cNvPr id="51205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88224" y="5085184"/>
              <a:ext cx="1930749" cy="12455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06" name="Picture 4" descr="Testing uprooting strength of trees along the River Tagliamento, NE Italy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560" y="5085184"/>
              <a:ext cx="1656184" cy="124046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0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6364" y="5085184"/>
              <a:ext cx="1242000" cy="1242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0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7604" y="5085184"/>
              <a:ext cx="1242000" cy="1242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09" name="Picture 13"/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984" y="5080990"/>
              <a:ext cx="1242000" cy="1242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6D782-D7AE-4E20-8EA4-144D81E67E5D}"/>
              </a:ext>
            </a:extLst>
          </p:cNvPr>
          <p:cNvSpPr/>
          <p:nvPr/>
        </p:nvSpPr>
        <p:spPr>
          <a:xfrm>
            <a:off x="7104113" y="1335755"/>
            <a:ext cx="2659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dirty="0">
                <a:hlinkClick r:id="rId8"/>
              </a:rPr>
              <a:t>https://twitter.com/KCLGeoglabs</a:t>
            </a:r>
            <a:r>
              <a:rPr lang="en-GB" sz="1200" b="1" dirty="0"/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2348880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Give in the following slides some exemplars of research being done (but non-complete).</a:t>
            </a:r>
            <a:b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b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</a:b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rPr>
              <a:t>Some you will have seen mentioned in previous workshop talks yesterday/today.</a:t>
            </a:r>
          </a:p>
        </p:txBody>
      </p:sp>
    </p:spTree>
    <p:extLst>
      <p:ext uri="{BB962C8B-B14F-4D97-AF65-F5344CB8AC3E}">
        <p14:creationId xmlns:p14="http://schemas.microsoft.com/office/powerpoint/2010/main" val="7042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000"/>
    </mc:Choice>
    <mc:Fallback xmlns="">
      <p:transition advTm="1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704295" y="423864"/>
            <a:ext cx="287178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Monitoring sand transport in California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(Dr Andreas Baas)</a:t>
            </a:r>
          </a:p>
        </p:txBody>
      </p:sp>
      <p:pic>
        <p:nvPicPr>
          <p:cNvPr id="55298" name="Picture 3" descr="field_setup_Guadalup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6113" y="-17463"/>
            <a:ext cx="62484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 descr="P000169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6025" y="3356992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treamers">
            <a:hlinkClick r:id="" action="ppaction://media"/>
            <a:extLst>
              <a:ext uri="{FF2B5EF4-FFF2-40B4-BE49-F238E27FC236}">
                <a16:creationId xmlns:a16="http://schemas.microsoft.com/office/drawing/2014/main" id="{996CE75C-2E73-486E-87D3-71E78D9E97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5520" y="3068960"/>
            <a:ext cx="3672408" cy="3004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068"/>
    </mc:Choice>
    <mc:Fallback xmlns="">
      <p:transition advTm="1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2686" objId="7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1746</Words>
  <Application>Microsoft Office PowerPoint</Application>
  <PresentationFormat>Widescreen</PresentationFormat>
  <Paragraphs>191</Paragraphs>
  <Slides>29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Black</vt:lpstr>
      <vt:lpstr>Arial Narrow</vt:lpstr>
      <vt:lpstr>Calibri</vt:lpstr>
      <vt:lpstr>Impact</vt:lpstr>
      <vt:lpstr>Tahoma</vt:lpstr>
      <vt:lpstr>Times New Roman</vt:lpstr>
      <vt:lpstr>Wingdings</vt:lpstr>
      <vt:lpstr>Office Theme</vt:lpstr>
      <vt:lpstr>Inter-disciplinary Workshop on Environmental Applications of Quantum Sensors 23 March 2023      Bruce D. Malamud Professor of Natural and Environmental Hazards Department of Geography, King’s College London  [Lead, Physical and Environmental Geography Research Group]</vt:lpstr>
      <vt:lpstr>The King’s College London Department of Geography:  Research Groups, Hubs and Centres</vt:lpstr>
      <vt:lpstr>The King’s College London Department of Geography:  Research Groups, Hubs and Centres</vt:lpstr>
      <vt:lpstr>PowerPoint Presentation</vt:lpstr>
      <vt:lpstr>Academics</vt:lpstr>
      <vt:lpstr>Research in many different ecosystems, countries and spatial/temporal scales. Some of many examples</vt:lpstr>
      <vt:lpstr>Research links different methods</vt:lpstr>
      <vt:lpstr>Give in the following slides some exemplars of research being done (but non-complete).  Some you will have seen mentioned in previous workshop talks yesterday/today.</vt:lpstr>
      <vt:lpstr>PowerPoint Presentation</vt:lpstr>
      <vt:lpstr>PowerPoint Presentation</vt:lpstr>
      <vt:lpstr>Aeolian geomorphology (sand transport by wind)  Queries/Comments related to workshop</vt:lpstr>
      <vt:lpstr>Quaternary landscape evolution, climate change, and hominin dispersals in Eurasia.  (Dr Jenni Sherriff)</vt:lpstr>
      <vt:lpstr>Modelling smoke plumes from Forest Fires (Professor Martin Wooster)</vt:lpstr>
      <vt:lpstr>Ecological memory demonstrated by a model of forest fire (Dr James Millington)</vt:lpstr>
      <vt:lpstr>Landscape ecology and wildfire dynamics</vt:lpstr>
      <vt:lpstr>Applications of Earth observation technology to biodiversity conservation and sustainable development  (Dr Emma Tebbs)</vt:lpstr>
      <vt:lpstr>Urban Ecosystems and Biodiversity; Invasive Alien Species (Dr Rob Francis, Dr Mike Chadwick)</vt:lpstr>
      <vt:lpstr>Plant Community Ecology (Dr Jane Catford)</vt:lpstr>
      <vt:lpstr>Invasive Alien Species</vt:lpstr>
      <vt:lpstr>Monitoring and Modelling of Global Data (Prof Mark Mulligan)</vt:lpstr>
      <vt:lpstr>Monitoring and Modelling of Global Data (Prof Mark Mulligan)</vt:lpstr>
      <vt:lpstr>PowerPoint Presentation</vt:lpstr>
      <vt:lpstr>Climate Modelling: Antarctic and Greenland ice sheet contributions to sea-level rise (Dr Tamsin Edwards)</vt:lpstr>
      <vt:lpstr>Bruce D Malamud Professor of Natural and Environmental Hazards Department of Geography, King’s College London </vt:lpstr>
      <vt:lpstr>Mass Wasting (Landslides) (Bruce D. Malamud)</vt:lpstr>
      <vt:lpstr>Atmospheric events (clustering in space and time) (Bruce D. Malamud)</vt:lpstr>
      <vt:lpstr>Multi-Hazard Cascades (Bruce D. Malamud)</vt:lpstr>
      <vt:lpstr>Natural hazards (in space and time)</vt:lpstr>
      <vt:lpstr>Natural Hazards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 Helen Moggridge</dc:creator>
  <cp:lastModifiedBy>Malamud, Bruce</cp:lastModifiedBy>
  <cp:revision>208</cp:revision>
  <cp:lastPrinted>2019-09-18T09:03:24Z</cp:lastPrinted>
  <dcterms:created xsi:type="dcterms:W3CDTF">2009-01-05T16:45:30Z</dcterms:created>
  <dcterms:modified xsi:type="dcterms:W3CDTF">2022-03-23T12:40:27Z</dcterms:modified>
</cp:coreProperties>
</file>