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5" r:id="rId3"/>
    <p:sldId id="293" r:id="rId4"/>
    <p:sldId id="284" r:id="rId5"/>
    <p:sldId id="286" r:id="rId6"/>
    <p:sldId id="285" r:id="rId7"/>
    <p:sldId id="291" r:id="rId8"/>
    <p:sldId id="289" r:id="rId9"/>
    <p:sldId id="290" r:id="rId10"/>
    <p:sldId id="281" r:id="rId11"/>
    <p:sldId id="283" r:id="rId12"/>
    <p:sldId id="292" r:id="rId13"/>
    <p:sldId id="294" r:id="rId14"/>
    <p:sldId id="296" r:id="rId15"/>
    <p:sldId id="29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4551"/>
    <a:srgbClr val="FF0000"/>
    <a:srgbClr val="F5E3DC"/>
    <a:srgbClr val="AFA29D"/>
    <a:srgbClr val="F6E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652" autoAdjust="0"/>
  </p:normalViewPr>
  <p:slideViewPr>
    <p:cSldViewPr snapToGrid="0" snapToObjects="1">
      <p:cViewPr varScale="1">
        <p:scale>
          <a:sx n="100" d="100"/>
          <a:sy n="100" d="100"/>
        </p:scale>
        <p:origin x="-11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9AB19-7EF2-194E-A455-469D9C8CB019}" type="datetimeFigureOut">
              <a:rPr lang="en-US" smtClean="0"/>
              <a:t>07/04/22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82AD1-0E4B-1A44-8482-B65C37848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82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82AD1-0E4B-1A44-8482-B65C37848E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75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82AD1-0E4B-1A44-8482-B65C37848E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96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82AD1-0E4B-1A44-8482-B65C37848E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33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82AD1-0E4B-1A44-8482-B65C37848E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33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82AD1-0E4B-1A44-8482-B65C37848E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33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82AD1-0E4B-1A44-8482-B65C37848E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33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82AD1-0E4B-1A44-8482-B65C37848E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96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82AD1-0E4B-1A44-8482-B65C37848E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31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82AD1-0E4B-1A44-8482-B65C37848E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31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82AD1-0E4B-1A44-8482-B65C37848E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6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82AD1-0E4B-1A44-8482-B65C37848E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67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Beneficial</a:t>
            </a:r>
            <a:r>
              <a:rPr lang="en-US" baseline="0" dirty="0" smtClean="0"/>
              <a:t> to you? Do you anticipate issues in identifying new targets from alerts?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Any other facilities producing candidates for your area?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Integrating transient brokers or marshals? Which ones? Direct integration useful?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Instrument specification for SPEC time. SPRAT? R~300 4000-8000Å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Signal to noise requirements, wavelength </a:t>
            </a:r>
            <a:r>
              <a:rPr lang="en-US" baseline="0" dirty="0" err="1" smtClean="0"/>
              <a:t>optimisation</a:t>
            </a:r>
            <a:r>
              <a:rPr lang="en-US" baseline="0" dirty="0" smtClean="0"/>
              <a:t>?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Photometric or Polarimetric ‘SPEC’ observations?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82AD1-0E4B-1A44-8482-B65C37848E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67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82AD1-0E4B-1A44-8482-B65C37848E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31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Excluding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NSO data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82AD1-0E4B-1A44-8482-B65C37848E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31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82AD1-0E4B-1A44-8482-B65C37848E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3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03B-508A-6146-A18E-6BCF68119F08}" type="datetimeFigureOut">
              <a:rPr lang="en-US" smtClean="0"/>
              <a:t>07/04/22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DBB2-71DF-A942-856D-211DDCC3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8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03B-508A-6146-A18E-6BCF68119F08}" type="datetimeFigureOut">
              <a:rPr lang="en-US" smtClean="0"/>
              <a:t>07/04/22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DBB2-71DF-A942-856D-211DDCC3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7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03B-508A-6146-A18E-6BCF68119F08}" type="datetimeFigureOut">
              <a:rPr lang="en-US" smtClean="0"/>
              <a:t>07/04/22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DBB2-71DF-A942-856D-211DDCC3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65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03B-508A-6146-A18E-6BCF68119F08}" type="datetimeFigureOut">
              <a:rPr lang="en-US" smtClean="0"/>
              <a:t>07/04/22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DBB2-71DF-A942-856D-211DDCC3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60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03B-508A-6146-A18E-6BCF68119F08}" type="datetimeFigureOut">
              <a:rPr lang="en-US" smtClean="0"/>
              <a:t>07/04/22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DBB2-71DF-A942-856D-211DDCC3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3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03B-508A-6146-A18E-6BCF68119F08}" type="datetimeFigureOut">
              <a:rPr lang="en-US" smtClean="0"/>
              <a:t>07/04/22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DBB2-71DF-A942-856D-211DDCC3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08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03B-508A-6146-A18E-6BCF68119F08}" type="datetimeFigureOut">
              <a:rPr lang="en-US" smtClean="0"/>
              <a:t>07/04/22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DBB2-71DF-A942-856D-211DDCC3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5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03B-508A-6146-A18E-6BCF68119F08}" type="datetimeFigureOut">
              <a:rPr lang="en-US" smtClean="0"/>
              <a:t>07/04/22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DBB2-71DF-A942-856D-211DDCC3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5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03B-508A-6146-A18E-6BCF68119F08}" type="datetimeFigureOut">
              <a:rPr lang="en-US" smtClean="0"/>
              <a:t>07/04/22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DBB2-71DF-A942-856D-211DDCC3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7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03B-508A-6146-A18E-6BCF68119F08}" type="datetimeFigureOut">
              <a:rPr lang="en-US" smtClean="0"/>
              <a:t>07/04/22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DBB2-71DF-A942-856D-211DDCC3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42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03B-508A-6146-A18E-6BCF68119F08}" type="datetimeFigureOut">
              <a:rPr lang="en-US" smtClean="0"/>
              <a:t>07/04/22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DBB2-71DF-A942-856D-211DDCC3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7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424551"/>
                </a:solidFill>
              </a:defRPr>
            </a:lvl1pPr>
          </a:lstStyle>
          <a:p>
            <a:fld id="{79A4003B-508A-6146-A18E-6BCF68119F08}" type="datetimeFigureOut">
              <a:rPr lang="en-US" smtClean="0"/>
              <a:pPr/>
              <a:t>07/04/22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42455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424551"/>
                </a:solidFill>
              </a:defRPr>
            </a:lvl1pPr>
          </a:lstStyle>
          <a:p>
            <a:fld id="{2133DBB2-71DF-A942-856D-211DDCC3DD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8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42455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  <a:latin typeface="JosefinSans-Thin"/>
          <a:ea typeface="+mj-ea"/>
          <a:cs typeface="JosefinSans-Thi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rgbClr val="424551"/>
          </a:solidFill>
          <a:latin typeface="JosefinSans-Thin"/>
          <a:ea typeface="+mn-ea"/>
          <a:cs typeface="JosefinSans-Thi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424551"/>
          </a:solidFill>
          <a:latin typeface="JosefinSans-Thin"/>
          <a:ea typeface="+mn-ea"/>
          <a:cs typeface="JosefinSans-Thi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424551"/>
          </a:solidFill>
          <a:latin typeface="JosefinSans-Thin"/>
          <a:ea typeface="+mn-ea"/>
          <a:cs typeface="JosefinSans-Thi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424551"/>
          </a:solidFill>
          <a:latin typeface="JosefinSans-Thin"/>
          <a:ea typeface="+mn-ea"/>
          <a:cs typeface="JosefinSans-Thi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424551"/>
          </a:solidFill>
          <a:latin typeface="JosefinSans-Thin"/>
          <a:ea typeface="+mn-ea"/>
          <a:cs typeface="JosefinSans-Thi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emf"/><Relationship Id="rId9" Type="http://schemas.openxmlformats.org/officeDocument/2006/relationships/image" Target="../media/image7.emf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7.png"/><Relationship Id="rId6" Type="http://schemas.openxmlformats.org/officeDocument/2006/relationships/image" Target="../media/image4.png"/><Relationship Id="rId7" Type="http://schemas.openxmlformats.org/officeDocument/2006/relationships/image" Target="../media/image18.jpe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emf"/><Relationship Id="rId7" Type="http://schemas.openxmlformats.org/officeDocument/2006/relationships/image" Target="../media/image8.png"/><Relationship Id="rId8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3927"/>
            <a:ext cx="9144000" cy="4534411"/>
          </a:xfrm>
          <a:prstGeom prst="rect">
            <a:avLst/>
          </a:prstGeom>
        </p:spPr>
      </p:pic>
      <p:pic>
        <p:nvPicPr>
          <p:cNvPr id="9" name="Picture 8" descr="00_test_rend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1080187"/>
            <a:ext cx="8319125" cy="5300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900" y="-129848"/>
            <a:ext cx="9144000" cy="1470025"/>
          </a:xfrm>
        </p:spPr>
        <p:txBody>
          <a:bodyPr>
            <a:noAutofit/>
          </a:bodyPr>
          <a:lstStyle/>
          <a:p>
            <a:r>
              <a:rPr lang="en-US" sz="3200" dirty="0" smtClean="0"/>
              <a:t>Follow-up with </a:t>
            </a:r>
            <a:r>
              <a:rPr lang="en-US" sz="3200" dirty="0" smtClean="0"/>
              <a:t>the NRT</a:t>
            </a:r>
            <a:endParaRPr lang="en-US" sz="3200" dirty="0"/>
          </a:p>
        </p:txBody>
      </p:sp>
      <p:pic>
        <p:nvPicPr>
          <p:cNvPr id="5" name="Picture 4" descr="f5eaf47cde5947ba951c768c4324b6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6" y="6072054"/>
            <a:ext cx="2425107" cy="695995"/>
          </a:xfrm>
          <a:prstGeom prst="rect">
            <a:avLst/>
          </a:prstGeom>
        </p:spPr>
      </p:pic>
      <p:pic>
        <p:nvPicPr>
          <p:cNvPr id="6" name="Picture 5" descr="LT_LOGO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5872837"/>
            <a:ext cx="932457" cy="932457"/>
          </a:xfrm>
          <a:prstGeom prst="rect">
            <a:avLst/>
          </a:prstGeom>
        </p:spPr>
      </p:pic>
      <p:pic>
        <p:nvPicPr>
          <p:cNvPr id="7" name="Picture 6" descr="logo-ia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710" y="5964508"/>
            <a:ext cx="803541" cy="803541"/>
          </a:xfrm>
          <a:prstGeom prst="rect">
            <a:avLst/>
          </a:prstGeom>
        </p:spPr>
      </p:pic>
      <p:pic>
        <p:nvPicPr>
          <p:cNvPr id="8" name="Picture 7" descr="Logo Universidad de Oviedo_izquierda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979" y="6072054"/>
            <a:ext cx="2307766" cy="651533"/>
          </a:xfrm>
          <a:prstGeom prst="rect">
            <a:avLst/>
          </a:prstGeom>
        </p:spPr>
      </p:pic>
      <p:pic>
        <p:nvPicPr>
          <p:cNvPr id="13" name="Picture 12" descr="logo11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5" y="17595"/>
            <a:ext cx="979609" cy="10625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70381" y="5602728"/>
            <a:ext cx="40337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NRT render by Cesar Rodriguez</a:t>
            </a:r>
          </a:p>
        </p:txBody>
      </p:sp>
      <p:sp>
        <p:nvSpPr>
          <p:cNvPr id="3" name="Rectangle 2"/>
          <p:cNvSpPr/>
          <p:nvPr/>
        </p:nvSpPr>
        <p:spPr>
          <a:xfrm flipH="1" flipV="1">
            <a:off x="44928" y="1235645"/>
            <a:ext cx="3457730" cy="591814"/>
          </a:xfrm>
          <a:prstGeom prst="rect">
            <a:avLst/>
          </a:prstGeom>
          <a:solidFill>
            <a:srgbClr val="F6EBC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928" y="1228477"/>
            <a:ext cx="45341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2455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JosefinSans-Thin"/>
                <a:cs typeface="JosefinSans-Thin"/>
              </a:rPr>
              <a:t>Helen Jermak</a:t>
            </a: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, NRT Project Scientist</a:t>
            </a:r>
          </a:p>
          <a:p>
            <a:r>
              <a:rPr lang="en-US" sz="14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On behalf of the NRT Project Team</a:t>
            </a:r>
            <a:endParaRPr lang="en-US" sz="1400" b="1" dirty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602728"/>
            <a:ext cx="18517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424551"/>
                </a:solidFill>
                <a:latin typeface="JosefinSans-Thin"/>
                <a:cs typeface="JosefinSans-Thin"/>
              </a:rPr>
              <a:t>Sky image by Hannah Newport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" y="5755532"/>
            <a:ext cx="40337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Slide design </a:t>
            </a:r>
            <a:r>
              <a:rPr lang="en-US" sz="1000" dirty="0" err="1" smtClean="0">
                <a:solidFill>
                  <a:srgbClr val="424551"/>
                </a:solidFill>
                <a:latin typeface="JosefinSans-Thin"/>
                <a:cs typeface="JosefinSans-Thin"/>
              </a:rPr>
              <a:t>Cíara</a:t>
            </a:r>
            <a:r>
              <a:rPr lang="en-US" sz="1000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 </a:t>
            </a:r>
            <a:r>
              <a:rPr lang="en-US" sz="1000" dirty="0" err="1" smtClean="0">
                <a:solidFill>
                  <a:srgbClr val="424551"/>
                </a:solidFill>
                <a:latin typeface="JosefinSans-Thin"/>
                <a:cs typeface="JosefinSans-Thin"/>
              </a:rPr>
              <a:t>Naughton</a:t>
            </a:r>
            <a:endParaRPr lang="en-US" sz="1000" dirty="0" smtClean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3712" y="6204916"/>
            <a:ext cx="1923757" cy="49327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869847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73129" y="4491939"/>
            <a:ext cx="80720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300" dirty="0" smtClean="0">
              <a:solidFill>
                <a:srgbClr val="424551"/>
              </a:solidFill>
              <a:latin typeface="JosefinSans-Thin"/>
              <a:cs typeface="JosefinSans-Thin"/>
            </a:endParaRPr>
          </a:p>
          <a:p>
            <a:pPr marL="342900" indent="-342900">
              <a:buFont typeface="Arial"/>
              <a:buChar char="•"/>
            </a:pPr>
            <a:endParaRPr lang="en-US" sz="2300" dirty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Galactic Supernova Event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6400" y="1676401"/>
            <a:ext cx="82804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100" b="1" i="1" dirty="0" smtClean="0">
                <a:latin typeface="JosefinSans-Thin"/>
                <a:cs typeface="JosefinSans-Thin"/>
              </a:rPr>
              <a:t>Bright</a:t>
            </a:r>
            <a:r>
              <a:rPr lang="en-US" sz="2100" dirty="0" smtClean="0">
                <a:latin typeface="JosefinSans-Thin"/>
                <a:cs typeface="JosefinSans-Thin"/>
              </a:rPr>
              <a:t>, </a:t>
            </a:r>
            <a:r>
              <a:rPr lang="en-US" sz="2100" dirty="0" err="1" smtClean="0">
                <a:latin typeface="JosefinSans-Thin"/>
                <a:cs typeface="JosefinSans-Thin"/>
              </a:rPr>
              <a:t>ToO</a:t>
            </a:r>
            <a:r>
              <a:rPr lang="en-US" sz="2100" dirty="0" smtClean="0">
                <a:latin typeface="JosefinSans-Thin"/>
                <a:cs typeface="JosefinSans-Thin"/>
              </a:rPr>
              <a:t> event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Current option: LT 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Rapid response observations with LT: what’s required?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Imaging and spectroscopy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LT already provides </a:t>
            </a:r>
            <a:r>
              <a:rPr lang="en-US" sz="2100" i="1" dirty="0" smtClean="0">
                <a:latin typeface="JosefinSans-Thin"/>
                <a:cs typeface="JosefinSans-Thin"/>
              </a:rPr>
              <a:t>imaging</a:t>
            </a:r>
            <a:r>
              <a:rPr lang="en-US" sz="2100" dirty="0" smtClean="0">
                <a:latin typeface="JosefinSans-Thin"/>
                <a:cs typeface="JosefinSans-Thin"/>
              </a:rPr>
              <a:t> of bright objects for National Schools’ Observatory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Spectroscopy for bright objects: not currently used/requested</a:t>
            </a:r>
          </a:p>
        </p:txBody>
      </p:sp>
      <p:pic>
        <p:nvPicPr>
          <p:cNvPr id="2" name="Picture 1" descr="moon_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13" y="4230728"/>
            <a:ext cx="6716838" cy="230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6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73129" y="4491939"/>
            <a:ext cx="80720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300" dirty="0" smtClean="0">
              <a:solidFill>
                <a:srgbClr val="424551"/>
              </a:solidFill>
              <a:latin typeface="JosefinSans-Thin"/>
              <a:cs typeface="JosefinSans-Thin"/>
            </a:endParaRPr>
          </a:p>
          <a:p>
            <a:pPr marL="342900" indent="-342900">
              <a:buFont typeface="Arial"/>
              <a:buChar char="•"/>
            </a:pPr>
            <a:endParaRPr lang="en-US" sz="2300" dirty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Imaging options (LT)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7000" y="1429547"/>
            <a:ext cx="865857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IO</a:t>
            </a:r>
            <a:r>
              <a:rPr lang="en-US" sz="2100" dirty="0">
                <a:latin typeface="JosefinSans-Thin"/>
                <a:cs typeface="JosefinSans-Thin"/>
              </a:rPr>
              <a:t>:</a:t>
            </a:r>
            <a:r>
              <a:rPr lang="en-US" sz="2100" dirty="0" smtClean="0">
                <a:latin typeface="JosefinSans-Thin"/>
                <a:cs typeface="JosefinSans-Thin"/>
              </a:rPr>
              <a:t>O main imager on LT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>
                <a:latin typeface="JosefinSans-Thin"/>
                <a:cs typeface="JosefinSans-Thin"/>
              </a:rPr>
              <a:t>U</a:t>
            </a:r>
            <a:r>
              <a:rPr lang="en-US" sz="2100" dirty="0" smtClean="0">
                <a:latin typeface="JosefinSans-Thin"/>
                <a:cs typeface="JosefinSans-Thin"/>
              </a:rPr>
              <a:t>sed for imaging of bright objects: Moon </a:t>
            </a:r>
            <a:r>
              <a:rPr lang="en-US" sz="2100" dirty="0">
                <a:latin typeface="JosefinSans-Thin"/>
                <a:cs typeface="JosefinSans-Thin"/>
              </a:rPr>
              <a:t>(-12), Jupiter (-9), Venus (-4</a:t>
            </a:r>
            <a:r>
              <a:rPr lang="en-US" sz="2100" dirty="0" smtClean="0">
                <a:latin typeface="JosefinSans-Thin"/>
                <a:cs typeface="JosefinSans-Thin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>
                <a:latin typeface="JosefinSans-Thin"/>
                <a:cs typeface="JosefinSans-Thin"/>
              </a:rPr>
              <a:t>T</a:t>
            </a:r>
            <a:r>
              <a:rPr lang="en-US" sz="2100" dirty="0" smtClean="0">
                <a:latin typeface="JosefinSans-Thin"/>
                <a:cs typeface="JosefinSans-Thin"/>
              </a:rPr>
              <a:t>wo </a:t>
            </a:r>
            <a:r>
              <a:rPr lang="en-US" sz="2100" dirty="0">
                <a:latin typeface="JosefinSans-Thin"/>
                <a:cs typeface="JosefinSans-Thin"/>
              </a:rPr>
              <a:t>filter selection mechanisms</a:t>
            </a:r>
            <a:r>
              <a:rPr lang="en-US" sz="2100" dirty="0" smtClean="0">
                <a:latin typeface="JosefinSans-Thin"/>
                <a:cs typeface="JosefinSans-Thin"/>
              </a:rPr>
              <a:t>:</a:t>
            </a:r>
            <a:endParaRPr lang="en-US" sz="2100" dirty="0">
              <a:latin typeface="JosefinSans-Thin"/>
              <a:cs typeface="JosefinSans-Thin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100" dirty="0">
                <a:latin typeface="JosefinSans-Thin"/>
                <a:cs typeface="JosefinSans-Thin"/>
              </a:rPr>
              <a:t>a 12-position filter wheel for Sloan, </a:t>
            </a:r>
            <a:r>
              <a:rPr lang="en-US" sz="2100" dirty="0" err="1">
                <a:latin typeface="JosefinSans-Thin"/>
                <a:cs typeface="JosefinSans-Thin"/>
              </a:rPr>
              <a:t>Bessell</a:t>
            </a:r>
            <a:r>
              <a:rPr lang="en-US" sz="2100" dirty="0">
                <a:latin typeface="JosefinSans-Thin"/>
                <a:cs typeface="JosefinSans-Thin"/>
              </a:rPr>
              <a:t> and </a:t>
            </a:r>
            <a:r>
              <a:rPr lang="en-US" sz="2100" dirty="0" smtClean="0">
                <a:latin typeface="JosefinSans-Thin"/>
                <a:cs typeface="JosefinSans-Thin"/>
              </a:rPr>
              <a:t>H-alpha </a:t>
            </a:r>
            <a:r>
              <a:rPr lang="en-US" sz="2100" dirty="0">
                <a:latin typeface="JosefinSans-Thin"/>
                <a:cs typeface="JosefinSans-Thin"/>
              </a:rPr>
              <a:t>filters</a:t>
            </a:r>
          </a:p>
          <a:p>
            <a:pPr marL="742950" lvl="1" indent="-285750">
              <a:buFont typeface="Arial"/>
              <a:buChar char="•"/>
            </a:pPr>
            <a:r>
              <a:rPr lang="en-US" sz="2100" dirty="0">
                <a:latin typeface="JosefinSans-Thin"/>
                <a:cs typeface="JosefinSans-Thin"/>
              </a:rPr>
              <a:t>a pair of slide mechanisms housing neutral density (ND) filters</a:t>
            </a:r>
          </a:p>
          <a:p>
            <a:pPr marL="742950" lvl="1" indent="-285750">
              <a:buFont typeface="Arial"/>
              <a:buChar char="•"/>
            </a:pPr>
            <a:r>
              <a:rPr lang="en-US" sz="2100" dirty="0">
                <a:latin typeface="JosefinSans-Thin"/>
                <a:cs typeface="JosefinSans-Thin"/>
              </a:rPr>
              <a:t>a</a:t>
            </a:r>
            <a:r>
              <a:rPr lang="en-US" sz="2100" dirty="0" smtClean="0">
                <a:latin typeface="JosefinSans-Thin"/>
                <a:cs typeface="JosefinSans-Thin"/>
              </a:rPr>
              <a:t>n </a:t>
            </a:r>
            <a:r>
              <a:rPr lang="en-US" sz="2100" dirty="0">
                <a:latin typeface="JosefinSans-Thin"/>
                <a:cs typeface="JosefinSans-Thin"/>
              </a:rPr>
              <a:t>exposure may use any single position of the filter wheel, and either or both of the NDs</a:t>
            </a:r>
            <a:r>
              <a:rPr lang="en-US" sz="2100" dirty="0" smtClean="0">
                <a:latin typeface="JosefinSans-Thin"/>
                <a:cs typeface="JosefinSans-Thin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Defocussing options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New Bonn shutter</a:t>
            </a:r>
            <a:endParaRPr lang="en-US" sz="2100" dirty="0">
              <a:latin typeface="JosefinSans-Thin"/>
              <a:cs typeface="JosefinSans-Thi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302767" y="3428577"/>
            <a:ext cx="3837037" cy="3437577"/>
            <a:chOff x="6159500" y="4184608"/>
            <a:chExt cx="2980303" cy="26815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9500" y="4381500"/>
              <a:ext cx="2755900" cy="22479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278125" y="4184608"/>
              <a:ext cx="68756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JosefinSans-Thin"/>
                  <a:cs typeface="JosefinSans-Thin"/>
                </a:rPr>
                <a:t>S. Bates</a:t>
              </a:r>
              <a:endParaRPr lang="en-US" sz="1200" dirty="0">
                <a:latin typeface="JosefinSans-Thin"/>
                <a:cs typeface="JosefinSans-Thin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59500" y="6589156"/>
              <a:ext cx="29803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JosefinSans-Thin"/>
                  <a:cs typeface="JosefinSans-Thin"/>
                </a:rPr>
                <a:t>https://</a:t>
              </a:r>
              <a:r>
                <a:rPr lang="en-US" sz="1200" dirty="0" err="1">
                  <a:latin typeface="JosefinSans-Thin"/>
                  <a:cs typeface="JosefinSans-Thin"/>
                </a:rPr>
                <a:t>telescope.livjm.ac.uk</a:t>
              </a:r>
              <a:r>
                <a:rPr lang="en-US" sz="1200" dirty="0">
                  <a:latin typeface="JosefinSans-Thin"/>
                  <a:cs typeface="JosefinSans-Thin"/>
                </a:rPr>
                <a:t>/</a:t>
              </a:r>
              <a:r>
                <a:rPr lang="en-US" sz="1200" dirty="0" err="1">
                  <a:latin typeface="JosefinSans-Thin"/>
                  <a:cs typeface="JosefinSans-Thin"/>
                </a:rPr>
                <a:t>TelInst</a:t>
              </a:r>
              <a:r>
                <a:rPr lang="en-US" sz="1200" dirty="0">
                  <a:latin typeface="JosefinSans-Thin"/>
                  <a:cs typeface="JosefinSans-Thin"/>
                </a:rPr>
                <a:t>/</a:t>
              </a:r>
              <a:r>
                <a:rPr lang="en-US" sz="1200" dirty="0" err="1">
                  <a:latin typeface="JosefinSans-Thin"/>
                  <a:cs typeface="JosefinSans-Thin"/>
                </a:rPr>
                <a:t>Inst</a:t>
              </a:r>
              <a:r>
                <a:rPr lang="en-US" sz="1200" dirty="0">
                  <a:latin typeface="JosefinSans-Thin"/>
                  <a:cs typeface="JosefinSans-Thin"/>
                </a:rPr>
                <a:t>/IOO/</a:t>
              </a:r>
            </a:p>
          </p:txBody>
        </p:sp>
      </p:grpSp>
      <p:pic>
        <p:nvPicPr>
          <p:cNvPr id="13" name="Picture 12" descr="Screenshot 2022-04-06 at 14.49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4615410"/>
            <a:ext cx="5024358" cy="2065881"/>
          </a:xfrm>
          <a:prstGeom prst="rect">
            <a:avLst/>
          </a:prstGeom>
        </p:spPr>
      </p:pic>
      <p:pic>
        <p:nvPicPr>
          <p:cNvPr id="11" name="Picture 10" descr="LT_LOGO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12" y="136111"/>
            <a:ext cx="1230766" cy="123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7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73129" y="4491939"/>
            <a:ext cx="80720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300" dirty="0" smtClean="0">
              <a:solidFill>
                <a:srgbClr val="424551"/>
              </a:solidFill>
              <a:latin typeface="JosefinSans-Thin"/>
              <a:cs typeface="JosefinSans-Thin"/>
            </a:endParaRPr>
          </a:p>
          <a:p>
            <a:pPr marL="342900" indent="-342900">
              <a:buFont typeface="Arial"/>
              <a:buChar char="•"/>
            </a:pPr>
            <a:endParaRPr lang="en-US" sz="2300" dirty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IO:O shutters</a:t>
            </a:r>
            <a:endParaRPr lang="en-US" dirty="0"/>
          </a:p>
        </p:txBody>
      </p:sp>
      <p:pic>
        <p:nvPicPr>
          <p:cNvPr id="2" name="bonn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8566" y="1951011"/>
            <a:ext cx="5730312" cy="3223301"/>
          </a:xfrm>
          <a:prstGeom prst="rect">
            <a:avLst/>
          </a:prstGeom>
        </p:spPr>
      </p:pic>
      <p:pic>
        <p:nvPicPr>
          <p:cNvPr id="6" name="Picture 5" descr="LT_LOGO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12" y="136111"/>
            <a:ext cx="1230766" cy="1230766"/>
          </a:xfrm>
          <a:prstGeom prst="rect">
            <a:avLst/>
          </a:prstGeom>
        </p:spPr>
      </p:pic>
      <p:pic>
        <p:nvPicPr>
          <p:cNvPr id="3" name="Picture 2" descr="IOO-shutter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8" y="1650193"/>
            <a:ext cx="2908243" cy="387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19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73129" y="4491939"/>
            <a:ext cx="80720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300" dirty="0" smtClean="0">
              <a:solidFill>
                <a:srgbClr val="424551"/>
              </a:solidFill>
              <a:latin typeface="JosefinSans-Thin"/>
              <a:cs typeface="JosefinSans-Thin"/>
            </a:endParaRPr>
          </a:p>
          <a:p>
            <a:pPr marL="342900" indent="-342900">
              <a:buFont typeface="Arial"/>
              <a:buChar char="•"/>
            </a:pPr>
            <a:endParaRPr lang="en-US" sz="2300" dirty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Spectroscopy options (LT)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7000" y="1676401"/>
            <a:ext cx="86585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100" dirty="0" err="1" smtClean="0">
                <a:latin typeface="JosefinSans-Thin"/>
                <a:cs typeface="JosefinSans-Thin"/>
              </a:rPr>
              <a:t>SPectrograph</a:t>
            </a:r>
            <a:r>
              <a:rPr lang="en-US" sz="2100" dirty="0" smtClean="0">
                <a:latin typeface="JosefinSans-Thin"/>
                <a:cs typeface="JosefinSans-Thin"/>
              </a:rPr>
              <a:t> for the Rapid Acquisition of Transients (SPRAT)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Low resolution spectrograph (R~350)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Current limiting bright magnitude is ~10 B mag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Defocussing </a:t>
            </a:r>
            <a:r>
              <a:rPr lang="en-US" sz="2100" dirty="0">
                <a:latin typeface="JosefinSans-Thin"/>
                <a:cs typeface="JosefinSans-Thin"/>
              </a:rPr>
              <a:t>not conducive with </a:t>
            </a:r>
            <a:r>
              <a:rPr lang="en-US" sz="2100" dirty="0" smtClean="0">
                <a:latin typeface="JosefinSans-Thin"/>
                <a:cs typeface="JosefinSans-Thin"/>
              </a:rPr>
              <a:t>acquisition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Acquisition through IO:O/SPRAT available but only with set exposure times (would saturate).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>
                <a:latin typeface="JosefinSans-Thin"/>
                <a:cs typeface="JosefinSans-Thin"/>
              </a:rPr>
              <a:t>W</a:t>
            </a:r>
            <a:r>
              <a:rPr lang="en-US" sz="2100" dirty="0" smtClean="0">
                <a:latin typeface="JosefinSans-Thin"/>
                <a:cs typeface="JosefinSans-Thin"/>
              </a:rPr>
              <a:t>ould require ~1 month software work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Possibility for slit-less exposure (telluric lines?)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068" y="3882458"/>
            <a:ext cx="3535503" cy="2819400"/>
          </a:xfrm>
          <a:prstGeom prst="rect">
            <a:avLst/>
          </a:prstGeom>
        </p:spPr>
      </p:pic>
      <p:pic>
        <p:nvPicPr>
          <p:cNvPr id="6" name="Picture 5" descr="LT_LOG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12" y="136111"/>
            <a:ext cx="1230766" cy="123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53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Spectroscopy options (LT)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7000" y="1384301"/>
            <a:ext cx="91821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100 </a:t>
            </a:r>
            <a:r>
              <a:rPr lang="en-US" sz="2100" dirty="0" err="1" smtClean="0">
                <a:latin typeface="JosefinSans-Thin"/>
                <a:cs typeface="JosefinSans-Thin"/>
              </a:rPr>
              <a:t>ms</a:t>
            </a:r>
            <a:r>
              <a:rPr lang="en-US" sz="2100" dirty="0" smtClean="0">
                <a:latin typeface="JosefinSans-Thin"/>
                <a:cs typeface="JosefinSans-Thin"/>
              </a:rPr>
              <a:t> slit-less spectrum of Vega (0.0 mag)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Requested ~4pm 6</a:t>
            </a:r>
            <a:r>
              <a:rPr lang="en-US" sz="2100" baseline="30000" dirty="0" smtClean="0">
                <a:latin typeface="JosefinSans-Thin"/>
                <a:cs typeface="JosefinSans-Thin"/>
              </a:rPr>
              <a:t>th</a:t>
            </a:r>
            <a:r>
              <a:rPr lang="en-US" sz="2100" dirty="0" smtClean="0">
                <a:latin typeface="JosefinSans-Thin"/>
                <a:cs typeface="JosefinSans-Thin"/>
              </a:rPr>
              <a:t> April, visible from ~2am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>
                <a:latin typeface="JosefinSans-Thin"/>
                <a:cs typeface="JosefinSans-Thin"/>
              </a:rPr>
              <a:t>R</a:t>
            </a:r>
            <a:r>
              <a:rPr lang="en-US" sz="2100" dirty="0" smtClean="0">
                <a:latin typeface="JosefinSans-Thin"/>
                <a:cs typeface="JosefinSans-Thin"/>
              </a:rPr>
              <a:t>educed spectra available at ~5am 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Potentially observe -1 or -2 mag objects</a:t>
            </a:r>
          </a:p>
          <a:p>
            <a:endParaRPr lang="en-US" sz="2100" dirty="0">
              <a:latin typeface="JosefinSans-Thin"/>
              <a:cs typeface="JosefinSans-Thin"/>
            </a:endParaRPr>
          </a:p>
          <a:p>
            <a:endParaRPr lang="en-US" sz="2100" dirty="0" smtClean="0">
              <a:latin typeface="JosefinSans-Thin"/>
              <a:cs typeface="JosefinSans-Thin"/>
            </a:endParaRPr>
          </a:p>
          <a:p>
            <a:endParaRPr lang="en-US" sz="2100" dirty="0">
              <a:latin typeface="JosefinSans-Thin"/>
              <a:cs typeface="JosefinSans-Thin"/>
            </a:endParaRPr>
          </a:p>
          <a:p>
            <a:endParaRPr lang="en-US" sz="2100" dirty="0" smtClean="0">
              <a:latin typeface="JosefinSans-Thin"/>
              <a:cs typeface="JosefinSans-Thin"/>
            </a:endParaRPr>
          </a:p>
          <a:p>
            <a:endParaRPr lang="en-US" sz="2100" dirty="0">
              <a:latin typeface="JosefinSans-Thin"/>
              <a:cs typeface="JosefinSans-Thin"/>
            </a:endParaRPr>
          </a:p>
          <a:p>
            <a:r>
              <a:rPr lang="en-US" sz="2100" dirty="0" smtClean="0">
                <a:latin typeface="JosefinSans-Thin"/>
                <a:cs typeface="JosefinSans-Thin"/>
              </a:rPr>
              <a:t>Hydrogen </a:t>
            </a:r>
            <a:r>
              <a:rPr lang="en-US" sz="2100" dirty="0" err="1" smtClean="0">
                <a:latin typeface="JosefinSans-Thin"/>
                <a:cs typeface="JosefinSans-Thin"/>
              </a:rPr>
              <a:t>Balmer</a:t>
            </a:r>
            <a:r>
              <a:rPr lang="en-US" sz="2100" dirty="0" smtClean="0">
                <a:latin typeface="JosefinSans-Thin"/>
                <a:cs typeface="JosefinSans-Thin"/>
              </a:rPr>
              <a:t> lines </a:t>
            </a:r>
          </a:p>
          <a:p>
            <a:r>
              <a:rPr lang="en-US" sz="2100" dirty="0" smtClean="0">
                <a:latin typeface="JosefinSans-Thin"/>
                <a:cs typeface="JosefinSans-Thin"/>
              </a:rPr>
              <a:t>And telluric lines at</a:t>
            </a:r>
          </a:p>
          <a:p>
            <a:r>
              <a:rPr lang="en-US" sz="2100" dirty="0" smtClean="0">
                <a:latin typeface="JosefinSans-Thin"/>
                <a:cs typeface="JosefinSans-Thin"/>
              </a:rPr>
              <a:t>6867 and 7494</a:t>
            </a:r>
            <a:endParaRPr lang="en-US" sz="2100" dirty="0">
              <a:latin typeface="JosefinSans-Thin"/>
              <a:cs typeface="JosefinSans-Thin"/>
            </a:endParaRPr>
          </a:p>
        </p:txBody>
      </p:sp>
      <p:pic>
        <p:nvPicPr>
          <p:cNvPr id="3" name="Picture 2" descr="Screenshot 2022-04-07 at 08.58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37" y="1431500"/>
            <a:ext cx="3645663" cy="918000"/>
          </a:xfrm>
          <a:prstGeom prst="rect">
            <a:avLst/>
          </a:prstGeom>
        </p:spPr>
      </p:pic>
      <p:pic>
        <p:nvPicPr>
          <p:cNvPr id="6" name="Picture 5" descr="Screenshot 2022-04-07 at 08.59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40" y="2806701"/>
            <a:ext cx="5939460" cy="3962398"/>
          </a:xfrm>
          <a:prstGeom prst="rect">
            <a:avLst/>
          </a:prstGeom>
        </p:spPr>
      </p:pic>
      <p:pic>
        <p:nvPicPr>
          <p:cNvPr id="8" name="Picture 7" descr="LT_LOGO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12" y="136111"/>
            <a:ext cx="1230766" cy="123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04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73129" y="4491939"/>
            <a:ext cx="80720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300" dirty="0" smtClean="0">
              <a:solidFill>
                <a:srgbClr val="424551"/>
              </a:solidFill>
              <a:latin typeface="JosefinSans-Thin"/>
              <a:cs typeface="JosefinSans-Thin"/>
            </a:endParaRPr>
          </a:p>
          <a:p>
            <a:pPr marL="342900" indent="-342900">
              <a:buFont typeface="Arial"/>
              <a:buChar char="•"/>
            </a:pPr>
            <a:endParaRPr lang="en-US" sz="2300" dirty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6400" y="1676401"/>
            <a:ext cx="828040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Bright objects risk saturation for larger telescopes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>
                <a:latin typeface="JosefinSans-Thin"/>
                <a:cs typeface="JosefinSans-Thin"/>
              </a:rPr>
              <a:t>Flexible and adaptable science case for LT </a:t>
            </a:r>
            <a:r>
              <a:rPr lang="en-US" sz="2100" dirty="0" smtClean="0">
                <a:latin typeface="JosefinSans-Thin"/>
                <a:cs typeface="JosefinSans-Thin"/>
              </a:rPr>
              <a:t>and NRT</a:t>
            </a:r>
            <a:endParaRPr lang="en-US" sz="2100" dirty="0">
              <a:latin typeface="JosefinSans-Thin"/>
              <a:cs typeface="JosefinSans-Thin"/>
            </a:endParaRPr>
          </a:p>
          <a:p>
            <a:pPr marL="285750" indent="-285750">
              <a:buFont typeface="Arial"/>
              <a:buChar char="•"/>
            </a:pPr>
            <a:r>
              <a:rPr lang="en-US" sz="2100" dirty="0">
                <a:latin typeface="JosefinSans-Thin"/>
                <a:cs typeface="JosefinSans-Thin"/>
              </a:rPr>
              <a:t>Rapid response (observation carried out the night of the alert</a:t>
            </a:r>
            <a:r>
              <a:rPr lang="en-US" sz="2100" dirty="0" smtClean="0">
                <a:latin typeface="JosefinSans-Thin"/>
                <a:cs typeface="JosefinSans-Thin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NRT </a:t>
            </a:r>
            <a:r>
              <a:rPr lang="en-US" sz="2100" dirty="0">
                <a:latin typeface="JosefinSans-Thin"/>
                <a:cs typeface="JosefinSans-Thin"/>
              </a:rPr>
              <a:t>reserved for fainter/faded transients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>
                <a:latin typeface="JosefinSans-Thin"/>
                <a:cs typeface="JosefinSans-Thin"/>
              </a:rPr>
              <a:t>LT already has science case for imaging bright objects through schools </a:t>
            </a:r>
            <a:r>
              <a:rPr lang="en-US" sz="2100" dirty="0" smtClean="0">
                <a:latin typeface="JosefinSans-Thin"/>
                <a:cs typeface="JosefinSans-Thin"/>
              </a:rPr>
              <a:t>program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Spectroscopy a bit more difficult: </a:t>
            </a:r>
          </a:p>
          <a:p>
            <a:pPr marL="742950" lvl="1" indent="-285750">
              <a:buFont typeface="Arial"/>
              <a:buChar char="•"/>
            </a:pPr>
            <a:r>
              <a:rPr lang="en-US" sz="2100" dirty="0">
                <a:latin typeface="JosefinSans-Thin"/>
                <a:cs typeface="JosefinSans-Thin"/>
              </a:rPr>
              <a:t>S</a:t>
            </a:r>
            <a:r>
              <a:rPr lang="en-US" sz="2100" dirty="0" smtClean="0">
                <a:latin typeface="JosefinSans-Thin"/>
                <a:cs typeface="JosefinSans-Thin"/>
              </a:rPr>
              <a:t>lit-less spectra easily provided</a:t>
            </a:r>
          </a:p>
          <a:p>
            <a:pPr marL="742950" lvl="1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Slit spectra would require software work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 smtClean="0">
                <a:latin typeface="JosefinSans-Thin"/>
                <a:cs typeface="JosefinSans-Thin"/>
              </a:rPr>
              <a:t>Is there a demand for SPRAT slit-exposures for Galactic </a:t>
            </a:r>
            <a:r>
              <a:rPr lang="en-US" sz="2100" dirty="0" err="1" smtClean="0">
                <a:latin typeface="JosefinSans-Thin"/>
                <a:cs typeface="JosefinSans-Thin"/>
              </a:rPr>
              <a:t>SNe</a:t>
            </a:r>
            <a:r>
              <a:rPr lang="en-US" sz="2100" dirty="0" smtClean="0">
                <a:latin typeface="JosefinSans-Thin"/>
                <a:cs typeface="JosefinSans-Thin"/>
              </a:rPr>
              <a:t> follow-up or would amateur spectrographs suffice?</a:t>
            </a:r>
          </a:p>
        </p:txBody>
      </p:sp>
      <p:pic>
        <p:nvPicPr>
          <p:cNvPr id="6" name="Picture 5" descr="f5eaf47cde5947ba951c768c4324b6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6" y="6072054"/>
            <a:ext cx="2425107" cy="695995"/>
          </a:xfrm>
          <a:prstGeom prst="rect">
            <a:avLst/>
          </a:prstGeom>
        </p:spPr>
      </p:pic>
      <p:pic>
        <p:nvPicPr>
          <p:cNvPr id="7" name="Picture 6" descr="LT_LOG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5872837"/>
            <a:ext cx="932457" cy="932457"/>
          </a:xfrm>
          <a:prstGeom prst="rect">
            <a:avLst/>
          </a:prstGeom>
        </p:spPr>
      </p:pic>
      <p:pic>
        <p:nvPicPr>
          <p:cNvPr id="8" name="Picture 7" descr="logo-ia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710" y="5964508"/>
            <a:ext cx="803541" cy="803541"/>
          </a:xfrm>
          <a:prstGeom prst="rect">
            <a:avLst/>
          </a:prstGeom>
        </p:spPr>
      </p:pic>
      <p:pic>
        <p:nvPicPr>
          <p:cNvPr id="9" name="Picture 8" descr="Logo Universidad de Oviedo_izquierda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979" y="6072054"/>
            <a:ext cx="2307766" cy="651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3712" y="6204916"/>
            <a:ext cx="1923757" cy="49327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10" descr="logo11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5" y="274638"/>
            <a:ext cx="979609" cy="1062592"/>
          </a:xfrm>
          <a:prstGeom prst="rect">
            <a:avLst/>
          </a:prstGeom>
        </p:spPr>
      </p:pic>
      <p:pic>
        <p:nvPicPr>
          <p:cNvPr id="13" name="Picture 12" descr="LT_LOG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12" y="136111"/>
            <a:ext cx="1230766" cy="123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5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10" name="Picture 9" descr="logo1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5" y="274638"/>
            <a:ext cx="979609" cy="10625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384" y="1962835"/>
            <a:ext cx="750051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7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Summary/update of NRT project</a:t>
            </a:r>
          </a:p>
          <a:p>
            <a:pPr marL="285750" indent="-285750">
              <a:buFont typeface="Arial"/>
              <a:buChar char="•"/>
            </a:pPr>
            <a:r>
              <a:rPr lang="en-US" sz="27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NRT observing strategy</a:t>
            </a:r>
          </a:p>
          <a:p>
            <a:pPr marL="285750" indent="-285750">
              <a:buFont typeface="Arial"/>
              <a:buChar char="•"/>
            </a:pPr>
            <a:r>
              <a:rPr lang="en-US" sz="27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LT summary/update</a:t>
            </a:r>
          </a:p>
          <a:p>
            <a:pPr marL="285750" indent="-285750">
              <a:buFont typeface="Arial"/>
              <a:buChar char="•"/>
            </a:pPr>
            <a:r>
              <a:rPr lang="en-US" sz="27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LT in the context of Galactic supernovae</a:t>
            </a:r>
            <a:endParaRPr lang="en-US" sz="2700" b="1" dirty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  <p:pic>
        <p:nvPicPr>
          <p:cNvPr id="7" name="Picture 6" descr="LT_LOG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12" y="136111"/>
            <a:ext cx="1230766" cy="123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NRT summary/update</a:t>
            </a:r>
            <a:endParaRPr lang="en-US" dirty="0"/>
          </a:p>
        </p:txBody>
      </p:sp>
      <p:pic>
        <p:nvPicPr>
          <p:cNvPr id="10" name="Picture 9" descr="logo1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5" y="274638"/>
            <a:ext cx="979609" cy="10625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1616256"/>
            <a:ext cx="63246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4 </a:t>
            </a:r>
            <a:r>
              <a:rPr lang="en-US" sz="2300" b="1" dirty="0" err="1" smtClean="0">
                <a:solidFill>
                  <a:srgbClr val="424551"/>
                </a:solidFill>
                <a:latin typeface="JosefinSans-Thin"/>
                <a:cs typeface="JosefinSans-Thin"/>
              </a:rPr>
              <a:t>metre</a:t>
            </a: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-class optical telescope </a:t>
            </a:r>
          </a:p>
          <a:p>
            <a:pPr marL="342900" indent="-342900">
              <a:buFont typeface="Arial"/>
              <a:buChar char="•"/>
            </a:pP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Joining the LT on La Palma: joint observatory</a:t>
            </a:r>
          </a:p>
          <a:p>
            <a:pPr marL="342900" indent="-342900">
              <a:buFont typeface="Arial"/>
              <a:buChar char="•"/>
            </a:pP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Designed for rapid follow-up of time-domain objects</a:t>
            </a:r>
          </a:p>
          <a:p>
            <a:pPr marL="342900" indent="-342900">
              <a:buFont typeface="Arial"/>
              <a:buChar char="•"/>
            </a:pP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Site approval: will replace existing CMT</a:t>
            </a:r>
          </a:p>
          <a:p>
            <a:pPr marL="342900" indent="-342900">
              <a:buFont typeface="Arial"/>
              <a:buChar char="•"/>
            </a:pP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18 hexagonal segment mirror</a:t>
            </a:r>
            <a:endParaRPr lang="en-US" sz="2300" b="1" dirty="0">
              <a:solidFill>
                <a:srgbClr val="424551"/>
              </a:solidFill>
              <a:latin typeface="JosefinSans-Thin"/>
              <a:cs typeface="JosefinSans-Thin"/>
            </a:endParaRPr>
          </a:p>
          <a:p>
            <a:pPr marL="342900" indent="-342900">
              <a:buFont typeface="Arial"/>
              <a:buChar char="•"/>
            </a:pPr>
            <a:r>
              <a:rPr lang="en-US" sz="2300" b="1" dirty="0">
                <a:solidFill>
                  <a:srgbClr val="424551"/>
                </a:solidFill>
                <a:latin typeface="JosefinSans-Thin"/>
                <a:cs typeface="JosefinSans-Thin"/>
              </a:rPr>
              <a:t>Co-hosting of 7 instruments at </a:t>
            </a:r>
            <a:r>
              <a:rPr lang="en-US" sz="2300" b="1" dirty="0" err="1" smtClean="0">
                <a:solidFill>
                  <a:srgbClr val="424551"/>
                </a:solidFill>
                <a:latin typeface="JosefinSans-Thin"/>
                <a:cs typeface="JosefinSans-Thin"/>
              </a:rPr>
              <a:t>Cassegrain</a:t>
            </a:r>
            <a:endParaRPr lang="en-US" sz="2300" b="1" dirty="0" smtClean="0">
              <a:solidFill>
                <a:srgbClr val="424551"/>
              </a:solidFill>
              <a:latin typeface="JosefinSans-Thin"/>
              <a:cs typeface="JosefinSans-Thin"/>
            </a:endParaRPr>
          </a:p>
          <a:p>
            <a:pPr marL="342900" indent="-342900">
              <a:buFont typeface="Arial"/>
              <a:buChar char="•"/>
            </a:pP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Rapid time-to-target of 30 seconds (from receipt of trigger to data acquisition)</a:t>
            </a:r>
          </a:p>
          <a:p>
            <a:pPr marL="342900" indent="-342900">
              <a:buFont typeface="Arial"/>
              <a:buChar char="•"/>
            </a:pP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PDR successfully completed in early 2022, team working towards CDR in 2023</a:t>
            </a:r>
          </a:p>
          <a:p>
            <a:pPr marL="342900" indent="-342900">
              <a:buFont typeface="Arial"/>
              <a:buChar char="•"/>
            </a:pP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First light in 2026</a:t>
            </a:r>
            <a:endParaRPr lang="en-US" sz="2300" b="1" dirty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  <p:pic>
        <p:nvPicPr>
          <p:cNvPr id="3" name="Picture 2" descr="NRT_render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541490"/>
            <a:ext cx="2527300" cy="41133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62060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 smtClean="0">
                <a:solidFill>
                  <a:srgbClr val="424551"/>
                </a:solidFill>
                <a:latin typeface="JosefinSans-Thin"/>
                <a:cs typeface="JosefinSans-Thin"/>
              </a:rPr>
              <a:t>robotictelescope.org</a:t>
            </a:r>
            <a:endParaRPr lang="en-US" sz="2400" b="1" dirty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3200" y="2288284"/>
            <a:ext cx="1320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Cesar Rodriguez</a:t>
            </a:r>
            <a:endParaRPr lang="en-US" sz="1100" b="1" dirty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</p:spTree>
    <p:extLst>
      <p:ext uri="{BB962C8B-B14F-4D97-AF65-F5344CB8AC3E}">
        <p14:creationId xmlns:p14="http://schemas.microsoft.com/office/powerpoint/2010/main" val="111255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6775" y="1436778"/>
            <a:ext cx="8423604" cy="3631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300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Plentiful targets </a:t>
            </a:r>
            <a:r>
              <a:rPr lang="en-US" sz="2300" dirty="0">
                <a:solidFill>
                  <a:srgbClr val="424551"/>
                </a:solidFill>
                <a:latin typeface="JosefinSans-Thin"/>
                <a:cs typeface="JosefinSans-Thin"/>
              </a:rPr>
              <a:t>of opportunity </a:t>
            </a:r>
            <a:r>
              <a:rPr lang="en-US" sz="2300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cannot </a:t>
            </a:r>
            <a:r>
              <a:rPr lang="en-US" sz="2300" dirty="0">
                <a:solidFill>
                  <a:srgbClr val="424551"/>
                </a:solidFill>
                <a:latin typeface="JosefinSans-Thin"/>
                <a:cs typeface="JosefinSans-Thin"/>
              </a:rPr>
              <a:t>easily be assigned to specific users (leading to possible duplication</a:t>
            </a:r>
            <a:r>
              <a:rPr lang="en-US" sz="2300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)</a:t>
            </a:r>
            <a:endParaRPr lang="en-US" sz="2300" dirty="0">
              <a:solidFill>
                <a:srgbClr val="424551"/>
              </a:solidFill>
              <a:latin typeface="JosefinSans-Thin"/>
              <a:cs typeface="JosefinSans-Thin"/>
            </a:endParaRPr>
          </a:p>
          <a:p>
            <a:pPr marL="342900" indent="-342900">
              <a:buFont typeface="Arial"/>
              <a:buChar char="•"/>
            </a:pPr>
            <a:r>
              <a:rPr lang="en-US" sz="2300" dirty="0">
                <a:solidFill>
                  <a:srgbClr val="424551"/>
                </a:solidFill>
                <a:latin typeface="JosefinSans-Thin"/>
                <a:cs typeface="JosefinSans-Thin"/>
              </a:rPr>
              <a:t>PI might ‘waste’ individual allocated time </a:t>
            </a:r>
            <a:endParaRPr lang="en-US" sz="2300" dirty="0" smtClean="0">
              <a:solidFill>
                <a:srgbClr val="424551"/>
              </a:solidFill>
              <a:latin typeface="JosefinSans-Thin"/>
              <a:cs typeface="JosefinSans-Thin"/>
            </a:endParaRPr>
          </a:p>
          <a:p>
            <a:pPr marL="342900" indent="-342900">
              <a:buFont typeface="Arial"/>
              <a:buChar char="•"/>
            </a:pP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NRT exploring </a:t>
            </a:r>
            <a:r>
              <a:rPr lang="en-US" sz="2300" b="1" dirty="0">
                <a:solidFill>
                  <a:srgbClr val="424551"/>
                </a:solidFill>
                <a:latin typeface="JosefinSans-Thin"/>
                <a:cs typeface="JosefinSans-Thin"/>
              </a:rPr>
              <a:t>f</a:t>
            </a: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ully autonomous and robotic, intelligent look-ahead scheduler</a:t>
            </a:r>
            <a:endParaRPr lang="en-US" sz="2300" b="1" dirty="0">
              <a:solidFill>
                <a:srgbClr val="424551"/>
              </a:solidFill>
              <a:latin typeface="JosefinSans-Thin"/>
              <a:cs typeface="JosefinSans-Thin"/>
            </a:endParaRPr>
          </a:p>
          <a:p>
            <a:pPr marL="342900" indent="-342900">
              <a:buFont typeface="Arial"/>
              <a:buChar char="•"/>
            </a:pPr>
            <a:r>
              <a:rPr lang="en-US" sz="2300" b="1" dirty="0" err="1" smtClean="0">
                <a:solidFill>
                  <a:srgbClr val="424551"/>
                </a:solidFill>
                <a:latin typeface="JosefinSans-Thin"/>
                <a:cs typeface="JosefinSans-Thin"/>
              </a:rPr>
              <a:t>ToO</a:t>
            </a: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 overrides, linked to brokers and marshals. </a:t>
            </a:r>
          </a:p>
          <a:p>
            <a:pPr marL="342900" indent="-342900">
              <a:buFont typeface="Arial"/>
              <a:buChar char="•"/>
            </a:pP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Classification </a:t>
            </a:r>
            <a:r>
              <a:rPr lang="en-US" sz="2300" b="1" dirty="0">
                <a:solidFill>
                  <a:srgbClr val="424551"/>
                </a:solidFill>
                <a:latin typeface="JosefinSans-Thin"/>
                <a:cs typeface="JosefinSans-Thin"/>
              </a:rPr>
              <a:t>of </a:t>
            </a:r>
            <a:r>
              <a:rPr lang="en-US" sz="2300" dirty="0">
                <a:solidFill>
                  <a:srgbClr val="424551"/>
                </a:solidFill>
                <a:latin typeface="JosefinSans-Thin"/>
                <a:cs typeface="JosefinSans-Thin"/>
              </a:rPr>
              <a:t>10,000 targets/year </a:t>
            </a:r>
            <a:r>
              <a:rPr lang="en-US" sz="2300" b="1" dirty="0">
                <a:solidFill>
                  <a:srgbClr val="424551"/>
                </a:solidFill>
                <a:latin typeface="JosefinSans-Thin"/>
                <a:cs typeface="JosefinSans-Thin"/>
              </a:rPr>
              <a:t>(r=20.5 and brighter). </a:t>
            </a:r>
            <a:endParaRPr lang="en-US" sz="2300" b="1" dirty="0" smtClean="0">
              <a:solidFill>
                <a:srgbClr val="424551"/>
              </a:solidFill>
              <a:latin typeface="JosefinSans-Thin"/>
              <a:cs typeface="JosefinSans-Thin"/>
            </a:endParaRPr>
          </a:p>
          <a:p>
            <a:pPr marL="342900" indent="-342900">
              <a:buFont typeface="Arial"/>
              <a:buChar char="•"/>
            </a:pP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A </a:t>
            </a:r>
            <a:r>
              <a:rPr lang="en-US" sz="2300" b="1" dirty="0">
                <a:solidFill>
                  <a:srgbClr val="424551"/>
                </a:solidFill>
                <a:latin typeface="JosefinSans-Thin"/>
                <a:cs typeface="JosefinSans-Thin"/>
              </a:rPr>
              <a:t>factor of 5 increase over the number of spectral classifications (2012) delivered worldwide in 2019 (</a:t>
            </a:r>
            <a:r>
              <a:rPr lang="en-US" sz="2300" b="1" dirty="0" err="1">
                <a:solidFill>
                  <a:srgbClr val="424551"/>
                </a:solidFill>
                <a:latin typeface="JosefinSans-Thin"/>
                <a:cs typeface="JosefinSans-Thin"/>
              </a:rPr>
              <a:t>Kulkarni</a:t>
            </a:r>
            <a:r>
              <a:rPr lang="en-US" sz="2300" b="1" dirty="0">
                <a:solidFill>
                  <a:srgbClr val="424551"/>
                </a:solidFill>
                <a:latin typeface="JosefinSans-Thin"/>
                <a:cs typeface="JosefinSans-Thin"/>
              </a:rPr>
              <a:t>+ 2020) </a:t>
            </a:r>
          </a:p>
          <a:p>
            <a:pPr marL="342900" indent="-342900">
              <a:buFont typeface="Arial"/>
              <a:buChar char="•"/>
            </a:pPr>
            <a:endParaRPr lang="en-US" sz="2300" b="1" dirty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Observing Strategy</a:t>
            </a:r>
            <a:endParaRPr lang="en-US" dirty="0"/>
          </a:p>
        </p:txBody>
      </p:sp>
      <p:pic>
        <p:nvPicPr>
          <p:cNvPr id="6" name="Picture 5" descr="logo1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5" y="274638"/>
            <a:ext cx="979609" cy="10625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67905" y="5320011"/>
            <a:ext cx="4572000" cy="1200329"/>
          </a:xfrm>
          <a:prstGeom prst="rect">
            <a:avLst/>
          </a:prstGeom>
          <a:solidFill>
            <a:srgbClr val="F5E3DC"/>
          </a:solidFill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424551"/>
                </a:solidFill>
                <a:latin typeface="JosefinSans-Thin"/>
                <a:cs typeface="JosefinSans-Thin"/>
              </a:rPr>
              <a:t>Cenko</a:t>
            </a:r>
            <a:r>
              <a:rPr lang="en-US" dirty="0">
                <a:solidFill>
                  <a:srgbClr val="424551"/>
                </a:solidFill>
                <a:latin typeface="JosefinSans-Thin"/>
                <a:cs typeface="JosefinSans-Thin"/>
              </a:rPr>
              <a:t>+ (2020) ‘</a:t>
            </a:r>
            <a:r>
              <a:rPr lang="en-US" dirty="0" err="1">
                <a:solidFill>
                  <a:srgbClr val="424551"/>
                </a:solidFill>
                <a:latin typeface="JosefinSans-Thin"/>
                <a:cs typeface="JosefinSans-Thin"/>
              </a:rPr>
              <a:t>ToO</a:t>
            </a:r>
            <a:r>
              <a:rPr lang="en-US" dirty="0">
                <a:solidFill>
                  <a:srgbClr val="424551"/>
                </a:solidFill>
                <a:latin typeface="JosefinSans-Thin"/>
                <a:cs typeface="JosefinSans-Thin"/>
              </a:rPr>
              <a:t> policies are constructed to encourage groups to pool resources, work together (where sensible), and maximize the science possible from any given dataset’</a:t>
            </a:r>
            <a:endParaRPr lang="en-US" b="1" dirty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</p:spTree>
    <p:extLst>
      <p:ext uri="{BB962C8B-B14F-4D97-AF65-F5344CB8AC3E}">
        <p14:creationId xmlns:p14="http://schemas.microsoft.com/office/powerpoint/2010/main" val="4201811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Observing Strategy</a:t>
            </a:r>
            <a:endParaRPr lang="en-US" dirty="0"/>
          </a:p>
        </p:txBody>
      </p:sp>
      <p:pic>
        <p:nvPicPr>
          <p:cNvPr id="6" name="Picture 5" descr="logo1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5" y="274638"/>
            <a:ext cx="979609" cy="106259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5149" y="2140392"/>
            <a:ext cx="28723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2455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JosefinSans-Thin"/>
                <a:ea typeface="+mj-ea"/>
                <a:cs typeface="JosefinSans-Thin"/>
              </a:defRPr>
            </a:lvl1pPr>
          </a:lstStyle>
          <a:p>
            <a:r>
              <a:rPr lang="en-US" dirty="0" smtClean="0"/>
              <a:t>SPEC time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3754" y="2140392"/>
            <a:ext cx="40925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2455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JosefinSans-Thin"/>
                <a:ea typeface="+mj-ea"/>
                <a:cs typeface="JosefinSans-Thin"/>
              </a:defRPr>
            </a:lvl1pPr>
          </a:lstStyle>
          <a:p>
            <a:r>
              <a:rPr lang="en-US" dirty="0" smtClean="0"/>
              <a:t>Time allocations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63781" y="3028368"/>
            <a:ext cx="458021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5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Predominantly spectroscopic follow-up </a:t>
            </a:r>
          </a:p>
          <a:p>
            <a:pPr marL="342900" indent="-342900">
              <a:buFont typeface="Arial"/>
              <a:buChar char="•"/>
            </a:pPr>
            <a:r>
              <a:rPr lang="en-US" sz="25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Data access for all partners</a:t>
            </a:r>
          </a:p>
          <a:p>
            <a:pPr marL="342900" indent="-342900">
              <a:buFont typeface="Arial"/>
              <a:buChar char="•"/>
            </a:pPr>
            <a:r>
              <a:rPr lang="en-US" sz="25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~40% of total observing time</a:t>
            </a:r>
          </a:p>
          <a:p>
            <a:pPr marL="342900" indent="-342900">
              <a:buFont typeface="Arial"/>
              <a:buChar char="•"/>
            </a:pPr>
            <a:r>
              <a:rPr lang="en-US" sz="25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Targets selected by group of PIs/</a:t>
            </a:r>
            <a:r>
              <a:rPr lang="en-US" sz="2500" b="1" dirty="0" err="1" smtClean="0">
                <a:solidFill>
                  <a:srgbClr val="424551"/>
                </a:solidFill>
                <a:latin typeface="JosefinSans-Thin"/>
                <a:cs typeface="JosefinSans-Thin"/>
              </a:rPr>
              <a:t>superusers</a:t>
            </a:r>
            <a:endParaRPr lang="en-US" sz="2500" b="1" dirty="0" smtClean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485" y="3078144"/>
            <a:ext cx="39387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5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Traditional time allocation similar to the LT</a:t>
            </a:r>
          </a:p>
          <a:p>
            <a:pPr marL="342900" indent="-342900">
              <a:buFont typeface="Arial"/>
              <a:buChar char="•"/>
            </a:pPr>
            <a:r>
              <a:rPr lang="en-US" sz="25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Based on partner contributions</a:t>
            </a:r>
          </a:p>
        </p:txBody>
      </p:sp>
    </p:spTree>
    <p:extLst>
      <p:ext uri="{BB962C8B-B14F-4D97-AF65-F5344CB8AC3E}">
        <p14:creationId xmlns:p14="http://schemas.microsoft.com/office/powerpoint/2010/main" val="97975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 Time</a:t>
            </a:r>
            <a:endParaRPr lang="en-US" dirty="0"/>
          </a:p>
        </p:txBody>
      </p:sp>
      <p:pic>
        <p:nvPicPr>
          <p:cNvPr id="6" name="Picture 5" descr="logo1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5" y="274638"/>
            <a:ext cx="979609" cy="10625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408" y="1836178"/>
            <a:ext cx="8800262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Key science product for </a:t>
            </a:r>
            <a:r>
              <a:rPr lang="en-US" b="1" dirty="0">
                <a:solidFill>
                  <a:srgbClr val="424551"/>
                </a:solidFill>
                <a:latin typeface="JosefinSans-Thin"/>
                <a:cs typeface="JosefinSans-Thin"/>
              </a:rPr>
              <a:t>the New Robotic Telescope. </a:t>
            </a:r>
            <a:endParaRPr lang="en-US" b="1" dirty="0" smtClean="0">
              <a:solidFill>
                <a:srgbClr val="424551"/>
              </a:solidFill>
              <a:latin typeface="JosefinSans-Thin"/>
              <a:cs typeface="JosefinSans-Thin"/>
            </a:endParaRPr>
          </a:p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424551"/>
                </a:solidFill>
                <a:latin typeface="JosefinSans-Thin"/>
                <a:cs typeface="JosefinSans-Thin"/>
              </a:rPr>
              <a:t>U</a:t>
            </a: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p </a:t>
            </a:r>
            <a:r>
              <a:rPr lang="en-US" b="1" dirty="0">
                <a:solidFill>
                  <a:srgbClr val="424551"/>
                </a:solidFill>
                <a:latin typeface="JosefinSans-Thin"/>
                <a:cs typeface="JosefinSans-Thin"/>
              </a:rPr>
              <a:t>to </a:t>
            </a: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~40% of </a:t>
            </a:r>
            <a:r>
              <a:rPr lang="en-US" b="1" dirty="0">
                <a:solidFill>
                  <a:srgbClr val="424551"/>
                </a:solidFill>
                <a:latin typeface="JosefinSans-Thin"/>
                <a:cs typeface="JosefinSans-Thin"/>
              </a:rPr>
              <a:t>the telescope time is dedicated to </a:t>
            </a: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transient follow-up. 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Provide (predominantly) rapid </a:t>
            </a:r>
            <a:r>
              <a:rPr lang="en-US" b="1" dirty="0">
                <a:solidFill>
                  <a:srgbClr val="424551"/>
                </a:solidFill>
                <a:latin typeface="JosefinSans-Thin"/>
                <a:cs typeface="JosefinSans-Thin"/>
              </a:rPr>
              <a:t>spectroscopic classification of targets of </a:t>
            </a: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opportunity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Science oversight </a:t>
            </a:r>
            <a:r>
              <a:rPr lang="en-US" b="1" dirty="0">
                <a:solidFill>
                  <a:srgbClr val="424551"/>
                </a:solidFill>
                <a:latin typeface="JosefinSans-Thin"/>
                <a:cs typeface="JosefinSans-Thin"/>
              </a:rPr>
              <a:t>committee </a:t>
            </a: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will </a:t>
            </a:r>
            <a:r>
              <a:rPr lang="en-US" b="1" dirty="0">
                <a:solidFill>
                  <a:srgbClr val="424551"/>
                </a:solidFill>
                <a:latin typeface="JosefinSans-Thin"/>
                <a:cs typeface="JosefinSans-Thin"/>
              </a:rPr>
              <a:t>manage target </a:t>
            </a: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selection </a:t>
            </a:r>
            <a:r>
              <a:rPr lang="en-US" b="1" dirty="0">
                <a:solidFill>
                  <a:srgbClr val="424551"/>
                </a:solidFill>
                <a:latin typeface="JosefinSans-Thin"/>
                <a:cs typeface="JosefinSans-Thin"/>
                <a:sym typeface="Wingdings"/>
              </a:rPr>
              <a:t>(</a:t>
            </a: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informed by </a:t>
            </a:r>
            <a:r>
              <a:rPr lang="en-US" b="1" dirty="0">
                <a:solidFill>
                  <a:srgbClr val="424551"/>
                </a:solidFill>
                <a:latin typeface="JosefinSans-Thin"/>
                <a:cs typeface="JosefinSans-Thin"/>
              </a:rPr>
              <a:t>science working </a:t>
            </a: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groups). 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All SPEC data will </a:t>
            </a:r>
            <a:r>
              <a:rPr lang="en-US" b="1" dirty="0">
                <a:solidFill>
                  <a:srgbClr val="424551"/>
                </a:solidFill>
                <a:latin typeface="JosefinSans-Thin"/>
                <a:cs typeface="JosefinSans-Thin"/>
              </a:rPr>
              <a:t>be made freely available to NRT </a:t>
            </a: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partners 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Addresses </a:t>
            </a:r>
            <a:r>
              <a:rPr lang="en-US" b="1" dirty="0">
                <a:solidFill>
                  <a:srgbClr val="424551"/>
                </a:solidFill>
                <a:latin typeface="JosefinSans-Thin"/>
                <a:cs typeface="JosefinSans-Thin"/>
              </a:rPr>
              <a:t>the central challenge of target-of-opportunity </a:t>
            </a: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science (extremely high rate </a:t>
            </a:r>
            <a:r>
              <a:rPr lang="en-US" b="1" dirty="0">
                <a:solidFill>
                  <a:srgbClr val="424551"/>
                </a:solidFill>
                <a:latin typeface="JosefinSans-Thin"/>
                <a:cs typeface="JosefinSans-Thin"/>
              </a:rPr>
              <a:t>of discovery of new targets of </a:t>
            </a: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opportunity) 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Avoids repeat observations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Frees up more observing time for individual users (and no need to write proposals)</a:t>
            </a:r>
            <a:endParaRPr lang="en-US" b="1" dirty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492899" y="5670208"/>
            <a:ext cx="1091821" cy="523576"/>
          </a:xfrm>
          <a:prstGeom prst="rightArrow">
            <a:avLst/>
          </a:prstGeom>
          <a:solidFill>
            <a:srgbClr val="4245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998" y="5276134"/>
            <a:ext cx="1353504" cy="1303368"/>
          </a:xfrm>
          <a:prstGeom prst="rect">
            <a:avLst/>
          </a:prstGeom>
          <a:noFill/>
          <a:ln w="19050">
            <a:solidFill>
              <a:srgbClr val="424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085186" y="5670208"/>
            <a:ext cx="1091821" cy="523576"/>
          </a:xfrm>
          <a:prstGeom prst="rightArrow">
            <a:avLst/>
          </a:prstGeom>
          <a:solidFill>
            <a:srgbClr val="4245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671426" y="5276134"/>
            <a:ext cx="1353504" cy="1303368"/>
          </a:xfrm>
          <a:prstGeom prst="rect">
            <a:avLst/>
          </a:prstGeom>
          <a:noFill/>
          <a:ln w="19050">
            <a:solidFill>
              <a:srgbClr val="424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6636853" y="5670208"/>
            <a:ext cx="1091821" cy="523576"/>
          </a:xfrm>
          <a:prstGeom prst="rightArrow">
            <a:avLst/>
          </a:prstGeom>
          <a:solidFill>
            <a:srgbClr val="4245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211952" y="5276134"/>
            <a:ext cx="1353504" cy="1303368"/>
          </a:xfrm>
          <a:prstGeom prst="rect">
            <a:avLst/>
          </a:prstGeom>
          <a:noFill/>
          <a:ln w="19050">
            <a:solidFill>
              <a:srgbClr val="424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7997" y="5283206"/>
            <a:ext cx="13535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424551"/>
                </a:solidFill>
                <a:latin typeface="JosefinSans-Thin"/>
                <a:cs typeface="JosefinSans-Thin"/>
              </a:rPr>
              <a:t>ToO</a:t>
            </a:r>
            <a:r>
              <a:rPr lang="en-US" sz="1200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 co-</a:t>
            </a:r>
            <a:r>
              <a:rPr lang="en-US" sz="1200" dirty="0" err="1" smtClean="0">
                <a:solidFill>
                  <a:srgbClr val="424551"/>
                </a:solidFill>
                <a:latin typeface="JosefinSans-Thin"/>
                <a:cs typeface="JosefinSans-Thin"/>
              </a:rPr>
              <a:t>ords</a:t>
            </a:r>
            <a:r>
              <a:rPr lang="en-US" sz="1200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 added by ‘</a:t>
            </a:r>
            <a:r>
              <a:rPr lang="en-US" sz="1200" dirty="0" err="1" smtClean="0">
                <a:solidFill>
                  <a:srgbClr val="424551"/>
                </a:solidFill>
                <a:latin typeface="JosefinSans-Thin"/>
                <a:cs typeface="JosefinSans-Thin"/>
              </a:rPr>
              <a:t>superuser</a:t>
            </a:r>
            <a:r>
              <a:rPr lang="en-US" sz="1200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’ along with priority ‘standard’ or ‘urgent’.</a:t>
            </a:r>
            <a:endParaRPr lang="en-US" sz="1200" dirty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71426" y="5457886"/>
            <a:ext cx="1353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NRT selects highest scored object to take spectrum</a:t>
            </a:r>
            <a:endParaRPr lang="en-US" sz="1400" dirty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33677" y="5547006"/>
            <a:ext cx="13535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Spectrum released to users in minutes.</a:t>
            </a:r>
            <a:endParaRPr lang="en-US" sz="1400" dirty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43288" y="5283206"/>
            <a:ext cx="1353504" cy="1303368"/>
          </a:xfrm>
          <a:prstGeom prst="rect">
            <a:avLst/>
          </a:prstGeom>
          <a:noFill/>
          <a:ln w="19050">
            <a:solidFill>
              <a:srgbClr val="4245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742731" y="5375838"/>
            <a:ext cx="13535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Interested users request follow-up observations using own time allocation.</a:t>
            </a:r>
            <a:endParaRPr lang="en-US" sz="1400" dirty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</p:spTree>
    <p:extLst>
      <p:ext uri="{BB962C8B-B14F-4D97-AF65-F5344CB8AC3E}">
        <p14:creationId xmlns:p14="http://schemas.microsoft.com/office/powerpoint/2010/main" val="254114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 summary/update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576478"/>
            <a:ext cx="8423604" cy="2923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300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2 </a:t>
            </a:r>
            <a:r>
              <a:rPr lang="en-US" sz="2300" dirty="0" err="1" smtClean="0">
                <a:solidFill>
                  <a:srgbClr val="424551"/>
                </a:solidFill>
                <a:latin typeface="JosefinSans-Thin"/>
                <a:cs typeface="JosefinSans-Thin"/>
              </a:rPr>
              <a:t>metre</a:t>
            </a:r>
            <a:r>
              <a:rPr lang="en-US" sz="2300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 fully autonomous optical telescope in La Palma</a:t>
            </a:r>
          </a:p>
          <a:p>
            <a:pPr marL="342900" indent="-342900">
              <a:buFont typeface="Arial"/>
              <a:buChar char="•"/>
            </a:pP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Robotically observing for 18 years (this month!)</a:t>
            </a:r>
          </a:p>
          <a:p>
            <a:pPr marL="342900" indent="-342900">
              <a:buFont typeface="Arial"/>
              <a:buChar char="•"/>
            </a:pP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Highly impactful science </a:t>
            </a:r>
          </a:p>
          <a:p>
            <a:pPr marL="342900" indent="-342900">
              <a:buFont typeface="Arial"/>
              <a:buChar char="•"/>
            </a:pP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Flexible instrumentation suite: low-cost, science-driven simple instrumentation</a:t>
            </a:r>
          </a:p>
          <a:p>
            <a:pPr marL="342900" indent="-342900">
              <a:buFont typeface="Arial"/>
              <a:buChar char="•"/>
            </a:pP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Operated almost entirely ‘normally’ during </a:t>
            </a:r>
            <a:r>
              <a:rPr lang="en-US" sz="2300" b="1" dirty="0" err="1" smtClean="0">
                <a:solidFill>
                  <a:srgbClr val="424551"/>
                </a:solidFill>
                <a:latin typeface="JosefinSans-Thin"/>
                <a:cs typeface="JosefinSans-Thin"/>
              </a:rPr>
              <a:t>covid</a:t>
            </a:r>
            <a:endParaRPr lang="en-US" sz="2300" b="1" dirty="0" smtClean="0">
              <a:solidFill>
                <a:srgbClr val="424551"/>
              </a:solidFill>
              <a:latin typeface="JosefinSans-Thin"/>
              <a:cs typeface="JosefinSans-Thin"/>
            </a:endParaRPr>
          </a:p>
          <a:p>
            <a:pPr marL="342900" indent="-342900">
              <a:buFont typeface="Arial"/>
              <a:buChar char="•"/>
            </a:pP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First full engineering visit in two years carried out last month</a:t>
            </a:r>
          </a:p>
          <a:p>
            <a:pPr marL="342900" indent="-342900">
              <a:buFont typeface="Arial"/>
              <a:buChar char="•"/>
            </a:pPr>
            <a:r>
              <a:rPr lang="en-US" sz="2300" b="1" dirty="0" smtClean="0">
                <a:solidFill>
                  <a:srgbClr val="424551"/>
                </a:solidFill>
                <a:latin typeface="JosefinSans-Thin"/>
                <a:cs typeface="JosefinSans-Thin"/>
              </a:rPr>
              <a:t>Mirror hand-cleaned (~55% to ~76% reflectivity)</a:t>
            </a:r>
            <a:endParaRPr lang="en-US" sz="2300" b="1" dirty="0">
              <a:solidFill>
                <a:srgbClr val="424551"/>
              </a:solidFill>
              <a:latin typeface="JosefinSans-Thin"/>
              <a:cs typeface="JosefinSans-Thin"/>
            </a:endParaRPr>
          </a:p>
        </p:txBody>
      </p:sp>
      <p:pic>
        <p:nvPicPr>
          <p:cNvPr id="3" name="Picture 2" descr="LT_logo_20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18768"/>
            <a:ext cx="1422400" cy="1362927"/>
          </a:xfrm>
          <a:prstGeom prst="rect">
            <a:avLst/>
          </a:prstGeom>
        </p:spPr>
      </p:pic>
      <p:pic>
        <p:nvPicPr>
          <p:cNvPr id="6" name="Picture 5" descr="f5eaf47cde5947ba951c768c4324b6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666" y="382455"/>
            <a:ext cx="1815477" cy="521034"/>
          </a:xfrm>
          <a:prstGeom prst="rect">
            <a:avLst/>
          </a:prstGeom>
        </p:spPr>
      </p:pic>
      <p:pic>
        <p:nvPicPr>
          <p:cNvPr id="5" name="Picture 4" descr="Screenshot 2022-04-07 at 08.48.5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614656"/>
            <a:ext cx="6146800" cy="213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 science (imaging)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1417225"/>
            <a:ext cx="7851394" cy="5298150"/>
          </a:xfrm>
          <a:prstGeom prst="rect">
            <a:avLst/>
          </a:prstGeom>
        </p:spPr>
      </p:pic>
      <p:pic>
        <p:nvPicPr>
          <p:cNvPr id="5" name="Picture 4" descr="LT_LOG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12" y="136111"/>
            <a:ext cx="1230766" cy="123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5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 science (spectroscopy)</a:t>
            </a:r>
            <a:endParaRPr lang="en-US" dirty="0"/>
          </a:p>
        </p:txBody>
      </p:sp>
      <p:pic>
        <p:nvPicPr>
          <p:cNvPr id="10" name="Picture 9" descr="logo1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5" y="274638"/>
            <a:ext cx="979609" cy="1062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1417638"/>
            <a:ext cx="7823200" cy="5279126"/>
          </a:xfrm>
          <a:prstGeom prst="rect">
            <a:avLst/>
          </a:prstGeom>
        </p:spPr>
      </p:pic>
      <p:pic>
        <p:nvPicPr>
          <p:cNvPr id="5" name="Picture 4" descr="LT_LOGO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12" y="136111"/>
            <a:ext cx="1230766" cy="123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7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24866</TotalTime>
  <Words>993</Words>
  <Application>Microsoft Macintosh PowerPoint</Application>
  <PresentationFormat>On-screen Show (4:3)</PresentationFormat>
  <Paragraphs>135</Paragraphs>
  <Slides>15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Follow-up with the NRT</vt:lpstr>
      <vt:lpstr>Overview</vt:lpstr>
      <vt:lpstr>NRT summary/update</vt:lpstr>
      <vt:lpstr>Observing Strategy</vt:lpstr>
      <vt:lpstr>Observing Strategy</vt:lpstr>
      <vt:lpstr>SPEC Time</vt:lpstr>
      <vt:lpstr>LT summary/update</vt:lpstr>
      <vt:lpstr>LT science (imaging)</vt:lpstr>
      <vt:lpstr>LT science (spectroscopy)</vt:lpstr>
      <vt:lpstr>Galactic Supernova Event</vt:lpstr>
      <vt:lpstr>Imaging options (LT)</vt:lpstr>
      <vt:lpstr>IO:O shutters</vt:lpstr>
      <vt:lpstr>Spectroscopy options (LT)</vt:lpstr>
      <vt:lpstr>Spectroscopy options (LT)</vt:lpstr>
      <vt:lpstr>Summary</vt:lpstr>
    </vt:vector>
  </TitlesOfParts>
  <Company>ARI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Jermak</dc:creator>
  <cp:lastModifiedBy>Helen Jermak</cp:lastModifiedBy>
  <cp:revision>131</cp:revision>
  <dcterms:created xsi:type="dcterms:W3CDTF">2020-10-20T13:36:19Z</dcterms:created>
  <dcterms:modified xsi:type="dcterms:W3CDTF">2022-04-07T10:27:07Z</dcterms:modified>
</cp:coreProperties>
</file>